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9" r:id="rId4"/>
    <p:sldId id="261" r:id="rId5"/>
    <p:sldId id="262" r:id="rId6"/>
    <p:sldId id="263" r:id="rId7"/>
    <p:sldId id="260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0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accent1">
            <a:lumMod val="40000"/>
            <a:lumOff val="60000"/>
            <a:alpha val="90000"/>
          </a:schemeClr>
        </a:solidFill>
      </dgm:spPr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</a:t>
          </a:r>
          <a:r>
            <a:rPr lang="cs-CZ" sz="1600" baseline="0" dirty="0" smtClean="0"/>
            <a:t>VY_32_INOVACE_9/15_PREVENCE ÚRAZŮ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>
        <dgm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pPr algn="l" rtl="0"/>
          <a:r>
            <a:rPr lang="cs-CZ" sz="1600" dirty="0" smtClean="0"/>
            <a:t>NÁZEV ŠKOLY: MŠ a ZŠ Veselí nad Moravou, Kollárova 1045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Marie </a:t>
          </a:r>
          <a:r>
            <a:rPr lang="cs-CZ" sz="1800" dirty="0" err="1" smtClean="0"/>
            <a:t>Horehleďová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PROJEKTU:CZ.1.07/1.4.00/21.0822  </a:t>
          </a:r>
          <a:endParaRPr lang="cs-CZ" sz="14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Prevence úrazů</a:t>
          </a:r>
        </a:p>
        <a:p>
          <a:pPr algn="l" rtl="0"/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ScaleY="104199" custLinFactNeighborX="1239" custLinFactNeighborY="11511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534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Y="58487" custLinFactNeighborX="1246" custLinFactNeighborY="1230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ScaleX="100765" custScaleY="55670" custLinFactNeighborX="917" custLinFactNeighborY="17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2428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45572" y="0"/>
          <a:ext cx="6498543" cy="2547714"/>
        </a:xfrm>
        <a:prstGeom prst="rect">
          <a:avLst/>
        </a:prstGeom>
        <a:solidFill>
          <a:schemeClr val="accent1"/>
        </a:solidFill>
        <a:ln w="25400" cap="flat" cmpd="sng" algn="ctr">
          <a:solidFill>
            <a:schemeClr val="accent1">
              <a:shade val="50000"/>
            </a:schemeClr>
          </a:solidFill>
          <a:prstDash val="solid"/>
        </a:ln>
        <a:effectLst/>
      </dsp:spPr>
      <dsp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MŠ a ZŠ Veselí nad Moravou, Kollárova 1045</a:t>
          </a:r>
          <a:endParaRPr lang="cs-CZ" sz="1600" kern="1200" dirty="0"/>
        </a:p>
      </dsp:txBody>
      <dsp:txXfrm>
        <a:off x="1245572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55081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50506"/>
          <a:ext cx="6498543" cy="20972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Marie </a:t>
          </a:r>
          <a:r>
            <a:rPr lang="cs-CZ" sz="1800" kern="1200" dirty="0" err="1" smtClean="0"/>
            <a:t>Horehleďová</a:t>
          </a:r>
          <a:endParaRPr lang="cs-CZ" sz="1800" kern="1200" dirty="0"/>
        </a:p>
      </dsp:txBody>
      <dsp:txXfrm>
        <a:off x="1273856" y="450506"/>
        <a:ext cx="6498543" cy="424750"/>
      </dsp:txXfrm>
    </dsp:sp>
    <dsp:sp modelId="{313FC574-E1CD-4FB4-B054-0B805CE0447D}">
      <dsp:nvSpPr>
        <dsp:cNvPr id="0" name=""/>
        <dsp:cNvSpPr/>
      </dsp:nvSpPr>
      <dsp:spPr>
        <a:xfrm>
          <a:off x="52259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64090"/>
          <a:ext cx="6498543" cy="1477674"/>
        </a:xfrm>
        <a:prstGeom prst="rect">
          <a:avLst/>
        </a:prstGeom>
        <a:solidFill>
          <a:schemeClr val="accent1">
            <a:lumMod val="40000"/>
            <a:lumOff val="60000"/>
            <a:alpha val="9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</a:t>
          </a:r>
          <a:r>
            <a:rPr lang="cs-CZ" sz="1600" kern="1200" baseline="0" dirty="0" smtClean="0"/>
            <a:t>VY_32_INOVACE_9/15_PREVENCE ÚRAZŮ</a:t>
          </a:r>
          <a:endParaRPr lang="cs-CZ" sz="1600" kern="1200" dirty="0"/>
        </a:p>
      </dsp:txBody>
      <dsp:txXfrm>
        <a:off x="1273856" y="864090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90101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534520"/>
          <a:ext cx="6498543" cy="5513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Prevence úrazů</a:t>
          </a: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6" y="1534520"/>
        <a:ext cx="6498543" cy="238413"/>
      </dsp:txXfrm>
    </dsp:sp>
    <dsp:sp modelId="{EE85B701-7295-41C0-BA7A-34D3756A2AE6}">
      <dsp:nvSpPr>
        <dsp:cNvPr id="0" name=""/>
        <dsp:cNvSpPr/>
      </dsp:nvSpPr>
      <dsp:spPr>
        <a:xfrm>
          <a:off x="1057611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36571" y="1728193"/>
          <a:ext cx="6548256" cy="2269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PROJEKTU:CZ.1.07/1.4.00/21.0822  </a:t>
          </a:r>
          <a:endParaRPr lang="cs-CZ" sz="1400" kern="1200" dirty="0"/>
        </a:p>
      </dsp:txBody>
      <dsp:txXfrm>
        <a:off x="1236571" y="1728193"/>
        <a:ext cx="6548256" cy="2269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media.novinky.cz/549/225490-free1-k1grw.jpg" TargetMode="External"/><Relationship Id="rId3" Type="http://schemas.openxmlformats.org/officeDocument/2006/relationships/hyperlink" Target="http://ona.idnes.cz/Foto.aspx?r=zdravi&amp;foto1=VES2bb688_42_22054964.jpg" TargetMode="External"/><Relationship Id="rId7" Type="http://schemas.openxmlformats.org/officeDocument/2006/relationships/hyperlink" Target="http://g.denik.cz/57/e9/100722_koupaliste_policie_tonouci_zachrana_ostrava_01_denik-380.jpg" TargetMode="External"/><Relationship Id="rId2" Type="http://schemas.openxmlformats.org/officeDocument/2006/relationships/hyperlink" Target="http://www.zzsjmk.cz/upload/fotogalerie/79150634978e339/thumb/f07c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edia.novinky.cz/653/196532-top_foto2-h391z.jpg" TargetMode="External"/><Relationship Id="rId5" Type="http://schemas.openxmlformats.org/officeDocument/2006/relationships/hyperlink" Target="http://www.epomed.cz/wp-content/uploads/2010/09/fig-3-13.jpg" TargetMode="External"/><Relationship Id="rId4" Type="http://schemas.openxmlformats.org/officeDocument/2006/relationships/hyperlink" Target="http://svethomeopatie.cz/heroshots/nhl_a7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06805962"/>
              </p:ext>
            </p:extLst>
          </p:nvPr>
        </p:nvGraphicFramePr>
        <p:xfrm>
          <a:off x="611560" y="54868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Materiál je určen pro  výuku předmětu Přírodověda pro druhý stupeň základní školy speciální</a:t>
            </a:r>
          </a:p>
          <a:p>
            <a:r>
              <a:rPr lang="cs-CZ" dirty="0" smtClean="0"/>
              <a:t>Doba vzniku -  prosinec 2012</a:t>
            </a:r>
          </a:p>
          <a:p>
            <a:r>
              <a:rPr lang="cs-CZ" dirty="0" smtClean="0"/>
              <a:t>Datum ověření – 26. 2. 2013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r>
              <a:rPr lang="cs-CZ" dirty="0" smtClean="0"/>
              <a:t>Materiál je vhodný jako doplněk učiva</a:t>
            </a:r>
          </a:p>
          <a:p>
            <a:r>
              <a:rPr lang="cs-CZ" dirty="0" smtClean="0"/>
              <a:t>Pomocí obrázků a názornou formou zaujímá žáky</a:t>
            </a:r>
          </a:p>
          <a:p>
            <a:r>
              <a:rPr lang="cs-CZ" dirty="0" smtClean="0"/>
              <a:t>Žáci aktivně spolupracovali a odpovídali na otázky</a:t>
            </a:r>
          </a:p>
          <a:p>
            <a:r>
              <a:rPr lang="cs-CZ" dirty="0" smtClean="0"/>
              <a:t>Učivo dobře chápali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Úraz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000" dirty="0" smtClean="0"/>
              <a:t>Je to porucha zdraví způsobená náhle a vnější příčinou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1800" dirty="0" smtClean="0"/>
              <a:t>Zavoláme záchrannou službu číslo </a:t>
            </a:r>
            <a:r>
              <a:rPr lang="cs-CZ" sz="1800" b="1" dirty="0" smtClean="0">
                <a:solidFill>
                  <a:srgbClr val="FF0000"/>
                </a:solidFill>
              </a:rPr>
              <a:t>155</a:t>
            </a:r>
            <a:endParaRPr lang="cs-CZ" sz="1800" dirty="0" smtClean="0">
              <a:solidFill>
                <a:srgbClr val="FF0000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Zavoláme hasiče číslo </a:t>
            </a:r>
            <a:r>
              <a:rPr lang="cs-CZ" sz="1800" b="1" dirty="0" smtClean="0">
                <a:solidFill>
                  <a:srgbClr val="FF0000"/>
                </a:solidFill>
              </a:rPr>
              <a:t>150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Zavoláme policii číslo </a:t>
            </a:r>
            <a:r>
              <a:rPr lang="cs-CZ" sz="1800" b="1" dirty="0" smtClean="0">
                <a:solidFill>
                  <a:srgbClr val="FF0000"/>
                </a:solidFill>
              </a:rPr>
              <a:t>158</a:t>
            </a:r>
            <a:endParaRPr lang="cs-CZ" sz="1800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Nejčastější příčina: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Dopravní nehoda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Pád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Popálenina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Úraz elektrickým proudem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Krvácení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Zlomenina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Utonutí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4185084"/>
            <a:ext cx="28083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Jak můžeme pomoci?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6912"/>
            <a:ext cx="2061580" cy="1544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9352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Prevence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pády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Při jízdě na kole dodržujeme pravidla silničního provozu</a:t>
            </a:r>
          </a:p>
          <a:p>
            <a:r>
              <a:rPr lang="cs-CZ" sz="2000" b="1" dirty="0" smtClean="0"/>
              <a:t>Máme dobře vybavené kolo</a:t>
            </a:r>
          </a:p>
          <a:p>
            <a:r>
              <a:rPr lang="cs-CZ" sz="2000" b="1" dirty="0" smtClean="0"/>
              <a:t>Nešplháme na vysoké stromy nebo skály</a:t>
            </a:r>
          </a:p>
          <a:p>
            <a:r>
              <a:rPr lang="cs-CZ" sz="2000" b="1" dirty="0" smtClean="0"/>
              <a:t>Neskáčeme s nebezpečné výšky</a:t>
            </a:r>
          </a:p>
          <a:p>
            <a:r>
              <a:rPr lang="cs-CZ" sz="2000" b="1" dirty="0" smtClean="0"/>
              <a:t>Snažíme se chovat bezpečně a správně</a:t>
            </a:r>
            <a:endParaRPr lang="cs-CZ" sz="2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2517775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3912216"/>
            <a:ext cx="2528764" cy="1684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9021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Prevence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08731" y="1628800"/>
            <a:ext cx="3657600" cy="4572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Popáleniny</a:t>
            </a:r>
          </a:p>
          <a:p>
            <a:r>
              <a:rPr lang="cs-CZ" sz="2000" dirty="0" smtClean="0">
                <a:solidFill>
                  <a:srgbClr val="00B050"/>
                </a:solidFill>
              </a:rPr>
              <a:t>Úrazy elektrickým proudem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000" b="1" dirty="0" smtClean="0"/>
              <a:t>Zacházíme opatrně s ohněm</a:t>
            </a:r>
          </a:p>
          <a:p>
            <a:r>
              <a:rPr lang="cs-CZ" sz="2000" b="1" dirty="0" smtClean="0"/>
              <a:t>Nelezeme na sloupy vysokého napětí</a:t>
            </a:r>
          </a:p>
          <a:p>
            <a:r>
              <a:rPr lang="cs-CZ" sz="2000" b="1" dirty="0" smtClean="0"/>
              <a:t>Od elektřiny udržujeme bezpečnou vzdálenost</a:t>
            </a:r>
          </a:p>
          <a:p>
            <a:r>
              <a:rPr lang="cs-CZ" sz="2000" b="1" dirty="0" smtClean="0"/>
              <a:t>Nezapínáme spotřebiče</a:t>
            </a:r>
          </a:p>
          <a:p>
            <a:r>
              <a:rPr lang="cs-CZ" sz="2000" b="1" dirty="0" smtClean="0"/>
              <a:t>Dáváme pozor na vřící vodu</a:t>
            </a:r>
          </a:p>
          <a:p>
            <a:r>
              <a:rPr lang="cs-CZ" sz="2000" b="1" dirty="0" smtClean="0"/>
              <a:t>Neopravujeme elektrické spotřebiče</a:t>
            </a:r>
          </a:p>
          <a:p>
            <a:r>
              <a:rPr lang="cs-CZ" sz="2000" b="1" dirty="0" smtClean="0"/>
              <a:t>Nezkoumáme neznámé kapaliny</a:t>
            </a:r>
          </a:p>
          <a:p>
            <a:r>
              <a:rPr lang="cs-CZ" sz="2000" b="1" dirty="0" smtClean="0"/>
              <a:t>Při bouřce jsme doma</a:t>
            </a:r>
          </a:p>
          <a:p>
            <a:pPr marL="0" indent="0">
              <a:buNone/>
            </a:pPr>
            <a:endParaRPr lang="cs-CZ" sz="20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897" y="2420888"/>
            <a:ext cx="262731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897" y="4365104"/>
            <a:ext cx="2627313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4196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Bezpečné chování u vody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6998" y="1700808"/>
            <a:ext cx="2456901" cy="1847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Co nejdříve se naučíme plavat</a:t>
            </a:r>
          </a:p>
          <a:p>
            <a:r>
              <a:rPr lang="cs-CZ" sz="2000" b="1" dirty="0" smtClean="0"/>
              <a:t>Neskáčeme do neznámé vody</a:t>
            </a:r>
          </a:p>
          <a:p>
            <a:r>
              <a:rPr lang="cs-CZ" sz="2000" b="1" dirty="0" smtClean="0"/>
              <a:t>Neskáčeme po hlavě</a:t>
            </a:r>
          </a:p>
          <a:p>
            <a:r>
              <a:rPr lang="cs-CZ" sz="2000" b="1" dirty="0" smtClean="0"/>
              <a:t>Chodíme se koupat v doprovodu dospělého </a:t>
            </a:r>
          </a:p>
          <a:p>
            <a:r>
              <a:rPr lang="cs-CZ" sz="2000" b="1" dirty="0" smtClean="0"/>
              <a:t>Neplaveme do hloubky</a:t>
            </a:r>
          </a:p>
          <a:p>
            <a:r>
              <a:rPr lang="cs-CZ" sz="2000" b="1" dirty="0" smtClean="0"/>
              <a:t>Chodíme raději na koupaliště nebo do akvaparku</a:t>
            </a:r>
            <a:endParaRPr lang="cs-CZ" sz="2000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645024"/>
            <a:ext cx="1779587" cy="257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83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Zakroužkuj správné odpovědi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Silnici přecházím:</a:t>
            </a:r>
          </a:p>
          <a:p>
            <a:r>
              <a:rPr lang="cs-CZ" sz="2000" b="1" dirty="0" smtClean="0"/>
              <a:t>a) za autobusem</a:t>
            </a:r>
          </a:p>
          <a:p>
            <a:r>
              <a:rPr lang="cs-CZ" sz="2000" b="1" dirty="0" smtClean="0"/>
              <a:t>b) šikmo přes křižovatku</a:t>
            </a:r>
          </a:p>
          <a:p>
            <a:r>
              <a:rPr lang="cs-CZ" sz="2000" b="1" dirty="0" smtClean="0"/>
              <a:t>c) těsně před jedoucím autem</a:t>
            </a:r>
          </a:p>
          <a:p>
            <a:r>
              <a:rPr lang="cs-CZ" sz="2000" b="1" dirty="0" smtClean="0"/>
              <a:t>d) na přechodu</a:t>
            </a:r>
          </a:p>
          <a:p>
            <a:endParaRPr lang="cs-CZ" sz="2000" b="1" dirty="0"/>
          </a:p>
          <a:p>
            <a:r>
              <a:rPr lang="cs-CZ" sz="2000" b="1" dirty="0" smtClean="0"/>
              <a:t>Oheň se může rozdělat:</a:t>
            </a:r>
          </a:p>
          <a:p>
            <a:r>
              <a:rPr lang="cs-CZ" sz="2000" b="1" dirty="0" smtClean="0"/>
              <a:t>a) u lesa</a:t>
            </a:r>
          </a:p>
          <a:p>
            <a:r>
              <a:rPr lang="cs-CZ" sz="2000" b="1" dirty="0" smtClean="0"/>
              <a:t>b) u stohu</a:t>
            </a:r>
          </a:p>
          <a:p>
            <a:r>
              <a:rPr lang="cs-CZ" sz="2000" b="1" dirty="0" smtClean="0"/>
              <a:t>c) v ohništi</a:t>
            </a:r>
          </a:p>
          <a:p>
            <a:r>
              <a:rPr lang="cs-CZ" sz="2000" b="1" dirty="0" smtClean="0"/>
              <a:t>d) v pokoji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89140" y="1700808"/>
            <a:ext cx="11521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72000" y="2348879"/>
            <a:ext cx="2520280" cy="10801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Dopravní nehodu oznámím………..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572000" y="4725144"/>
            <a:ext cx="259228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V případě požáru zavolám………….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1457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Zakroužkuj 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Vypínač zapínám:</a:t>
            </a:r>
          </a:p>
          <a:p>
            <a:r>
              <a:rPr lang="cs-CZ" sz="2000" b="1" dirty="0" smtClean="0"/>
              <a:t>a) z vany</a:t>
            </a:r>
          </a:p>
          <a:p>
            <a:r>
              <a:rPr lang="cs-CZ" sz="2000" b="1" dirty="0" smtClean="0"/>
              <a:t>b) mokrýma rukama</a:t>
            </a:r>
          </a:p>
          <a:p>
            <a:r>
              <a:rPr lang="cs-CZ" sz="2000" b="1" dirty="0" smtClean="0"/>
              <a:t>c) suchou rukou</a:t>
            </a:r>
          </a:p>
          <a:p>
            <a:r>
              <a:rPr lang="cs-CZ" sz="2000" b="1" dirty="0" smtClean="0"/>
              <a:t>d) drátem</a:t>
            </a:r>
          </a:p>
          <a:p>
            <a:endParaRPr lang="cs-CZ" sz="2000" b="1" dirty="0"/>
          </a:p>
          <a:p>
            <a:r>
              <a:rPr lang="cs-CZ" sz="2000" b="1" dirty="0" smtClean="0"/>
              <a:t>Elektrické spotřebiče může opravovat:</a:t>
            </a:r>
          </a:p>
          <a:p>
            <a:r>
              <a:rPr lang="cs-CZ" sz="2000" b="1" dirty="0" smtClean="0"/>
              <a:t>a) elektrikář</a:t>
            </a:r>
          </a:p>
          <a:p>
            <a:r>
              <a:rPr lang="cs-CZ" sz="2000" b="1" dirty="0" smtClean="0"/>
              <a:t>b) kominík</a:t>
            </a:r>
          </a:p>
          <a:p>
            <a:r>
              <a:rPr lang="cs-CZ" sz="2000" b="1" dirty="0" smtClean="0"/>
              <a:t>c) babička</a:t>
            </a:r>
          </a:p>
          <a:p>
            <a:r>
              <a:rPr lang="cs-CZ" sz="2000" b="1" dirty="0" smtClean="0"/>
              <a:t>d) děti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4427984" y="2132856"/>
            <a:ext cx="2304256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V případě úrazu zavolám………..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427984" y="4581128"/>
            <a:ext cx="230425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V případě úrazu zavolám………..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72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Zakroužkuj 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Bruslit  mohu: </a:t>
            </a:r>
          </a:p>
          <a:p>
            <a:r>
              <a:rPr lang="cs-CZ" sz="2000" b="1" dirty="0" smtClean="0"/>
              <a:t>a) při jarním tání</a:t>
            </a:r>
          </a:p>
          <a:p>
            <a:r>
              <a:rPr lang="cs-CZ" sz="2000" b="1" dirty="0" smtClean="0"/>
              <a:t>b) blízko díry vysekané v ledu</a:t>
            </a:r>
          </a:p>
          <a:p>
            <a:r>
              <a:rPr lang="cs-CZ" sz="2000" b="1" dirty="0" smtClean="0"/>
              <a:t>c) na pevném ledu</a:t>
            </a:r>
          </a:p>
          <a:p>
            <a:r>
              <a:rPr lang="cs-CZ" sz="2000" b="1" dirty="0" smtClean="0"/>
              <a:t>d) na tenkém ledu</a:t>
            </a:r>
          </a:p>
          <a:p>
            <a:endParaRPr lang="cs-CZ" sz="2000" b="1" dirty="0"/>
          </a:p>
          <a:p>
            <a:r>
              <a:rPr lang="cs-CZ" sz="2000" b="1" dirty="0" smtClean="0"/>
              <a:t>Při koupání mohu skákat:</a:t>
            </a:r>
          </a:p>
          <a:p>
            <a:r>
              <a:rPr lang="cs-CZ" sz="2000" b="1" dirty="0" smtClean="0"/>
              <a:t>a) do splavu</a:t>
            </a:r>
          </a:p>
          <a:p>
            <a:r>
              <a:rPr lang="cs-CZ" sz="2000" b="1" dirty="0" smtClean="0"/>
              <a:t>b) z vysoké výšky</a:t>
            </a:r>
          </a:p>
          <a:p>
            <a:r>
              <a:rPr lang="cs-CZ" sz="2000" b="1" dirty="0" smtClean="0"/>
              <a:t>c) po hlavě do neznámé vody</a:t>
            </a:r>
          </a:p>
          <a:p>
            <a:r>
              <a:rPr lang="cs-CZ" sz="2000" b="1" dirty="0" smtClean="0"/>
              <a:t>d) pouze tam, kde to znám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4788024" y="2276872"/>
            <a:ext cx="280831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Při prolomení ledu zavolám na pomoc………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88024" y="4293096"/>
            <a:ext cx="280831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V případě úrazu zavolám…………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5671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zzsjmk.cz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upload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fotogalerie</a:t>
            </a:r>
            <a:r>
              <a:rPr lang="cs-CZ" u="sng" dirty="0" smtClean="0">
                <a:hlinkClick r:id="rId2"/>
              </a:rPr>
              <a:t>/79150634978e339/</a:t>
            </a:r>
            <a:r>
              <a:rPr lang="cs-CZ" u="sng" dirty="0" err="1" smtClean="0">
                <a:hlinkClick r:id="rId2"/>
              </a:rPr>
              <a:t>thumb</a:t>
            </a:r>
            <a:r>
              <a:rPr lang="cs-CZ" u="sng" dirty="0" smtClean="0">
                <a:hlinkClick r:id="rId2"/>
              </a:rPr>
              <a:t>/f07ca.jpg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http://ona.</a:t>
            </a:r>
            <a:r>
              <a:rPr lang="cs-CZ" u="sng" dirty="0" err="1" smtClean="0">
                <a:hlinkClick r:id="rId3"/>
              </a:rPr>
              <a:t>idnes.cz</a:t>
            </a:r>
            <a:r>
              <a:rPr lang="cs-CZ" u="sng" dirty="0" smtClean="0">
                <a:hlinkClick r:id="rId3"/>
              </a:rPr>
              <a:t>/Foto.</a:t>
            </a:r>
            <a:r>
              <a:rPr lang="cs-CZ" u="sng" dirty="0" err="1" smtClean="0">
                <a:hlinkClick r:id="rId3"/>
              </a:rPr>
              <a:t>aspx</a:t>
            </a:r>
            <a:r>
              <a:rPr lang="cs-CZ" u="sng" dirty="0" smtClean="0">
                <a:hlinkClick r:id="rId3"/>
              </a:rPr>
              <a:t>?r=</a:t>
            </a:r>
            <a:r>
              <a:rPr lang="cs-CZ" u="sng" dirty="0" err="1" smtClean="0">
                <a:hlinkClick r:id="rId3"/>
              </a:rPr>
              <a:t>zdravi</a:t>
            </a:r>
            <a:r>
              <a:rPr lang="cs-CZ" u="sng" dirty="0" smtClean="0">
                <a:hlinkClick r:id="rId3"/>
              </a:rPr>
              <a:t>&amp;foto1=VES2bb688_42_22054964.jpg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http://svethomeopatie.cz/heroshots/nhl_a74.jpg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epomed.cz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wp</a:t>
            </a:r>
            <a:r>
              <a:rPr lang="cs-CZ" u="sng" dirty="0" smtClean="0">
                <a:hlinkClick r:id="rId5"/>
              </a:rPr>
              <a:t>-</a:t>
            </a:r>
            <a:r>
              <a:rPr lang="cs-CZ" u="sng" dirty="0" err="1" smtClean="0">
                <a:hlinkClick r:id="rId5"/>
              </a:rPr>
              <a:t>content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uploads</a:t>
            </a:r>
            <a:r>
              <a:rPr lang="cs-CZ" u="sng" dirty="0" smtClean="0">
                <a:hlinkClick r:id="rId5"/>
              </a:rPr>
              <a:t>/2010/09/</a:t>
            </a:r>
            <a:r>
              <a:rPr lang="cs-CZ" u="sng" dirty="0" err="1" smtClean="0">
                <a:hlinkClick r:id="rId5"/>
              </a:rPr>
              <a:t>fig</a:t>
            </a:r>
            <a:r>
              <a:rPr lang="cs-CZ" u="sng" dirty="0" smtClean="0">
                <a:hlinkClick r:id="rId5"/>
              </a:rPr>
              <a:t>-3-13.jpg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http://media.novinky.</a:t>
            </a:r>
            <a:r>
              <a:rPr lang="cs-CZ" u="sng" dirty="0" err="1" smtClean="0">
                <a:hlinkClick r:id="rId6"/>
              </a:rPr>
              <a:t>cz</a:t>
            </a:r>
            <a:r>
              <a:rPr lang="cs-CZ" u="sng" dirty="0" smtClean="0">
                <a:hlinkClick r:id="rId6"/>
              </a:rPr>
              <a:t>/653/196532-top_foto2-h391z.jpg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http://g.</a:t>
            </a:r>
            <a:r>
              <a:rPr lang="cs-CZ" u="sng" dirty="0" err="1" smtClean="0">
                <a:hlinkClick r:id="rId7"/>
              </a:rPr>
              <a:t>denik.cz</a:t>
            </a:r>
            <a:r>
              <a:rPr lang="cs-CZ" u="sng" dirty="0" smtClean="0">
                <a:hlinkClick r:id="rId7"/>
              </a:rPr>
              <a:t>/57/e9/100722_</a:t>
            </a:r>
            <a:r>
              <a:rPr lang="cs-CZ" u="sng" dirty="0" err="1" smtClean="0">
                <a:hlinkClick r:id="rId7"/>
              </a:rPr>
              <a:t>koupaliste</a:t>
            </a:r>
            <a:r>
              <a:rPr lang="cs-CZ" u="sng" dirty="0" smtClean="0">
                <a:hlinkClick r:id="rId7"/>
              </a:rPr>
              <a:t>_policie_</a:t>
            </a:r>
            <a:r>
              <a:rPr lang="cs-CZ" u="sng" dirty="0" err="1" smtClean="0">
                <a:hlinkClick r:id="rId7"/>
              </a:rPr>
              <a:t>tonouci</a:t>
            </a:r>
            <a:r>
              <a:rPr lang="cs-CZ" u="sng" dirty="0" smtClean="0">
                <a:hlinkClick r:id="rId7"/>
              </a:rPr>
              <a:t>_</a:t>
            </a:r>
            <a:r>
              <a:rPr lang="cs-CZ" u="sng" dirty="0" err="1" smtClean="0">
                <a:hlinkClick r:id="rId7"/>
              </a:rPr>
              <a:t>zachrana</a:t>
            </a:r>
            <a:r>
              <a:rPr lang="cs-CZ" u="sng" dirty="0" smtClean="0">
                <a:hlinkClick r:id="rId7"/>
              </a:rPr>
              <a:t>_</a:t>
            </a:r>
            <a:r>
              <a:rPr lang="cs-CZ" u="sng" dirty="0" err="1" smtClean="0">
                <a:hlinkClick r:id="rId7"/>
              </a:rPr>
              <a:t>ostrava</a:t>
            </a:r>
            <a:r>
              <a:rPr lang="cs-CZ" u="sng" dirty="0" smtClean="0">
                <a:hlinkClick r:id="rId7"/>
              </a:rPr>
              <a:t>_01_</a:t>
            </a:r>
            <a:r>
              <a:rPr lang="cs-CZ" u="sng" dirty="0" err="1" smtClean="0">
                <a:hlinkClick r:id="rId7"/>
              </a:rPr>
              <a:t>denik</a:t>
            </a:r>
            <a:r>
              <a:rPr lang="cs-CZ" u="sng" dirty="0" smtClean="0">
                <a:hlinkClick r:id="rId7"/>
              </a:rPr>
              <a:t>-380.jpg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http://media.novinky.</a:t>
            </a:r>
            <a:r>
              <a:rPr lang="cs-CZ" u="sng" dirty="0" err="1" smtClean="0">
                <a:hlinkClick r:id="rId8"/>
              </a:rPr>
              <a:t>cz</a:t>
            </a:r>
            <a:r>
              <a:rPr lang="cs-CZ" u="sng" dirty="0" smtClean="0">
                <a:hlinkClick r:id="rId8"/>
              </a:rPr>
              <a:t>/549/225490-free1-k1grw.jpg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291</TotalTime>
  <Words>423</Words>
  <Application>Microsoft Office PowerPoint</Application>
  <PresentationFormat>Předvádění na obrazovce (4:3)</PresentationFormat>
  <Paragraphs>113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ANOTACE</vt:lpstr>
      <vt:lpstr>Úraz</vt:lpstr>
      <vt:lpstr>Prevence</vt:lpstr>
      <vt:lpstr>Prevence</vt:lpstr>
      <vt:lpstr>Bezpečné chování u vody</vt:lpstr>
      <vt:lpstr>Zakroužkuj správné odpovědi</vt:lpstr>
      <vt:lpstr>Zakroužkuj správné odpovědi</vt:lpstr>
      <vt:lpstr>Zakroužkuj správné odpovědi: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45</cp:revision>
  <dcterms:created xsi:type="dcterms:W3CDTF">2011-06-20T10:40:08Z</dcterms:created>
  <dcterms:modified xsi:type="dcterms:W3CDTF">2013-03-12T11:34:34Z</dcterms:modified>
</cp:coreProperties>
</file>