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842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VY_32_INOVACE_6/10_PC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 w="38100">
          <a:solidFill>
            <a:schemeClr val="accent1">
              <a:lumMod val="75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 ŠKOLY: MŠ a ZŠ, Veselí nad Moravou, </a:t>
          </a:r>
          <a:r>
            <a:rPr lang="cs-CZ" sz="2000" dirty="0" err="1" smtClean="0"/>
            <a:t>Kollárova</a:t>
          </a:r>
          <a:r>
            <a:rPr lang="cs-CZ" sz="2000" dirty="0" smtClean="0"/>
            <a:t> 1045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accent5">
            <a:lumMod val="40000"/>
            <a:lumOff val="60000"/>
            <a:alpha val="90000"/>
          </a:schemeClr>
        </a:solidFill>
        <a:ln>
          <a:solidFill>
            <a:schemeClr val="accent5">
              <a:lumMod val="75000"/>
            </a:schemeClr>
          </a:solidFill>
          <a:prstDash val="solid"/>
        </a:ln>
      </dgm:spPr>
      <dgm:t>
        <a:bodyPr/>
        <a:lstStyle/>
        <a:p>
          <a:pPr algn="l" rtl="0"/>
          <a:r>
            <a:rPr lang="cs-CZ" sz="2000" dirty="0" smtClean="0"/>
            <a:t>AUTOR: Mgr. Dagmar Suchomelová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accent5">
            <a:lumMod val="40000"/>
            <a:lumOff val="6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TEMA: PC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lumMod val="7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Moravou, </a:t>
          </a:r>
          <a:r>
            <a:rPr lang="cs-CZ" sz="2000" kern="1200" dirty="0" err="1" smtClean="0"/>
            <a:t>Kollárova</a:t>
          </a:r>
          <a:r>
            <a:rPr lang="cs-CZ" sz="2000" kern="1200" dirty="0" smtClean="0"/>
            <a:t> 1045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accent5">
            <a:lumMod val="40000"/>
            <a:lumOff val="60000"/>
            <a:alpha val="90000"/>
          </a:schemeClr>
        </a:solidFill>
        <a:ln w="9525" cap="flat" cmpd="sng" algn="ctr">
          <a:solidFill>
            <a:schemeClr val="accent5">
              <a:lumMod val="7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Dagmar Suchomelová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VY_32_INOVACE_6/10_PC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accent5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PC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9606454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Opakování učiva</a:t>
            </a:r>
          </a:p>
          <a:p>
            <a:pPr marL="0" indent="0">
              <a:buNone/>
            </a:pPr>
            <a:r>
              <a:rPr lang="cs-CZ" dirty="0" smtClean="0"/>
              <a:t>Určeno pro žáky s LMP – 8. ročník </a:t>
            </a:r>
          </a:p>
          <a:p>
            <a:pPr marL="0" indent="0">
              <a:buNone/>
            </a:pPr>
            <a:r>
              <a:rPr lang="cs-CZ" dirty="0" smtClean="0"/>
              <a:t>Určeno k použití při práci na interaktivní tabuli</a:t>
            </a:r>
          </a:p>
          <a:p>
            <a:pPr marL="0" indent="0">
              <a:buNone/>
            </a:pPr>
            <a:r>
              <a:rPr lang="cs-CZ" dirty="0" smtClean="0"/>
              <a:t>Datum vytvoření :  říjen 2011 </a:t>
            </a:r>
          </a:p>
          <a:p>
            <a:pPr marL="0" indent="0">
              <a:buNone/>
            </a:pPr>
            <a:r>
              <a:rPr lang="cs-CZ" dirty="0" smtClean="0"/>
              <a:t>Datum ověření </a:t>
            </a:r>
            <a:r>
              <a:rPr lang="cs-CZ" smtClean="0"/>
              <a:t>:   21.11.2011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  <a:solidFill>
            <a:schemeClr val="accent5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Slovní zásoba pro práci s počítači.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>
            <a:normAutofit/>
          </a:bodyPr>
          <a:lstStyle/>
          <a:p>
            <a:pPr>
              <a:buNone/>
            </a:pPr>
            <a:endParaRPr lang="cs-CZ" sz="6000" dirty="0" smtClean="0">
              <a:latin typeface="Arial Black" pitchFamily="34" charset="0"/>
            </a:endParaRPr>
          </a:p>
          <a:p>
            <a:pPr>
              <a:buNone/>
            </a:pPr>
            <a:r>
              <a:rPr lang="cs-CZ" sz="6000" dirty="0" err="1" smtClean="0">
                <a:latin typeface="Arial Black" pitchFamily="34" charset="0"/>
              </a:rPr>
              <a:t>Personal</a:t>
            </a:r>
            <a:r>
              <a:rPr lang="cs-CZ" sz="6000" dirty="0" smtClean="0">
                <a:latin typeface="Arial Black" pitchFamily="34" charset="0"/>
              </a:rPr>
              <a:t> </a:t>
            </a:r>
            <a:r>
              <a:rPr lang="cs-CZ" sz="6000" dirty="0" err="1" smtClean="0">
                <a:latin typeface="Arial Black" pitchFamily="34" charset="0"/>
              </a:rPr>
              <a:t>computer</a:t>
            </a:r>
            <a:r>
              <a:rPr lang="cs-CZ" sz="6000" dirty="0" smtClean="0">
                <a:latin typeface="Arial Black" pitchFamily="34" charset="0"/>
              </a:rPr>
              <a:t> </a:t>
            </a:r>
          </a:p>
          <a:p>
            <a:pPr>
              <a:buNone/>
            </a:pPr>
            <a:r>
              <a:rPr lang="cs-CZ" sz="6000" dirty="0" smtClean="0">
                <a:latin typeface="Arial Black" pitchFamily="34" charset="0"/>
              </a:rPr>
              <a:t>   Osobní počítač</a:t>
            </a:r>
            <a:endParaRPr lang="cs-CZ" sz="6000" dirty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gradFill flip="none" rotWithShape="1">
            <a:gsLst>
              <a:gs pos="0">
                <a:schemeClr val="accent5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5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5">
                  <a:lumMod val="20000"/>
                  <a:lumOff val="8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solidFill>
              <a:schemeClr val="bg2">
                <a:lumMod val="1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err="1" smtClean="0"/>
              <a:t>Vocabulary</a:t>
            </a:r>
            <a:r>
              <a:rPr lang="cs-CZ" sz="3200" dirty="0" smtClean="0"/>
              <a:t> – slovní zásoba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  <a:gradFill flip="none" rotWithShape="1">
            <a:gsLst>
              <a:gs pos="0">
                <a:schemeClr val="accent5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5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5">
                  <a:lumMod val="20000"/>
                  <a:lumOff val="8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err="1" smtClean="0"/>
              <a:t>Screen</a:t>
            </a:r>
            <a:r>
              <a:rPr lang="cs-CZ" dirty="0" smtClean="0"/>
              <a:t> – obrazovka</a:t>
            </a:r>
          </a:p>
          <a:p>
            <a:endParaRPr lang="cs-CZ" dirty="0" smtClean="0"/>
          </a:p>
          <a:p>
            <a:r>
              <a:rPr lang="cs-CZ" dirty="0" smtClean="0"/>
              <a:t>Monitor – </a:t>
            </a:r>
            <a:r>
              <a:rPr lang="cs-CZ" dirty="0" err="1" smtClean="0"/>
              <a:t>monitor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Keyboard</a:t>
            </a:r>
            <a:r>
              <a:rPr lang="cs-CZ" dirty="0" smtClean="0"/>
              <a:t> – klávesnice</a:t>
            </a:r>
          </a:p>
          <a:p>
            <a:endParaRPr lang="cs-CZ" dirty="0" smtClean="0"/>
          </a:p>
          <a:p>
            <a:r>
              <a:rPr lang="cs-CZ" dirty="0" err="1" smtClean="0"/>
              <a:t>Imput</a:t>
            </a:r>
            <a:r>
              <a:rPr lang="cs-CZ" dirty="0" smtClean="0"/>
              <a:t> – vstup, vstupní zdroje</a:t>
            </a:r>
          </a:p>
          <a:p>
            <a:endParaRPr lang="cs-CZ" dirty="0" smtClean="0"/>
          </a:p>
          <a:p>
            <a:r>
              <a:rPr lang="cs-CZ" dirty="0" smtClean="0"/>
              <a:t>Internet - </a:t>
            </a:r>
            <a:r>
              <a:rPr lang="cs-CZ" dirty="0" err="1" smtClean="0"/>
              <a:t>internet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Gener\AppData\Local\Microsoft\Windows\Temporary Internet Files\Content.IE5\XR8KQAWW\MC900441331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785794"/>
            <a:ext cx="2314572" cy="2314572"/>
          </a:xfrm>
          <a:prstGeom prst="rect">
            <a:avLst/>
          </a:prstGeom>
          <a:noFill/>
        </p:spPr>
      </p:pic>
      <p:pic>
        <p:nvPicPr>
          <p:cNvPr id="1028" name="Picture 4" descr="C:\Users\Gener\AppData\Local\Microsoft\Windows\Temporary Internet Files\Content.IE5\DJZS17OO\MP9003857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857496"/>
            <a:ext cx="1700202" cy="1214430"/>
          </a:xfrm>
          <a:prstGeom prst="rect">
            <a:avLst/>
          </a:prstGeom>
          <a:noFill/>
        </p:spPr>
      </p:pic>
      <p:pic>
        <p:nvPicPr>
          <p:cNvPr id="1029" name="Picture 5" descr="C:\Program Files (x86)\Microsoft Office\MEDIA\CAGCAT10\j0300520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3857628"/>
            <a:ext cx="1450905" cy="1247778"/>
          </a:xfrm>
          <a:prstGeom prst="rect">
            <a:avLst/>
          </a:prstGeom>
          <a:noFill/>
        </p:spPr>
      </p:pic>
      <p:pic>
        <p:nvPicPr>
          <p:cNvPr id="1030" name="Picture 6" descr="C:\Program Files (x86)\Microsoft Office\MEDIA\CAGCAT10\j0287005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4786322"/>
            <a:ext cx="1358020" cy="1714488"/>
          </a:xfrm>
          <a:prstGeom prst="rect">
            <a:avLst/>
          </a:prstGeom>
          <a:noFill/>
        </p:spPr>
      </p:pic>
      <p:pic>
        <p:nvPicPr>
          <p:cNvPr id="1031" name="Picture 7" descr="C:\Users\Gener\AppData\Local\Microsoft\Windows\Temporary Internet Files\Content.IE5\XR8KQAWW\MP90030921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86644" y="5572140"/>
            <a:ext cx="1257296" cy="85725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gradFill flip="none" rotWithShape="1">
            <a:gsLst>
              <a:gs pos="0">
                <a:schemeClr val="accent5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5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5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>
            <a:noAutofit/>
          </a:bodyPr>
          <a:lstStyle/>
          <a:p>
            <a:r>
              <a:rPr lang="cs-CZ" sz="3200" dirty="0" err="1" smtClean="0"/>
              <a:t>Vocabulary</a:t>
            </a:r>
            <a:r>
              <a:rPr lang="cs-CZ" sz="3200" dirty="0" smtClean="0"/>
              <a:t> – slovní zásoba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  <a:gradFill flip="none" rotWithShape="1">
            <a:gsLst>
              <a:gs pos="0">
                <a:schemeClr val="accent5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5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5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 Internet café – internetová kavárna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Interactive</a:t>
            </a:r>
            <a:r>
              <a:rPr lang="cs-CZ" dirty="0" smtClean="0"/>
              <a:t> – interaktivní</a:t>
            </a:r>
          </a:p>
          <a:p>
            <a:endParaRPr lang="cs-CZ" dirty="0" smtClean="0"/>
          </a:p>
          <a:p>
            <a:r>
              <a:rPr lang="cs-CZ" dirty="0" err="1" smtClean="0"/>
              <a:t>Save</a:t>
            </a:r>
            <a:r>
              <a:rPr lang="cs-CZ" dirty="0" smtClean="0"/>
              <a:t> – uložit, šetřit</a:t>
            </a:r>
          </a:p>
          <a:p>
            <a:endParaRPr lang="cs-CZ" dirty="0" smtClean="0"/>
          </a:p>
          <a:p>
            <a:r>
              <a:rPr lang="cs-CZ" dirty="0" smtClean="0"/>
              <a:t>Fax – </a:t>
            </a:r>
            <a:r>
              <a:rPr lang="cs-CZ" dirty="0" err="1" smtClean="0"/>
              <a:t>fax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Printer</a:t>
            </a:r>
            <a:r>
              <a:rPr lang="cs-CZ" dirty="0" smtClean="0"/>
              <a:t> – tiskárna</a:t>
            </a:r>
          </a:p>
          <a:p>
            <a:endParaRPr lang="cs-CZ" dirty="0" smtClean="0"/>
          </a:p>
          <a:p>
            <a:r>
              <a:rPr lang="cs-CZ" dirty="0" smtClean="0"/>
              <a:t>E-mail – e-mail</a:t>
            </a:r>
          </a:p>
        </p:txBody>
      </p:sp>
      <p:pic>
        <p:nvPicPr>
          <p:cNvPr id="2053" name="Picture 5" descr="C:\Users\Gener\AppData\Local\Microsoft\Windows\Temporary Internet Files\Content.IE5\KXKZ16I7\MP9004021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357694"/>
            <a:ext cx="1280539" cy="1087291"/>
          </a:xfrm>
          <a:prstGeom prst="rect">
            <a:avLst/>
          </a:prstGeom>
          <a:noFill/>
        </p:spPr>
      </p:pic>
      <p:pic>
        <p:nvPicPr>
          <p:cNvPr id="2054" name="Picture 6" descr="C:\Users\Gener\AppData\Local\Microsoft\Windows\Temporary Internet Files\Content.IE5\ZI71OCMQ\MP9003987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928670"/>
            <a:ext cx="1520593" cy="2128830"/>
          </a:xfrm>
          <a:prstGeom prst="rect">
            <a:avLst/>
          </a:prstGeom>
          <a:noFill/>
        </p:spPr>
      </p:pic>
      <p:pic>
        <p:nvPicPr>
          <p:cNvPr id="2056" name="Picture 8" descr="C:\Users\Gener\AppData\Local\Microsoft\Windows\Temporary Internet Files\Content.IE5\ZI71OCMQ\MP9004330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V="1">
            <a:off x="6572264" y="4857760"/>
            <a:ext cx="2128830" cy="1490181"/>
          </a:xfrm>
          <a:prstGeom prst="rect">
            <a:avLst/>
          </a:prstGeom>
          <a:noFill/>
        </p:spPr>
      </p:pic>
      <p:pic>
        <p:nvPicPr>
          <p:cNvPr id="2057" name="Picture 9" descr="C:\Users\Gener\AppData\Local\Microsoft\Windows\Temporary Internet Files\Content.IE5\XR8KQAWW\MC90041049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64" y="3429000"/>
            <a:ext cx="1357119" cy="952368"/>
          </a:xfrm>
          <a:prstGeom prst="rect">
            <a:avLst/>
          </a:prstGeom>
          <a:noFill/>
        </p:spPr>
      </p:pic>
      <p:pic>
        <p:nvPicPr>
          <p:cNvPr id="2058" name="Picture 10" descr="C:\Users\Gener\AppData\Local\Microsoft\Windows\Temporary Internet Files\Content.IE5\KXKZ16I7\MP900387505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29190" y="1500174"/>
            <a:ext cx="1757362" cy="125358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txBody>
          <a:bodyPr>
            <a:normAutofit fontScale="90000"/>
          </a:bodyPr>
          <a:lstStyle/>
          <a:p>
            <a:r>
              <a:rPr lang="cs-CZ" sz="2800" dirty="0" err="1" smtClean="0"/>
              <a:t>Vocabulary</a:t>
            </a:r>
            <a:r>
              <a:rPr lang="cs-CZ" sz="2800" dirty="0" smtClean="0"/>
              <a:t> – slovní zásoba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Mouse – myš</a:t>
            </a:r>
          </a:p>
          <a:p>
            <a:endParaRPr lang="cs-CZ" dirty="0" smtClean="0"/>
          </a:p>
          <a:p>
            <a:r>
              <a:rPr lang="cs-CZ" dirty="0" smtClean="0"/>
              <a:t>Mouse mat – podložka pod myš</a:t>
            </a:r>
          </a:p>
          <a:p>
            <a:endParaRPr lang="cs-CZ" dirty="0" smtClean="0"/>
          </a:p>
          <a:p>
            <a:r>
              <a:rPr lang="cs-CZ" dirty="0" err="1" smtClean="0"/>
              <a:t>Scaner</a:t>
            </a:r>
            <a:r>
              <a:rPr lang="cs-CZ" dirty="0" smtClean="0"/>
              <a:t> – skener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Old</a:t>
            </a:r>
            <a:r>
              <a:rPr lang="cs-CZ" dirty="0" smtClean="0"/>
              <a:t>- </a:t>
            </a:r>
            <a:r>
              <a:rPr lang="cs-CZ" dirty="0" err="1" smtClean="0"/>
              <a:t>fashioned</a:t>
            </a:r>
            <a:r>
              <a:rPr lang="cs-CZ" dirty="0" smtClean="0"/>
              <a:t>  -  zastaralý, staromódní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Speakers</a:t>
            </a:r>
            <a:r>
              <a:rPr lang="cs-CZ" dirty="0" smtClean="0"/>
              <a:t> – reproduktory, bedýnky</a:t>
            </a:r>
            <a:endParaRPr lang="cs-CZ" dirty="0"/>
          </a:p>
        </p:txBody>
      </p:sp>
      <p:pic>
        <p:nvPicPr>
          <p:cNvPr id="4" name="Picture 2" descr="C:\Users\Gener\AppData\Local\Microsoft\Windows\Temporary Internet Files\Content.IE5\XR8KQAWW\MP90034202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928670"/>
            <a:ext cx="1800212" cy="1284151"/>
          </a:xfrm>
          <a:prstGeom prst="rect">
            <a:avLst/>
          </a:prstGeom>
          <a:noFill/>
        </p:spPr>
      </p:pic>
      <p:pic>
        <p:nvPicPr>
          <p:cNvPr id="5" name="Picture 4" descr="C:\Users\Gener\AppData\Local\Microsoft\Windows\Temporary Internet Files\Content.IE5\XR8KQAWW\MC9003408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2500306"/>
            <a:ext cx="1798625" cy="1372514"/>
          </a:xfrm>
          <a:prstGeom prst="rect">
            <a:avLst/>
          </a:prstGeom>
          <a:noFill/>
        </p:spPr>
      </p:pic>
      <p:pic>
        <p:nvPicPr>
          <p:cNvPr id="3074" name="Picture 2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3857628"/>
            <a:ext cx="1824228" cy="1121054"/>
          </a:xfrm>
          <a:prstGeom prst="rect">
            <a:avLst/>
          </a:prstGeom>
          <a:noFill/>
        </p:spPr>
      </p:pic>
      <p:pic>
        <p:nvPicPr>
          <p:cNvPr id="3075" name="Picture 3" descr="C:\Users\Gener\AppData\Local\Microsoft\Windows\Temporary Internet Files\Content.IE5\KXKZ16I7\MP90040214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5214950"/>
            <a:ext cx="1266810" cy="1273887"/>
          </a:xfrm>
          <a:prstGeom prst="rect">
            <a:avLst/>
          </a:prstGeom>
          <a:noFill/>
        </p:spPr>
      </p:pic>
      <p:sp>
        <p:nvSpPr>
          <p:cNvPr id="3076" name="Sound"/>
          <p:cNvSpPr>
            <a:spLocks noEditPoints="1" noChangeArrowheads="1"/>
          </p:cNvSpPr>
          <p:nvPr/>
        </p:nvSpPr>
        <p:spPr bwMode="auto">
          <a:xfrm>
            <a:off x="4143372" y="4643446"/>
            <a:ext cx="904875" cy="761999"/>
          </a:xfrm>
          <a:custGeom>
            <a:avLst/>
            <a:gdLst>
              <a:gd name="T0" fmla="*/ 11164 w 21600"/>
              <a:gd name="T1" fmla="*/ 21159 h 21600"/>
              <a:gd name="T2" fmla="*/ 11164 w 21600"/>
              <a:gd name="T3" fmla="*/ 0 h 21600"/>
              <a:gd name="T4" fmla="*/ 0 w 21600"/>
              <a:gd name="T5" fmla="*/ 10800 h 21600"/>
              <a:gd name="T6" fmla="*/ 21600 w 21600"/>
              <a:gd name="T7" fmla="*/ 10800 h 21600"/>
              <a:gd name="T8" fmla="*/ 761 w 21600"/>
              <a:gd name="T9" fmla="*/ 22454 h 21600"/>
              <a:gd name="T10" fmla="*/ 21069 w 21600"/>
              <a:gd name="T11" fmla="*/ 28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7273"/>
                </a:moveTo>
                <a:lnTo>
                  <a:pt x="5824" y="7273"/>
                </a:lnTo>
                <a:lnTo>
                  <a:pt x="11164" y="0"/>
                </a:lnTo>
                <a:lnTo>
                  <a:pt x="11164" y="21159"/>
                </a:lnTo>
                <a:lnTo>
                  <a:pt x="5824" y="13885"/>
                </a:lnTo>
                <a:lnTo>
                  <a:pt x="0" y="13885"/>
                </a:lnTo>
                <a:lnTo>
                  <a:pt x="0" y="7273"/>
                </a:lnTo>
                <a:close/>
              </a:path>
              <a:path w="21600" h="21600">
                <a:moveTo>
                  <a:pt x="13024" y="7273"/>
                </a:moveTo>
                <a:lnTo>
                  <a:pt x="13591" y="6722"/>
                </a:lnTo>
                <a:lnTo>
                  <a:pt x="13833" y="7548"/>
                </a:lnTo>
                <a:lnTo>
                  <a:pt x="14076" y="8485"/>
                </a:lnTo>
                <a:lnTo>
                  <a:pt x="14157" y="9367"/>
                </a:lnTo>
                <a:lnTo>
                  <a:pt x="14197" y="10524"/>
                </a:lnTo>
                <a:lnTo>
                  <a:pt x="14197" y="11406"/>
                </a:lnTo>
                <a:lnTo>
                  <a:pt x="14116" y="12012"/>
                </a:lnTo>
                <a:lnTo>
                  <a:pt x="13995" y="12728"/>
                </a:lnTo>
                <a:lnTo>
                  <a:pt x="13833" y="13444"/>
                </a:lnTo>
                <a:lnTo>
                  <a:pt x="13712" y="14106"/>
                </a:lnTo>
                <a:lnTo>
                  <a:pt x="13591" y="14546"/>
                </a:lnTo>
                <a:lnTo>
                  <a:pt x="13065" y="13885"/>
                </a:lnTo>
                <a:lnTo>
                  <a:pt x="13307" y="12893"/>
                </a:lnTo>
                <a:lnTo>
                  <a:pt x="13469" y="11791"/>
                </a:lnTo>
                <a:lnTo>
                  <a:pt x="13550" y="10910"/>
                </a:lnTo>
                <a:lnTo>
                  <a:pt x="13591" y="10138"/>
                </a:lnTo>
                <a:lnTo>
                  <a:pt x="13469" y="9367"/>
                </a:lnTo>
                <a:lnTo>
                  <a:pt x="13388" y="8595"/>
                </a:lnTo>
                <a:lnTo>
                  <a:pt x="13267" y="7934"/>
                </a:lnTo>
                <a:lnTo>
                  <a:pt x="13024" y="7273"/>
                </a:lnTo>
                <a:close/>
              </a:path>
              <a:path w="21600" h="21600">
                <a:moveTo>
                  <a:pt x="16382" y="3967"/>
                </a:moveTo>
                <a:lnTo>
                  <a:pt x="16786" y="5179"/>
                </a:lnTo>
                <a:lnTo>
                  <a:pt x="17150" y="6612"/>
                </a:lnTo>
                <a:lnTo>
                  <a:pt x="17474" y="8651"/>
                </a:lnTo>
                <a:lnTo>
                  <a:pt x="17595" y="9753"/>
                </a:lnTo>
                <a:lnTo>
                  <a:pt x="17635" y="12012"/>
                </a:lnTo>
                <a:lnTo>
                  <a:pt x="17393" y="13665"/>
                </a:lnTo>
                <a:lnTo>
                  <a:pt x="17150" y="15208"/>
                </a:lnTo>
                <a:lnTo>
                  <a:pt x="16786" y="16310"/>
                </a:lnTo>
                <a:lnTo>
                  <a:pt x="16341" y="17687"/>
                </a:lnTo>
                <a:lnTo>
                  <a:pt x="15815" y="17081"/>
                </a:lnTo>
                <a:lnTo>
                  <a:pt x="16503" y="14602"/>
                </a:lnTo>
                <a:lnTo>
                  <a:pt x="16786" y="13169"/>
                </a:lnTo>
                <a:lnTo>
                  <a:pt x="16867" y="12012"/>
                </a:lnTo>
                <a:lnTo>
                  <a:pt x="16867" y="9642"/>
                </a:lnTo>
                <a:lnTo>
                  <a:pt x="16705" y="7989"/>
                </a:lnTo>
                <a:lnTo>
                  <a:pt x="16422" y="6612"/>
                </a:lnTo>
                <a:lnTo>
                  <a:pt x="16220" y="5675"/>
                </a:lnTo>
                <a:lnTo>
                  <a:pt x="15856" y="4518"/>
                </a:lnTo>
                <a:lnTo>
                  <a:pt x="16382" y="3967"/>
                </a:lnTo>
                <a:close/>
              </a:path>
              <a:path w="21600" h="21600">
                <a:moveTo>
                  <a:pt x="18889" y="1377"/>
                </a:moveTo>
                <a:lnTo>
                  <a:pt x="19415" y="826"/>
                </a:lnTo>
                <a:lnTo>
                  <a:pt x="20194" y="2576"/>
                </a:lnTo>
                <a:lnTo>
                  <a:pt x="20831" y="4683"/>
                </a:lnTo>
                <a:lnTo>
                  <a:pt x="21357" y="7204"/>
                </a:lnTo>
                <a:lnTo>
                  <a:pt x="21650" y="9450"/>
                </a:lnTo>
                <a:lnTo>
                  <a:pt x="21600" y="12301"/>
                </a:lnTo>
                <a:lnTo>
                  <a:pt x="21215" y="15938"/>
                </a:lnTo>
                <a:lnTo>
                  <a:pt x="20629" y="18348"/>
                </a:lnTo>
                <a:lnTo>
                  <a:pt x="19415" y="21655"/>
                </a:lnTo>
                <a:lnTo>
                  <a:pt x="18889" y="21159"/>
                </a:lnTo>
                <a:lnTo>
                  <a:pt x="19901" y="18404"/>
                </a:lnTo>
                <a:lnTo>
                  <a:pt x="20467" y="15593"/>
                </a:lnTo>
                <a:lnTo>
                  <a:pt x="20791" y="12342"/>
                </a:lnTo>
                <a:lnTo>
                  <a:pt x="20871" y="9532"/>
                </a:lnTo>
                <a:lnTo>
                  <a:pt x="20629" y="7411"/>
                </a:lnTo>
                <a:lnTo>
                  <a:pt x="20062" y="4628"/>
                </a:lnTo>
                <a:lnTo>
                  <a:pt x="19415" y="2810"/>
                </a:lnTo>
                <a:lnTo>
                  <a:pt x="18889" y="1377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7253" y="260648"/>
            <a:ext cx="8229600" cy="511156"/>
          </a:xfrm>
          <a:gradFill flip="none" rotWithShape="1">
            <a:gsLst>
              <a:gs pos="0">
                <a:schemeClr val="accent3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3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3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>
            <a:normAutofit fontScale="90000"/>
          </a:bodyPr>
          <a:lstStyle/>
          <a:p>
            <a:r>
              <a:rPr lang="cs-CZ" sz="2800" dirty="0" err="1" smtClean="0"/>
              <a:t>Vocabulary</a:t>
            </a:r>
            <a:r>
              <a:rPr lang="cs-CZ" sz="2800" dirty="0" smtClean="0"/>
              <a:t> – slovní zásoba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  <a:gradFill flip="none" rotWithShape="1">
            <a:gsLst>
              <a:gs pos="0">
                <a:schemeClr val="accent3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3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3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/>
          <a:lstStyle/>
          <a:p>
            <a:r>
              <a:rPr lang="cs-CZ" dirty="0" smtClean="0"/>
              <a:t>Notebook – notebook</a:t>
            </a:r>
          </a:p>
          <a:p>
            <a:endParaRPr lang="cs-CZ" dirty="0" smtClean="0"/>
          </a:p>
          <a:p>
            <a:r>
              <a:rPr lang="cs-CZ" dirty="0" err="1" smtClean="0"/>
              <a:t>Manager</a:t>
            </a:r>
            <a:r>
              <a:rPr lang="cs-CZ" dirty="0" smtClean="0"/>
              <a:t> – manažer</a:t>
            </a:r>
          </a:p>
          <a:p>
            <a:endParaRPr lang="cs-CZ" dirty="0" smtClean="0"/>
          </a:p>
          <a:p>
            <a:r>
              <a:rPr lang="cs-CZ" dirty="0" smtClean="0"/>
              <a:t>CD    </a:t>
            </a:r>
          </a:p>
          <a:p>
            <a:endParaRPr lang="cs-CZ" dirty="0" smtClean="0"/>
          </a:p>
          <a:p>
            <a:r>
              <a:rPr lang="cs-CZ" dirty="0" smtClean="0"/>
              <a:t>Box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diskettes</a:t>
            </a:r>
            <a:r>
              <a:rPr lang="cs-CZ" dirty="0" smtClean="0"/>
              <a:t> – krabička disket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Gener\AppData\Local\Microsoft\Windows\Temporary Internet Files\Content.IE5\KXKZ16I7\MP90034202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1071546"/>
            <a:ext cx="2286016" cy="1356041"/>
          </a:xfrm>
          <a:prstGeom prst="rect">
            <a:avLst/>
          </a:prstGeom>
          <a:noFill/>
        </p:spPr>
      </p:pic>
      <p:pic>
        <p:nvPicPr>
          <p:cNvPr id="4100" name="Picture 4" descr="C:\Users\Gener\AppData\Local\Microsoft\Windows\Temporary Internet Files\Content.IE5\XR8KQAWW\MP90028493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1928802"/>
            <a:ext cx="1900238" cy="1167812"/>
          </a:xfrm>
          <a:prstGeom prst="rect">
            <a:avLst/>
          </a:prstGeom>
          <a:noFill/>
        </p:spPr>
      </p:pic>
      <p:pic>
        <p:nvPicPr>
          <p:cNvPr id="4101" name="Picture 5" descr="C:\Users\Gener\AppData\Local\Microsoft\Windows\Temporary Internet Files\Content.IE5\DJZS17OO\MP900315657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14546" y="3071810"/>
            <a:ext cx="1785950" cy="988226"/>
          </a:xfrm>
          <a:prstGeom prst="rect">
            <a:avLst/>
          </a:prstGeom>
          <a:noFill/>
        </p:spPr>
      </p:pic>
      <p:pic>
        <p:nvPicPr>
          <p:cNvPr id="4102" name="Picture 6" descr="C:\Users\Gener\AppData\Local\Microsoft\Windows\Temporary Internet Files\Content.IE5\KXKZ16I7\MC90028730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3786190"/>
            <a:ext cx="1993271" cy="1296154"/>
          </a:xfrm>
          <a:prstGeom prst="rect">
            <a:avLst/>
          </a:prstGeom>
          <a:noFill/>
        </p:spPr>
      </p:pic>
      <p:pic>
        <p:nvPicPr>
          <p:cNvPr id="4104" name="Picture 8" descr="C:\Users\Gener\AppData\Local\Microsoft\Windows\Temporary Internet Files\Content.IE5\XR8KQAWW\MC90028290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3500438"/>
            <a:ext cx="782727" cy="9582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gradFill flip="none" rotWithShape="1">
            <a:gsLst>
              <a:gs pos="0">
                <a:schemeClr val="accent3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3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3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>
            <a:normAutofit/>
          </a:bodyPr>
          <a:lstStyle/>
          <a:p>
            <a:r>
              <a:rPr lang="cs-CZ" sz="2800" dirty="0" err="1" smtClean="0"/>
              <a:t>Vocabulary</a:t>
            </a:r>
            <a:r>
              <a:rPr lang="cs-CZ" sz="2800" dirty="0" smtClean="0"/>
              <a:t> – slovní zásoba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  <a:gradFill flip="none" rotWithShape="1">
            <a:gsLst>
              <a:gs pos="0">
                <a:schemeClr val="accent3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3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3">
                  <a:lumMod val="40000"/>
                  <a:lumOff val="60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txBody>
          <a:bodyPr>
            <a:normAutofit lnSpcReduction="10000"/>
          </a:bodyPr>
          <a:lstStyle/>
          <a:p>
            <a:r>
              <a:rPr lang="cs-CZ" dirty="0" err="1" smtClean="0">
                <a:latin typeface="Baskerville Old Face" pitchFamily="18" charset="0"/>
              </a:rPr>
              <a:t>Keyword</a:t>
            </a:r>
            <a:r>
              <a:rPr lang="cs-CZ" dirty="0" smtClean="0">
                <a:latin typeface="Baskerville Old Face" pitchFamily="18" charset="0"/>
              </a:rPr>
              <a:t> – klíčové slovo</a:t>
            </a:r>
          </a:p>
          <a:p>
            <a:r>
              <a:rPr lang="cs-CZ" dirty="0" err="1" smtClean="0">
                <a:latin typeface="Baskerville Old Face" pitchFamily="18" charset="0"/>
              </a:rPr>
              <a:t>Password</a:t>
            </a:r>
            <a:r>
              <a:rPr lang="cs-CZ" dirty="0" smtClean="0">
                <a:latin typeface="Baskerville Old Face" pitchFamily="18" charset="0"/>
              </a:rPr>
              <a:t> – heslo</a:t>
            </a:r>
          </a:p>
          <a:p>
            <a:r>
              <a:rPr lang="cs-CZ" dirty="0" smtClean="0">
                <a:latin typeface="Baskerville Old Face" pitchFamily="18" charset="0"/>
              </a:rPr>
              <a:t>Log in – přihlásit se</a:t>
            </a:r>
          </a:p>
          <a:p>
            <a:r>
              <a:rPr lang="cs-CZ" dirty="0" smtClean="0">
                <a:latin typeface="Baskerville Old Face" pitchFamily="18" charset="0"/>
              </a:rPr>
              <a:t>Copy – kopírovat</a:t>
            </a:r>
          </a:p>
          <a:p>
            <a:r>
              <a:rPr lang="cs-CZ" dirty="0" err="1" smtClean="0">
                <a:latin typeface="Baskerville Old Face" pitchFamily="18" charset="0"/>
              </a:rPr>
              <a:t>Imput</a:t>
            </a:r>
            <a:r>
              <a:rPr lang="cs-CZ" dirty="0" smtClean="0">
                <a:latin typeface="Baskerville Old Face" pitchFamily="18" charset="0"/>
              </a:rPr>
              <a:t> – vložit</a:t>
            </a:r>
          </a:p>
          <a:p>
            <a:r>
              <a:rPr lang="cs-CZ" dirty="0" smtClean="0">
                <a:latin typeface="Baskerville Old Face" pitchFamily="18" charset="0"/>
              </a:rPr>
              <a:t>Enter – vstoupit, vejít</a:t>
            </a:r>
          </a:p>
          <a:p>
            <a:r>
              <a:rPr lang="cs-CZ" dirty="0" smtClean="0">
                <a:latin typeface="Baskerville Old Face" pitchFamily="18" charset="0"/>
              </a:rPr>
              <a:t>Insert – vložit</a:t>
            </a:r>
          </a:p>
          <a:p>
            <a:r>
              <a:rPr lang="cs-CZ" dirty="0" smtClean="0">
                <a:latin typeface="Baskerville Old Face" pitchFamily="18" charset="0"/>
              </a:rPr>
              <a:t>Reset – opět spustit PC</a:t>
            </a:r>
          </a:p>
          <a:p>
            <a:r>
              <a:rPr lang="cs-CZ" dirty="0" err="1" smtClean="0">
                <a:latin typeface="Baskerville Old Face" pitchFamily="18" charset="0"/>
              </a:rPr>
              <a:t>Delete</a:t>
            </a:r>
            <a:r>
              <a:rPr lang="cs-CZ" dirty="0" smtClean="0">
                <a:latin typeface="Baskerville Old Face" pitchFamily="18" charset="0"/>
              </a:rPr>
              <a:t> - vymazat</a:t>
            </a:r>
            <a:endParaRPr lang="cs-CZ" dirty="0">
              <a:latin typeface="Baskerville Old Face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gradFill flip="none" rotWithShape="1">
            <a:gsLst>
              <a:gs pos="0">
                <a:schemeClr val="accent3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3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3">
                  <a:lumMod val="40000"/>
                  <a:lumOff val="60000"/>
                  <a:shade val="100000"/>
                  <a:satMod val="115000"/>
                </a:schemeClr>
              </a:gs>
            </a:gsLst>
            <a:lin ang="8100000" scaled="1"/>
            <a:tileRect/>
          </a:gradFill>
        </p:spPr>
        <p:txBody>
          <a:bodyPr>
            <a:normAutofit/>
          </a:bodyPr>
          <a:lstStyle/>
          <a:p>
            <a:r>
              <a:rPr lang="cs-CZ" sz="2800" dirty="0" err="1" smtClean="0"/>
              <a:t>Vocabulary</a:t>
            </a:r>
            <a:r>
              <a:rPr lang="cs-CZ" sz="2800" dirty="0" smtClean="0"/>
              <a:t> – slovní zásoba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  <a:gradFill flip="none" rotWithShape="1">
            <a:gsLst>
              <a:gs pos="0">
                <a:schemeClr val="accent3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3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3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/>
          <a:lstStyle/>
          <a:p>
            <a:r>
              <a:rPr lang="cs-CZ" dirty="0" err="1" smtClean="0"/>
              <a:t>Escape</a:t>
            </a:r>
            <a:r>
              <a:rPr lang="cs-CZ" dirty="0" smtClean="0"/>
              <a:t> – uniknout</a:t>
            </a:r>
          </a:p>
          <a:p>
            <a:r>
              <a:rPr lang="cs-CZ" dirty="0" err="1" smtClean="0"/>
              <a:t>browse</a:t>
            </a:r>
            <a:r>
              <a:rPr lang="cs-CZ" dirty="0" smtClean="0"/>
              <a:t> – prohlížet</a:t>
            </a:r>
          </a:p>
          <a:p>
            <a:r>
              <a:rPr lang="cs-CZ" dirty="0" err="1" smtClean="0"/>
              <a:t>Level</a:t>
            </a:r>
            <a:r>
              <a:rPr lang="cs-CZ" dirty="0" smtClean="0"/>
              <a:t> - úroveň</a:t>
            </a:r>
          </a:p>
          <a:p>
            <a:r>
              <a:rPr lang="cs-CZ" dirty="0" err="1" smtClean="0"/>
              <a:t>Click</a:t>
            </a:r>
            <a:r>
              <a:rPr lang="cs-CZ" dirty="0" smtClean="0"/>
              <a:t> – kliknout</a:t>
            </a:r>
          </a:p>
          <a:p>
            <a:r>
              <a:rPr lang="cs-CZ" dirty="0" smtClean="0"/>
              <a:t>Game – hra</a:t>
            </a:r>
          </a:p>
          <a:p>
            <a:r>
              <a:rPr lang="cs-CZ" dirty="0" smtClean="0"/>
              <a:t>Game </a:t>
            </a:r>
            <a:r>
              <a:rPr lang="cs-CZ" dirty="0" err="1" smtClean="0"/>
              <a:t>page</a:t>
            </a:r>
            <a:r>
              <a:rPr lang="cs-CZ" dirty="0" smtClean="0"/>
              <a:t> – stránky o PC hrách</a:t>
            </a:r>
          </a:p>
          <a:p>
            <a:r>
              <a:rPr lang="cs-CZ" dirty="0" err="1" smtClean="0"/>
              <a:t>Replece</a:t>
            </a:r>
            <a:r>
              <a:rPr lang="cs-CZ" dirty="0" smtClean="0"/>
              <a:t> - změnit</a:t>
            </a:r>
          </a:p>
          <a:p>
            <a:r>
              <a:rPr lang="cs-CZ" dirty="0" err="1" smtClean="0"/>
              <a:t>Connect</a:t>
            </a:r>
            <a:r>
              <a:rPr lang="cs-CZ" dirty="0" smtClean="0"/>
              <a:t> – spojit, připojit</a:t>
            </a:r>
          </a:p>
          <a:p>
            <a:r>
              <a:rPr lang="cs-CZ" dirty="0" smtClean="0"/>
              <a:t>Look on </a:t>
            </a:r>
            <a:r>
              <a:rPr lang="cs-CZ" dirty="0" err="1" smtClean="0"/>
              <a:t>the</a:t>
            </a:r>
            <a:r>
              <a:rPr lang="cs-CZ" dirty="0" smtClean="0"/>
              <a:t> internet. – Podívat se na internet.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Popiš PC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857784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5122" name="Picture 2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7544" y="1196752"/>
            <a:ext cx="8140612" cy="49292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8100000" scaled="1"/>
            <a:tileRect/>
          </a:gradFill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Citace:  www.office.</a:t>
            </a:r>
            <a:r>
              <a:rPr lang="cs-CZ" dirty="0" err="1" smtClean="0">
                <a:hlinkClick r:id="rId2"/>
              </a:rPr>
              <a:t>com.microsoft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256</Words>
  <Application>Microsoft Office PowerPoint</Application>
  <PresentationFormat>Předvádění na obrazovce (4:3)</PresentationFormat>
  <Paragraphs>82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Slovní zásoba pro práci s počítači.</vt:lpstr>
      <vt:lpstr>Vocabulary – slovní zásoba</vt:lpstr>
      <vt:lpstr>Vocabulary – slovní zásoba</vt:lpstr>
      <vt:lpstr>Vocabulary – slovní zásoba</vt:lpstr>
      <vt:lpstr>Vocabulary – slovní zásoba</vt:lpstr>
      <vt:lpstr>Vocabulary – slovní zásoba</vt:lpstr>
      <vt:lpstr>Vocabulary – slovní zásoba</vt:lpstr>
      <vt:lpstr>Popiš PC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19</cp:revision>
  <dcterms:created xsi:type="dcterms:W3CDTF">2011-06-20T10:40:08Z</dcterms:created>
  <dcterms:modified xsi:type="dcterms:W3CDTF">2013-03-12T11:44:49Z</dcterms:modified>
</cp:coreProperties>
</file>