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842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VY_32_INOVACE_6/07_Daily </a:t>
          </a:r>
          <a:r>
            <a:rPr lang="cs-CZ" sz="2000" baseline="0" dirty="0" err="1" smtClean="0"/>
            <a:t>meals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MŠ a ZŠ, Veselí nad Moravou, </a:t>
          </a:r>
          <a:r>
            <a:rPr lang="cs-CZ" sz="2000" dirty="0" err="1" smtClean="0"/>
            <a:t>Kollárova</a:t>
          </a:r>
          <a:r>
            <a:rPr lang="cs-CZ" sz="2000" dirty="0" smtClean="0"/>
            <a:t> 1045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Dagmar Suchomelová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Breakfast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MŠ a ZŠ, Veselí nad Moravou, </a:t>
          </a:r>
          <a:r>
            <a:rPr lang="cs-CZ" sz="2000" kern="1200" dirty="0" err="1" smtClean="0"/>
            <a:t>Kollárova</a:t>
          </a:r>
          <a:r>
            <a:rPr lang="cs-CZ" sz="2000" kern="1200" dirty="0" smtClean="0"/>
            <a:t> 1045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Dagmar Suchomelová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VY_32_INOVACE_6/07_Daily </a:t>
          </a:r>
          <a:r>
            <a:rPr lang="cs-CZ" sz="2000" kern="1200" baseline="0" dirty="0" err="1" smtClean="0"/>
            <a:t>meals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Breakfast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7" Type="http://schemas.openxmlformats.org/officeDocument/2006/relationships/image" Target="../media/image39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049074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Doplňující materiál k učebnici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, pro 8.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Určeno pro rozšíření slovní zásoby, upevnění, procvičování a opakování učiva.</a:t>
            </a:r>
          </a:p>
          <a:p>
            <a:r>
              <a:rPr lang="cs-CZ" dirty="0" smtClean="0"/>
              <a:t>Pro práci s interaktivní tabulí.</a:t>
            </a:r>
          </a:p>
          <a:p>
            <a:r>
              <a:rPr lang="cs-CZ" dirty="0"/>
              <a:t>Doba vzniku - říjen 2011.</a:t>
            </a:r>
          </a:p>
          <a:p>
            <a:r>
              <a:rPr lang="cs-CZ" smtClean="0"/>
              <a:t>Doba ověření – 28.11.2011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571636"/>
          </a:xfr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8100000" scaled="1"/>
            <a:tileRect/>
          </a:gradFill>
        </p:spPr>
        <p:txBody>
          <a:bodyPr>
            <a:noAutofit/>
          </a:bodyPr>
          <a:lstStyle/>
          <a:p>
            <a:r>
              <a:rPr lang="cs-CZ" sz="9600" b="1" i="1" dirty="0" smtClean="0"/>
              <a:t>1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197229"/>
          </a:xfr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r>
              <a:rPr lang="cs-CZ" sz="7200" b="1" i="1" dirty="0" err="1" smtClean="0">
                <a:latin typeface="Baskerville Old Face" pitchFamily="18" charset="0"/>
              </a:rPr>
              <a:t>Breakfast</a:t>
            </a:r>
            <a:r>
              <a:rPr lang="cs-CZ" sz="7200" b="1" i="1" dirty="0" smtClean="0">
                <a:latin typeface="Baskerville Old Face" pitchFamily="18" charset="0"/>
              </a:rPr>
              <a:t>  -  Snídaně</a:t>
            </a:r>
          </a:p>
          <a:p>
            <a:endParaRPr lang="cs-CZ" sz="7200" dirty="0" smtClean="0">
              <a:latin typeface="Baskerville Old Face" pitchFamily="18" charset="0"/>
            </a:endParaRPr>
          </a:p>
          <a:p>
            <a:endParaRPr lang="cs-CZ" sz="7200" dirty="0" smtClean="0">
              <a:latin typeface="Baskerville Old Face" pitchFamily="18" charset="0"/>
            </a:endParaRPr>
          </a:p>
          <a:p>
            <a:endParaRPr lang="cs-CZ" sz="7200" dirty="0" smtClean="0">
              <a:latin typeface="Baskerville Old Face" pitchFamily="18" charset="0"/>
            </a:endParaRPr>
          </a:p>
          <a:p>
            <a:endParaRPr lang="cs-CZ" sz="7200" dirty="0">
              <a:latin typeface="Baskerville Old Fac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Daily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meals</a:t>
            </a:r>
            <a:r>
              <a:rPr lang="cs-CZ" b="1" dirty="0" smtClean="0">
                <a:latin typeface="Baskerville Old Face" pitchFamily="18" charset="0"/>
              </a:rPr>
              <a:t> – denní jídla</a:t>
            </a:r>
            <a:endParaRPr lang="cs-CZ" b="1" dirty="0">
              <a:latin typeface="Baskerville Old Fac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  <a:solidFill>
            <a:srgbClr val="FFFF00"/>
          </a:solidFill>
          <a:ln>
            <a:solidFill>
              <a:srgbClr val="00B050"/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In </a:t>
            </a:r>
            <a:r>
              <a:rPr lang="cs-CZ" b="1" u="sng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the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b="1" u="sng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morning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(ráno) – </a:t>
            </a:r>
            <a:r>
              <a:rPr lang="cs-CZ" b="1" u="sng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breakfast</a:t>
            </a:r>
            <a:r>
              <a:rPr lang="cs-CZ" b="1" u="sng" dirty="0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 (snídaně)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smtClean="0">
                <a:latin typeface="Baskerville Old Face" pitchFamily="18" charset="0"/>
              </a:rPr>
              <a:t>In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noon</a:t>
            </a:r>
            <a:r>
              <a:rPr lang="cs-CZ" dirty="0" smtClean="0">
                <a:latin typeface="Baskerville Old Face" pitchFamily="18" charset="0"/>
              </a:rPr>
              <a:t> (v poledne) – lunch (oběd)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smtClean="0">
                <a:latin typeface="Baskerville Old Face" pitchFamily="18" charset="0"/>
              </a:rPr>
              <a:t>In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afternoon</a:t>
            </a:r>
            <a:r>
              <a:rPr lang="cs-CZ" dirty="0" smtClean="0">
                <a:latin typeface="Baskerville Old Face" pitchFamily="18" charset="0"/>
              </a:rPr>
              <a:t> (odpoledne) – </a:t>
            </a:r>
            <a:r>
              <a:rPr lang="cs-CZ" dirty="0" err="1" smtClean="0">
                <a:latin typeface="Baskerville Old Face" pitchFamily="18" charset="0"/>
              </a:rPr>
              <a:t>snack</a:t>
            </a:r>
            <a:r>
              <a:rPr lang="cs-CZ" dirty="0" smtClean="0">
                <a:latin typeface="Baskerville Old Face" pitchFamily="18" charset="0"/>
              </a:rPr>
              <a:t> (svačina)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smtClean="0">
                <a:latin typeface="Baskerville Old Face" pitchFamily="18" charset="0"/>
              </a:rPr>
              <a:t>In </a:t>
            </a:r>
            <a:r>
              <a:rPr lang="cs-CZ" dirty="0" err="1" smtClean="0">
                <a:latin typeface="Baskerville Old Face" pitchFamily="18" charset="0"/>
              </a:rPr>
              <a:t>the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evening</a:t>
            </a:r>
            <a:r>
              <a:rPr lang="cs-CZ" dirty="0" smtClean="0">
                <a:latin typeface="Baskerville Old Face" pitchFamily="18" charset="0"/>
              </a:rPr>
              <a:t> (večer) – </a:t>
            </a:r>
            <a:r>
              <a:rPr lang="cs-CZ" dirty="0" err="1" smtClean="0">
                <a:latin typeface="Baskerville Old Face" pitchFamily="18" charset="0"/>
              </a:rPr>
              <a:t>dinner</a:t>
            </a:r>
            <a:r>
              <a:rPr lang="cs-CZ" dirty="0" smtClean="0">
                <a:latin typeface="Baskerville Old Face" pitchFamily="18" charset="0"/>
              </a:rPr>
              <a:t> (večeře)</a:t>
            </a:r>
          </a:p>
          <a:p>
            <a:r>
              <a:rPr lang="cs-CZ" dirty="0" smtClean="0">
                <a:latin typeface="Baskerville Old Face" pitchFamily="18" charset="0"/>
              </a:rPr>
              <a:t>                                    -  </a:t>
            </a:r>
            <a:r>
              <a:rPr lang="cs-CZ" dirty="0" err="1" smtClean="0">
                <a:latin typeface="Baskerville Old Face" pitchFamily="18" charset="0"/>
              </a:rPr>
              <a:t>supper</a:t>
            </a:r>
            <a:r>
              <a:rPr lang="cs-CZ" dirty="0" smtClean="0">
                <a:latin typeface="Baskerville Old Face" pitchFamily="18" charset="0"/>
              </a:rPr>
              <a:t> (2.večeře)    </a:t>
            </a:r>
            <a:endParaRPr lang="cs-CZ" dirty="0">
              <a:latin typeface="Baskerville Old Face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6646"/>
            <a:ext cx="8291264" cy="796908"/>
          </a:xfrm>
          <a:solidFill>
            <a:schemeClr val="tx1">
              <a:lumMod val="50000"/>
              <a:lumOff val="50000"/>
            </a:schemeClr>
          </a:solidFill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Jednoduché fráze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911741"/>
          </a:xfr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135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Baskerville Old Face" pitchFamily="18" charset="0"/>
              </a:rPr>
              <a:t>I </a:t>
            </a:r>
            <a:r>
              <a:rPr lang="cs-CZ" dirty="0" err="1" smtClean="0">
                <a:latin typeface="Baskerville Old Face" pitchFamily="18" charset="0"/>
              </a:rPr>
              <a:t>am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hungry</a:t>
            </a:r>
            <a:r>
              <a:rPr lang="cs-CZ" dirty="0" smtClean="0">
                <a:latin typeface="Baskerville Old Face" pitchFamily="18" charset="0"/>
              </a:rPr>
              <a:t>.                  Mám hlad.</a:t>
            </a:r>
          </a:p>
          <a:p>
            <a:r>
              <a:rPr lang="cs-CZ" dirty="0" smtClean="0">
                <a:latin typeface="Baskerville Old Face" pitchFamily="18" charset="0"/>
              </a:rPr>
              <a:t>I </a:t>
            </a:r>
            <a:r>
              <a:rPr lang="cs-CZ" dirty="0" err="1" smtClean="0">
                <a:latin typeface="Baskerville Old Face" pitchFamily="18" charset="0"/>
              </a:rPr>
              <a:t>am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thirsty</a:t>
            </a:r>
            <a:r>
              <a:rPr lang="cs-CZ" dirty="0" smtClean="0">
                <a:latin typeface="Baskerville Old Face" pitchFamily="18" charset="0"/>
              </a:rPr>
              <a:t>.                   Mám žízeň.</a:t>
            </a:r>
          </a:p>
          <a:p>
            <a:r>
              <a:rPr lang="cs-CZ" dirty="0" smtClean="0">
                <a:latin typeface="Baskerville Old Face" pitchFamily="18" charset="0"/>
              </a:rPr>
              <a:t>Do </a:t>
            </a:r>
            <a:r>
              <a:rPr lang="cs-CZ" dirty="0" err="1" smtClean="0">
                <a:latin typeface="Baskerville Old Face" pitchFamily="18" charset="0"/>
              </a:rPr>
              <a:t>you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like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milk</a:t>
            </a:r>
            <a:r>
              <a:rPr lang="cs-CZ" dirty="0" smtClean="0">
                <a:latin typeface="Baskerville Old Face" pitchFamily="18" charset="0"/>
              </a:rPr>
              <a:t>?          Máš rád mléko?</a:t>
            </a:r>
          </a:p>
          <a:p>
            <a:r>
              <a:rPr lang="cs-CZ" dirty="0" smtClean="0">
                <a:latin typeface="Baskerville Old Face" pitchFamily="18" charset="0"/>
              </a:rPr>
              <a:t>I </a:t>
            </a:r>
            <a:r>
              <a:rPr lang="cs-CZ" dirty="0" err="1" smtClean="0">
                <a:latin typeface="Baskerville Old Face" pitchFamily="18" charset="0"/>
              </a:rPr>
              <a:t>like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chocolate</a:t>
            </a:r>
            <a:r>
              <a:rPr lang="cs-CZ" dirty="0" smtClean="0">
                <a:latin typeface="Baskerville Old Face" pitchFamily="18" charset="0"/>
              </a:rPr>
              <a:t>.             Mám ráda čokoládu.</a:t>
            </a:r>
          </a:p>
          <a:p>
            <a:r>
              <a:rPr lang="cs-CZ" dirty="0" smtClean="0">
                <a:latin typeface="Baskerville Old Face" pitchFamily="18" charset="0"/>
              </a:rPr>
              <a:t>No, I </a:t>
            </a:r>
            <a:r>
              <a:rPr lang="cs-CZ" dirty="0" err="1" smtClean="0">
                <a:latin typeface="Baskerville Old Face" pitchFamily="18" charset="0"/>
              </a:rPr>
              <a:t>prefer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juice</a:t>
            </a:r>
            <a:r>
              <a:rPr lang="cs-CZ" dirty="0" smtClean="0">
                <a:latin typeface="Baskerville Old Face" pitchFamily="18" charset="0"/>
              </a:rPr>
              <a:t>.          Ne, raději mám džus.</a:t>
            </a:r>
          </a:p>
          <a:p>
            <a:r>
              <a:rPr lang="cs-CZ" dirty="0" err="1" smtClean="0">
                <a:latin typeface="Baskerville Old Face" pitchFamily="18" charset="0"/>
              </a:rPr>
              <a:t>Enjoy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your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meal</a:t>
            </a:r>
            <a:r>
              <a:rPr lang="cs-CZ" dirty="0" smtClean="0">
                <a:latin typeface="Baskerville Old Face" pitchFamily="18" charset="0"/>
              </a:rPr>
              <a:t>!           Dobrou chuť!    </a:t>
            </a:r>
            <a:endParaRPr lang="cs-CZ" dirty="0">
              <a:latin typeface="Baskerville Old Face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bg1">
              <a:lumMod val="65000"/>
            </a:schemeClr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  <a:latin typeface="Baskerville Old Face" pitchFamily="18" charset="0"/>
              </a:rPr>
              <a:t>Vocabulary</a:t>
            </a:r>
            <a:r>
              <a:rPr lang="cs-CZ" dirty="0" smtClean="0">
                <a:solidFill>
                  <a:srgbClr val="FFFF00"/>
                </a:solidFill>
                <a:latin typeface="Baskerville Old Face" pitchFamily="18" charset="0"/>
              </a:rPr>
              <a:t> - slovíčka</a:t>
            </a:r>
            <a:endParaRPr lang="cs-CZ" dirty="0">
              <a:solidFill>
                <a:srgbClr val="FFFF00"/>
              </a:solidFill>
              <a:latin typeface="Baskerville Old Face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Toast     -    toust,  topinka,  přípitek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Users\Gener\AppData\Local\Microsoft\Windows\Temporary Internet Files\Content.IE5\ZI71OCMQ\MC90041283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714620"/>
            <a:ext cx="3313341" cy="2724991"/>
          </a:xfrm>
          <a:prstGeom prst="rect">
            <a:avLst/>
          </a:prstGeom>
          <a:noFill/>
        </p:spPr>
      </p:pic>
      <p:pic>
        <p:nvPicPr>
          <p:cNvPr id="1029" name="Picture 5" descr="C:\Users\Gener\AppData\Local\Microsoft\Windows\Temporary Internet Files\Content.IE5\ZI71OCMQ\MC90041334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3143248"/>
            <a:ext cx="3500462" cy="20901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8280"/>
          </a:xfrm>
          <a:solidFill>
            <a:schemeClr val="bg1">
              <a:lumMod val="6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400" dirty="0" err="1" smtClean="0">
                <a:solidFill>
                  <a:srgbClr val="FFFF00"/>
                </a:solidFill>
              </a:rPr>
              <a:t>Vocabulary</a:t>
            </a:r>
            <a:r>
              <a:rPr lang="cs-CZ" sz="2400" dirty="0" smtClean="0">
                <a:solidFill>
                  <a:srgbClr val="FFFF00"/>
                </a:solidFill>
              </a:rPr>
              <a:t> - slovíčka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/>
          <a:lstStyle/>
          <a:p>
            <a:r>
              <a:rPr lang="cs-CZ" dirty="0" err="1" smtClean="0">
                <a:latin typeface="Baskerville Old Face" pitchFamily="18" charset="0"/>
              </a:rPr>
              <a:t>Honey</a:t>
            </a:r>
            <a:r>
              <a:rPr lang="cs-CZ" dirty="0" smtClean="0">
                <a:latin typeface="Baskerville Old Face" pitchFamily="18" charset="0"/>
              </a:rPr>
              <a:t> – med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Marmelade</a:t>
            </a:r>
            <a:r>
              <a:rPr lang="cs-CZ" dirty="0" smtClean="0">
                <a:latin typeface="Baskerville Old Face" pitchFamily="18" charset="0"/>
              </a:rPr>
              <a:t> – marmeláda</a:t>
            </a:r>
          </a:p>
          <a:p>
            <a:pPr>
              <a:buNone/>
            </a:pPr>
            <a:r>
              <a:rPr lang="cs-CZ" dirty="0" smtClean="0">
                <a:latin typeface="Baskerville Old Face" pitchFamily="18" charset="0"/>
              </a:rPr>
              <a:t>   (z citrusových plodů)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smtClean="0">
                <a:latin typeface="Baskerville Old Face" pitchFamily="18" charset="0"/>
              </a:rPr>
              <a:t>Jam – džem</a:t>
            </a:r>
          </a:p>
          <a:p>
            <a:pPr>
              <a:buNone/>
            </a:pPr>
            <a:r>
              <a:rPr lang="cs-CZ" dirty="0" smtClean="0">
                <a:latin typeface="Baskerville Old Face" pitchFamily="18" charset="0"/>
              </a:rPr>
              <a:t>   (z ostatního ovoce)</a:t>
            </a:r>
            <a:endParaRPr lang="cs-CZ" dirty="0">
              <a:latin typeface="Baskerville Old Face" pitchFamily="18" charset="0"/>
            </a:endParaRPr>
          </a:p>
        </p:txBody>
      </p:sp>
      <p:pic>
        <p:nvPicPr>
          <p:cNvPr id="2051" name="Picture 3" descr="C:\Users\Gener\AppData\Local\Microsoft\Windows\Temporary Internet Files\Content.IE5\ZI71OCMQ\MC9004234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6175" y="1214422"/>
            <a:ext cx="1312082" cy="1261922"/>
          </a:xfrm>
          <a:prstGeom prst="rect">
            <a:avLst/>
          </a:prstGeom>
          <a:noFill/>
        </p:spPr>
      </p:pic>
      <p:pic>
        <p:nvPicPr>
          <p:cNvPr id="2052" name="Picture 4" descr="C:\Users\Gener\AppData\Local\Microsoft\Windows\Temporary Internet Files\Content.IE5\KXKZ16I7\MC9002811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857232"/>
            <a:ext cx="1932864" cy="1684370"/>
          </a:xfrm>
          <a:prstGeom prst="rect">
            <a:avLst/>
          </a:prstGeom>
          <a:noFill/>
        </p:spPr>
      </p:pic>
      <p:pic>
        <p:nvPicPr>
          <p:cNvPr id="2053" name="Picture 5" descr="C:\Users\Gener\AppData\Local\Microsoft\Windows\Temporary Internet Files\Content.IE5\XR8KQAWW\MC90033147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4643446"/>
            <a:ext cx="1249700" cy="1573745"/>
          </a:xfrm>
          <a:prstGeom prst="rect">
            <a:avLst/>
          </a:prstGeom>
          <a:noFill/>
        </p:spPr>
      </p:pic>
      <p:pic>
        <p:nvPicPr>
          <p:cNvPr id="2054" name="Picture 6" descr="C:\Users\Gener\AppData\Local\Microsoft\Windows\Temporary Internet Files\Content.IE5\ZI71OCMQ\MC90029006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58" y="3071810"/>
            <a:ext cx="1068828" cy="1209506"/>
          </a:xfrm>
          <a:prstGeom prst="rect">
            <a:avLst/>
          </a:prstGeom>
          <a:noFill/>
        </p:spPr>
      </p:pic>
      <p:pic>
        <p:nvPicPr>
          <p:cNvPr id="2055" name="Picture 7" descr="C:\Users\Gener\AppData\Local\Microsoft\Windows\Temporary Internet Files\Content.IE5\KXKZ16I7\MC900251607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1" y="4855008"/>
            <a:ext cx="1571636" cy="1541367"/>
          </a:xfrm>
          <a:prstGeom prst="rect">
            <a:avLst/>
          </a:prstGeom>
          <a:noFill/>
        </p:spPr>
      </p:pic>
      <p:pic>
        <p:nvPicPr>
          <p:cNvPr id="2057" name="Picture 9" descr="C:\Users\Gener\AppData\Local\Microsoft\Windows\Temporary Internet Files\Content.IE5\XR8KQAWW\MC90030536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572132" y="3071810"/>
            <a:ext cx="1220890" cy="12490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FFFF00"/>
                </a:solidFill>
                <a:latin typeface="Baskerville Old Face" pitchFamily="18" charset="0"/>
              </a:rPr>
              <a:t>Vocabulary</a:t>
            </a:r>
            <a:r>
              <a:rPr lang="cs-CZ" sz="2400" dirty="0" smtClean="0">
                <a:solidFill>
                  <a:srgbClr val="FFFF00"/>
                </a:solidFill>
                <a:latin typeface="Baskerville Old Face" pitchFamily="18" charset="0"/>
              </a:rPr>
              <a:t> - slovíčka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0" scaled="1"/>
            <a:tileRect/>
          </a:gradFill>
        </p:spPr>
        <p:txBody>
          <a:bodyPr>
            <a:normAutofit fontScale="92500"/>
          </a:bodyPr>
          <a:lstStyle/>
          <a:p>
            <a:r>
              <a:rPr lang="cs-CZ" dirty="0" err="1" smtClean="0">
                <a:latin typeface="Baskerville Old Face" pitchFamily="18" charset="0"/>
              </a:rPr>
              <a:t>Sausages</a:t>
            </a:r>
            <a:r>
              <a:rPr lang="cs-CZ" dirty="0" smtClean="0">
                <a:latin typeface="Baskerville Old Face" pitchFamily="18" charset="0"/>
              </a:rPr>
              <a:t> – párky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Fried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eggs</a:t>
            </a:r>
            <a:r>
              <a:rPr lang="cs-CZ" dirty="0" smtClean="0">
                <a:latin typeface="Baskerville Old Face" pitchFamily="18" charset="0"/>
              </a:rPr>
              <a:t> – smažená vejce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Grilled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bacon</a:t>
            </a:r>
            <a:r>
              <a:rPr lang="cs-CZ" dirty="0" smtClean="0">
                <a:latin typeface="Baskerville Old Face" pitchFamily="18" charset="0"/>
              </a:rPr>
              <a:t> – grilovaná slanina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Mushrooms</a:t>
            </a:r>
            <a:r>
              <a:rPr lang="cs-CZ" dirty="0" smtClean="0">
                <a:latin typeface="Baskerville Old Face" pitchFamily="18" charset="0"/>
              </a:rPr>
              <a:t> – houby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Beans</a:t>
            </a:r>
            <a:r>
              <a:rPr lang="cs-CZ" dirty="0" smtClean="0">
                <a:latin typeface="Baskerville Old Face" pitchFamily="18" charset="0"/>
              </a:rPr>
              <a:t> in </a:t>
            </a:r>
            <a:r>
              <a:rPr lang="cs-CZ" dirty="0" err="1" smtClean="0">
                <a:latin typeface="Baskerville Old Face" pitchFamily="18" charset="0"/>
              </a:rPr>
              <a:t>tomato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sauce</a:t>
            </a:r>
            <a:r>
              <a:rPr lang="cs-CZ" dirty="0" smtClean="0">
                <a:latin typeface="Baskerville Old Face" pitchFamily="18" charset="0"/>
              </a:rPr>
              <a:t> – fazole v rajčatové omáčce</a:t>
            </a:r>
            <a:endParaRPr lang="cs-CZ" dirty="0">
              <a:latin typeface="Baskerville Old Face" pitchFamily="18" charset="0"/>
            </a:endParaRPr>
          </a:p>
        </p:txBody>
      </p:sp>
      <p:pic>
        <p:nvPicPr>
          <p:cNvPr id="3074" name="Picture 2" descr="C:\Users\Gener\AppData\Local\Microsoft\Windows\Temporary Internet Files\Content.IE5\ZI71OCMQ\MC9003464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208837" cy="1827886"/>
          </a:xfrm>
          <a:prstGeom prst="rect">
            <a:avLst/>
          </a:prstGeom>
          <a:noFill/>
        </p:spPr>
      </p:pic>
      <p:pic>
        <p:nvPicPr>
          <p:cNvPr id="3075" name="Picture 3" descr="C:\Users\Gener\AppData\Local\Microsoft\Windows\Temporary Internet Files\Content.IE5\KXKZ16I7\MC90041120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857232"/>
            <a:ext cx="1424593" cy="1096467"/>
          </a:xfrm>
          <a:prstGeom prst="rect">
            <a:avLst/>
          </a:prstGeom>
          <a:noFill/>
        </p:spPr>
      </p:pic>
      <p:pic>
        <p:nvPicPr>
          <p:cNvPr id="3078" name="Picture 6" descr="C:\Users\Gener\AppData\Local\Microsoft\Windows\Temporary Internet Files\Content.IE5\ZI71OCMQ\MC9002504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74" y="1928802"/>
            <a:ext cx="1384320" cy="1057850"/>
          </a:xfrm>
          <a:prstGeom prst="rect">
            <a:avLst/>
          </a:prstGeom>
          <a:noFill/>
        </p:spPr>
      </p:pic>
      <p:pic>
        <p:nvPicPr>
          <p:cNvPr id="3079" name="Picture 7" descr="C:\Users\Gener\AppData\Local\Microsoft\Windows\Temporary Internet Files\Content.IE5\ZI71OCMQ\MC90035026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86710" y="2285992"/>
            <a:ext cx="1141678" cy="1314153"/>
          </a:xfrm>
          <a:prstGeom prst="rect">
            <a:avLst/>
          </a:prstGeom>
          <a:noFill/>
        </p:spPr>
      </p:pic>
      <p:pic>
        <p:nvPicPr>
          <p:cNvPr id="3081" name="Picture 9" descr="C:\Users\Gener\AppData\Local\Microsoft\Windows\Temporary Internet Files\Content.IE5\KXKZ16I7\MC90025239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86578" y="3429000"/>
            <a:ext cx="1014429" cy="1326905"/>
          </a:xfrm>
          <a:prstGeom prst="rect">
            <a:avLst/>
          </a:prstGeom>
          <a:noFill/>
        </p:spPr>
      </p:pic>
      <p:pic>
        <p:nvPicPr>
          <p:cNvPr id="3082" name="Picture 10" descr="C:\Users\Gener\AppData\Local\Microsoft\Windows\Temporary Internet Files\Content.IE5\DJZS17OO\MC90034899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4" y="3500438"/>
            <a:ext cx="1269304" cy="1282665"/>
          </a:xfrm>
          <a:prstGeom prst="rect">
            <a:avLst/>
          </a:prstGeom>
          <a:noFill/>
        </p:spPr>
      </p:pic>
      <p:pic>
        <p:nvPicPr>
          <p:cNvPr id="3083" name="Picture 11" descr="C:\Users\Gener\AppData\Local\Microsoft\Windows\Temporary Internet Files\Content.IE5\XR8KQAWW\MC90033126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14942" y="5661248"/>
            <a:ext cx="1511894" cy="1057698"/>
          </a:xfrm>
          <a:prstGeom prst="rect">
            <a:avLst/>
          </a:prstGeom>
          <a:noFill/>
        </p:spPr>
      </p:pic>
      <p:pic>
        <p:nvPicPr>
          <p:cNvPr id="3084" name="Picture 12" descr="C:\Users\Gener\AppData\Local\Microsoft\Windows\Temporary Internet Files\Content.IE5\ZI71OCMQ\MC90021537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560784" y="5661248"/>
            <a:ext cx="1471652" cy="10392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990" y="346076"/>
            <a:ext cx="8229600" cy="582594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FFFF00"/>
                </a:solidFill>
                <a:latin typeface="Baskerville Old Face" pitchFamily="18" charset="0"/>
              </a:rPr>
              <a:t>Vocabulary</a:t>
            </a:r>
            <a:r>
              <a:rPr lang="cs-CZ" sz="2400" dirty="0" smtClean="0">
                <a:solidFill>
                  <a:srgbClr val="FFFF00"/>
                </a:solidFill>
                <a:latin typeface="Baskerville Old Face" pitchFamily="18" charset="0"/>
              </a:rPr>
              <a:t> - slovíčka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Baskerville Old Face" pitchFamily="18" charset="0"/>
              </a:rPr>
              <a:t>Pie – koláč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Roll</a:t>
            </a:r>
            <a:r>
              <a:rPr lang="cs-CZ" dirty="0" smtClean="0">
                <a:latin typeface="Baskerville Old Face" pitchFamily="18" charset="0"/>
              </a:rPr>
              <a:t> – rohlík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Fried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bread</a:t>
            </a:r>
            <a:r>
              <a:rPr lang="cs-CZ" dirty="0" smtClean="0">
                <a:latin typeface="Baskerville Old Face" pitchFamily="18" charset="0"/>
              </a:rPr>
              <a:t> – opékaný chléb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Bread</a:t>
            </a:r>
            <a:r>
              <a:rPr lang="cs-CZ" dirty="0" smtClean="0">
                <a:latin typeface="Baskerville Old Face" pitchFamily="18" charset="0"/>
              </a:rPr>
              <a:t> - chléb 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Butter</a:t>
            </a:r>
            <a:r>
              <a:rPr lang="cs-CZ" dirty="0" smtClean="0">
                <a:latin typeface="Baskerville Old Face" pitchFamily="18" charset="0"/>
              </a:rPr>
              <a:t> - máslo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4099" name="Picture 3" descr="C:\Users\Gener\AppData\Local\Microsoft\Windows\Temporary Internet Files\Content.IE5\ZI71OCMQ\MC90022890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928670"/>
            <a:ext cx="1838858" cy="1026871"/>
          </a:xfrm>
          <a:prstGeom prst="rect">
            <a:avLst/>
          </a:prstGeom>
          <a:noFill/>
        </p:spPr>
      </p:pic>
      <p:pic>
        <p:nvPicPr>
          <p:cNvPr id="4100" name="Picture 4" descr="C:\Users\Gener\AppData\Local\Microsoft\Windows\Temporary Internet Files\Content.IE5\KXKZ16I7\MC90024021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928670"/>
            <a:ext cx="1387802" cy="1143455"/>
          </a:xfrm>
          <a:prstGeom prst="rect">
            <a:avLst/>
          </a:prstGeom>
          <a:noFill/>
        </p:spPr>
      </p:pic>
      <p:pic>
        <p:nvPicPr>
          <p:cNvPr id="4101" name="Picture 5" descr="C:\Users\Gener\AppData\Local\Microsoft\Windows\Temporary Internet Files\Content.IE5\DJZS17OO\MC9002900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2143116"/>
            <a:ext cx="1225236" cy="1083398"/>
          </a:xfrm>
          <a:prstGeom prst="rect">
            <a:avLst/>
          </a:prstGeom>
          <a:noFill/>
        </p:spPr>
      </p:pic>
      <p:pic>
        <p:nvPicPr>
          <p:cNvPr id="4102" name="Picture 6" descr="C:\Users\Gener\AppData\Local\Microsoft\Windows\Temporary Internet Files\Content.IE5\DJZS17OO\MP9004028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2643182"/>
            <a:ext cx="2381235" cy="1785926"/>
          </a:xfrm>
          <a:prstGeom prst="rect">
            <a:avLst/>
          </a:prstGeom>
          <a:noFill/>
        </p:spPr>
      </p:pic>
      <p:pic>
        <p:nvPicPr>
          <p:cNvPr id="4103" name="Picture 7" descr="C:\Users\Gener\AppData\Local\Microsoft\Windows\Temporary Internet Files\Content.IE5\DJZS17OO\MP90040252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4000504"/>
            <a:ext cx="1428736" cy="1428736"/>
          </a:xfrm>
          <a:prstGeom prst="rect">
            <a:avLst/>
          </a:prstGeom>
          <a:noFill/>
        </p:spPr>
      </p:pic>
      <p:pic>
        <p:nvPicPr>
          <p:cNvPr id="4104" name="Picture 8" descr="C:\Users\Gener\AppData\Local\Microsoft\Windows\Temporary Internet Files\Content.IE5\DJZS17OO\MP90042295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86644" y="4572008"/>
            <a:ext cx="1500165" cy="1033707"/>
          </a:xfrm>
          <a:prstGeom prst="rect">
            <a:avLst/>
          </a:prstGeom>
          <a:noFill/>
        </p:spPr>
      </p:pic>
      <p:pic>
        <p:nvPicPr>
          <p:cNvPr id="4105" name="Picture 9" descr="C:\Users\Gener\AppData\Local\Microsoft\Windows\Temporary Internet Files\Content.IE5\ZI71OCMQ\MC900232197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28992" y="5572140"/>
            <a:ext cx="1397625" cy="848751"/>
          </a:xfrm>
          <a:prstGeom prst="rect">
            <a:avLst/>
          </a:prstGeom>
          <a:noFill/>
        </p:spPr>
      </p:pic>
      <p:pic>
        <p:nvPicPr>
          <p:cNvPr id="4107" name="Picture 11" descr="C:\Users\Gener\AppData\Local\Microsoft\Windows\Temporary Internet Files\Content.IE5\KXKZ16I7\MC90011287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643570" y="5643578"/>
            <a:ext cx="1690137" cy="938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877" y="342963"/>
            <a:ext cx="8229600" cy="582594"/>
          </a:xfrm>
          <a:solidFill>
            <a:schemeClr val="bg1">
              <a:lumMod val="65000"/>
            </a:schemeClr>
          </a:solidFill>
        </p:spPr>
        <p:txBody>
          <a:bodyPr>
            <a:normAutofit/>
          </a:bodyPr>
          <a:lstStyle/>
          <a:p>
            <a:r>
              <a:rPr lang="cs-CZ" sz="2400" dirty="0" err="1" smtClean="0">
                <a:solidFill>
                  <a:srgbClr val="FFFF00"/>
                </a:solidFill>
                <a:latin typeface="Baskerville Old Face" pitchFamily="18" charset="0"/>
              </a:rPr>
              <a:t>Vocabulary</a:t>
            </a:r>
            <a:r>
              <a:rPr lang="cs-CZ" sz="2400" dirty="0" smtClean="0">
                <a:solidFill>
                  <a:srgbClr val="FFFF00"/>
                </a:solidFill>
                <a:latin typeface="Baskerville Old Face" pitchFamily="18" charset="0"/>
              </a:rPr>
              <a:t> - slovíčka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>
            <a:normAutofit lnSpcReduction="10000"/>
          </a:bodyPr>
          <a:lstStyle/>
          <a:p>
            <a:r>
              <a:rPr lang="cs-CZ" dirty="0" err="1" smtClean="0">
                <a:latin typeface="Baskerville Old Face" pitchFamily="18" charset="0"/>
              </a:rPr>
              <a:t>Cereal</a:t>
            </a:r>
            <a:r>
              <a:rPr lang="cs-CZ" dirty="0" smtClean="0">
                <a:latin typeface="Baskerville Old Face" pitchFamily="18" charset="0"/>
              </a:rPr>
              <a:t> – cereálie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smtClean="0">
                <a:latin typeface="Baskerville Old Face" pitchFamily="18" charset="0"/>
              </a:rPr>
              <a:t>Ham </a:t>
            </a:r>
            <a:r>
              <a:rPr lang="cs-CZ" dirty="0" err="1" smtClean="0">
                <a:latin typeface="Baskerville Old Face" pitchFamily="18" charset="0"/>
              </a:rPr>
              <a:t>and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eggs</a:t>
            </a:r>
            <a:r>
              <a:rPr lang="cs-CZ" dirty="0" smtClean="0">
                <a:latin typeface="Baskerville Old Face" pitchFamily="18" charset="0"/>
              </a:rPr>
              <a:t> – šunka s vejci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Fruit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juice</a:t>
            </a:r>
            <a:r>
              <a:rPr lang="cs-CZ" dirty="0" smtClean="0">
                <a:latin typeface="Baskerville Old Face" pitchFamily="18" charset="0"/>
              </a:rPr>
              <a:t> – ovocný džus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Coffee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with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milk</a:t>
            </a:r>
            <a:r>
              <a:rPr lang="cs-CZ" dirty="0" smtClean="0">
                <a:latin typeface="Baskerville Old Face" pitchFamily="18" charset="0"/>
              </a:rPr>
              <a:t> – káva s mlékem</a:t>
            </a:r>
          </a:p>
          <a:p>
            <a:endParaRPr lang="cs-CZ" dirty="0" smtClean="0">
              <a:latin typeface="Baskerville Old Face" pitchFamily="18" charset="0"/>
            </a:endParaRPr>
          </a:p>
          <a:p>
            <a:r>
              <a:rPr lang="cs-CZ" dirty="0" err="1" smtClean="0">
                <a:latin typeface="Baskerville Old Face" pitchFamily="18" charset="0"/>
              </a:rPr>
              <a:t>Tea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with</a:t>
            </a:r>
            <a:r>
              <a:rPr lang="cs-CZ" dirty="0" smtClean="0">
                <a:latin typeface="Baskerville Old Face" pitchFamily="18" charset="0"/>
              </a:rPr>
              <a:t> </a:t>
            </a:r>
            <a:r>
              <a:rPr lang="cs-CZ" dirty="0" err="1" smtClean="0">
                <a:latin typeface="Baskerville Old Face" pitchFamily="18" charset="0"/>
              </a:rPr>
              <a:t>milk</a:t>
            </a:r>
            <a:r>
              <a:rPr lang="cs-CZ" dirty="0" smtClean="0">
                <a:latin typeface="Baskerville Old Face" pitchFamily="18" charset="0"/>
              </a:rPr>
              <a:t> – čaj s mlékem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Gener\AppData\Local\Microsoft\Windows\Temporary Internet Files\Content.IE5\XR8KQAWW\MC9002336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8" y="928670"/>
            <a:ext cx="1229519" cy="1121483"/>
          </a:xfrm>
          <a:prstGeom prst="rect">
            <a:avLst/>
          </a:prstGeom>
          <a:noFill/>
        </p:spPr>
      </p:pic>
      <p:pic>
        <p:nvPicPr>
          <p:cNvPr id="5123" name="Picture 3" descr="C:\Users\Gener\AppData\Local\Microsoft\Windows\Temporary Internet Files\Content.IE5\ZI71OCMQ\MC90023424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94" y="1000108"/>
            <a:ext cx="1116773" cy="971797"/>
          </a:xfrm>
          <a:prstGeom prst="rect">
            <a:avLst/>
          </a:prstGeom>
          <a:noFill/>
        </p:spPr>
      </p:pic>
      <p:pic>
        <p:nvPicPr>
          <p:cNvPr id="5126" name="Picture 6" descr="C:\Users\Gener\AppData\Local\Microsoft\Windows\Temporary Internet Files\Content.IE5\DJZS17OO\MC9002322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1857364"/>
            <a:ext cx="1169828" cy="1250745"/>
          </a:xfrm>
          <a:prstGeom prst="rect">
            <a:avLst/>
          </a:prstGeom>
          <a:noFill/>
        </p:spPr>
      </p:pic>
      <p:pic>
        <p:nvPicPr>
          <p:cNvPr id="5127" name="Picture 7" descr="C:\Users\Gener\AppData\Local\Microsoft\Windows\Temporary Internet Files\Content.IE5\ZI71OCMQ\MC9002335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72396" y="2571744"/>
            <a:ext cx="1348143" cy="1241120"/>
          </a:xfrm>
          <a:prstGeom prst="rect">
            <a:avLst/>
          </a:prstGeom>
          <a:noFill/>
        </p:spPr>
      </p:pic>
      <p:pic>
        <p:nvPicPr>
          <p:cNvPr id="5128" name="Picture 8" descr="C:\Users\Gener\AppData\Local\Microsoft\Windows\Temporary Internet Files\Content.IE5\KXKZ16I7\MC90035140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4942" y="2857496"/>
            <a:ext cx="832011" cy="1397683"/>
          </a:xfrm>
          <a:prstGeom prst="rect">
            <a:avLst/>
          </a:prstGeom>
          <a:noFill/>
        </p:spPr>
      </p:pic>
      <p:pic>
        <p:nvPicPr>
          <p:cNvPr id="5129" name="Picture 9" descr="C:\Users\Gener\AppData\Local\Microsoft\Windows\Temporary Internet Files\Content.IE5\ZI71OCMQ\MC90036000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72264" y="3929066"/>
            <a:ext cx="1114420" cy="1114420"/>
          </a:xfrm>
          <a:prstGeom prst="rect">
            <a:avLst/>
          </a:prstGeom>
          <a:noFill/>
        </p:spPr>
      </p:pic>
      <p:pic>
        <p:nvPicPr>
          <p:cNvPr id="5130" name="Picture 10" descr="C:\Users\Gener\AppData\Local\Microsoft\Windows\Temporary Internet Files\Content.IE5\XR8KQAWW\MP9004491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858149" y="4552321"/>
            <a:ext cx="1021880" cy="1162695"/>
          </a:xfrm>
          <a:prstGeom prst="rect">
            <a:avLst/>
          </a:prstGeom>
          <a:noFill/>
        </p:spPr>
      </p:pic>
      <p:pic>
        <p:nvPicPr>
          <p:cNvPr id="5131" name="Picture 11" descr="C:\Users\Gener\AppData\Local\Microsoft\Windows\Temporary Internet Files\Content.IE5\ZI71OCMQ\MP90042443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00760" y="5357826"/>
            <a:ext cx="1285860" cy="12858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  <a:solidFill>
            <a:schemeClr val="bg1">
              <a:lumMod val="6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800" dirty="0" err="1">
                <a:solidFill>
                  <a:srgbClr val="FFFF00"/>
                </a:solidFill>
                <a:latin typeface="Baskerville Old Face" pitchFamily="18" charset="0"/>
              </a:rPr>
              <a:t>Vocabulary</a:t>
            </a:r>
            <a:r>
              <a:rPr lang="cs-CZ" sz="2800" dirty="0">
                <a:solidFill>
                  <a:srgbClr val="FFFF00"/>
                </a:solidFill>
                <a:latin typeface="Baskerville Old Face" pitchFamily="18" charset="0"/>
              </a:rPr>
              <a:t> - slovíčka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100000" b="100000"/>
            </a:path>
            <a:tileRect t="-100000" r="-100000"/>
          </a:gradFill>
          <a:ln>
            <a:solidFill>
              <a:schemeClr val="bg1">
                <a:lumMod val="50000"/>
              </a:schemeClr>
            </a:solidFill>
          </a:ln>
        </p:spPr>
        <p:txBody>
          <a:bodyPr/>
          <a:lstStyle/>
          <a:p>
            <a:endParaRPr lang="cs-CZ" dirty="0" smtClean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Sugar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 – cukr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Croissant – croissant  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Jogurt – jogurt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Biscuit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 - sušenka</a:t>
            </a:r>
          </a:p>
        </p:txBody>
      </p:sp>
      <p:pic>
        <p:nvPicPr>
          <p:cNvPr id="1026" name="Picture 2" descr="C:\Documents and Settings\suchomelova\Local Settings\Temporary Internet Files\Content.IE5\3TR93YCX\MC9002322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057" y="1052736"/>
            <a:ext cx="1836204" cy="124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4TN8XVJD\MC900233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717574" y="2096472"/>
            <a:ext cx="1685453" cy="233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5MZ08ILQ\MC9002514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52736"/>
            <a:ext cx="1821485" cy="1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63J5Q5HS\MC9004119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47546"/>
            <a:ext cx="1940012" cy="1777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suchomelova\Local Settings\Temporary Internet Files\Content.IE5\4TN8XVJD\MC9004362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10634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suchomelova\Local Settings\Temporary Internet Files\Content.IE5\5MZ08ILQ\MC9002288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27207"/>
            <a:ext cx="1754734" cy="1296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9018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Úkoly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cs-CZ" dirty="0" smtClean="0"/>
              <a:t>Uveďte, co běžně snídáme v ČR, všechna známá slovíčka přeložte do AJ.</a:t>
            </a:r>
          </a:p>
          <a:p>
            <a:r>
              <a:rPr lang="cs-CZ" dirty="0" smtClean="0"/>
              <a:t>Zkuste vyjmenovat co nejvíce slov z tématu </a:t>
            </a:r>
            <a:r>
              <a:rPr lang="cs-CZ" dirty="0" err="1" smtClean="0"/>
              <a:t>Breakfast</a:t>
            </a:r>
            <a:r>
              <a:rPr lang="cs-CZ" dirty="0" smtClean="0"/>
              <a:t>, která jste si zapamatovali během hodiny.</a:t>
            </a:r>
          </a:p>
          <a:p>
            <a:r>
              <a:rPr lang="cs-CZ" dirty="0" smtClean="0"/>
              <a:t>Znovu procvičíme </a:t>
            </a:r>
            <a:r>
              <a:rPr lang="cs-CZ" dirty="0" err="1" smtClean="0"/>
              <a:t>slova,která</a:t>
            </a:r>
            <a:r>
              <a:rPr lang="cs-CZ" dirty="0" smtClean="0"/>
              <a:t> jsou nová  a neznámá.</a:t>
            </a:r>
          </a:p>
          <a:p>
            <a:r>
              <a:rPr lang="cs-CZ" dirty="0" smtClean="0"/>
              <a:t>Opakujeme veškerou slovní zásobu z tématu jídlo a pití.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8100000" scaled="1"/>
            <a:tileRect/>
          </a:gradFill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>
            <a:normAutofit/>
          </a:bodyPr>
          <a:lstStyle/>
          <a:p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369</Words>
  <Application>Microsoft Office PowerPoint</Application>
  <PresentationFormat>Předvádění na obrazovce (4:3)</PresentationFormat>
  <Paragraphs>91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1.</vt:lpstr>
      <vt:lpstr>Daily meals – denní jídla</vt:lpstr>
      <vt:lpstr>Jednoduché fráze</vt:lpstr>
      <vt:lpstr>Vocabulary - slovíčka</vt:lpstr>
      <vt:lpstr>Vocabulary - slovíčka</vt:lpstr>
      <vt:lpstr>Vocabulary - slovíčka</vt:lpstr>
      <vt:lpstr>Vocabulary - slovíčka</vt:lpstr>
      <vt:lpstr>Vocabulary - slovíčka</vt:lpstr>
      <vt:lpstr>Vocabulary - slovíčka</vt:lpstr>
      <vt:lpstr>Úkoly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22</cp:revision>
  <dcterms:created xsi:type="dcterms:W3CDTF">2011-06-20T10:40:08Z</dcterms:created>
  <dcterms:modified xsi:type="dcterms:W3CDTF">2013-03-12T11:42:51Z</dcterms:modified>
</cp:coreProperties>
</file>