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8" r:id="rId4"/>
    <p:sldId id="261" r:id="rId5"/>
    <p:sldId id="262" r:id="rId6"/>
    <p:sldId id="263" r:id="rId7"/>
    <p:sldId id="264" r:id="rId8"/>
    <p:sldId id="265" r:id="rId9"/>
    <p:sldId id="266" r:id="rId10"/>
    <p:sldId id="269" r:id="rId11"/>
    <p:sldId id="27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572" y="-4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VY_32_INOVACE_6/03_</a:t>
          </a:r>
          <a:r>
            <a:rPr lang="cs-CZ" sz="2000" dirty="0" smtClean="0"/>
            <a:t>Roční </a:t>
          </a:r>
          <a:r>
            <a:rPr lang="cs-CZ" sz="2000" dirty="0" smtClean="0"/>
            <a:t>období a počasí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MŠ a ZŠ, Veselí nad Moravou, </a:t>
          </a:r>
          <a:r>
            <a:rPr lang="cs-CZ" sz="2000" dirty="0" err="1" smtClean="0"/>
            <a:t>Kollárova</a:t>
          </a:r>
          <a:r>
            <a:rPr lang="cs-CZ" sz="2000" dirty="0" smtClean="0"/>
            <a:t> 1045 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Dagmar Suchomelová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Autumn</a:t>
          </a:r>
          <a:r>
            <a:rPr lang="cs-CZ" sz="2000" dirty="0" smtClean="0"/>
            <a:t> - podzim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CZ.1.07/1.4.00/21.0822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MŠ a ZŠ, Veselí nad Moravou, </a:t>
          </a:r>
          <a:r>
            <a:rPr lang="cs-CZ" sz="2000" kern="1200" dirty="0" err="1" smtClean="0"/>
            <a:t>Kollárova</a:t>
          </a:r>
          <a:r>
            <a:rPr lang="cs-CZ" sz="2000" kern="1200" dirty="0" smtClean="0"/>
            <a:t> 1045 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Dagmar Suchomelová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VY_32_INOVACE_6/03_</a:t>
          </a:r>
          <a:r>
            <a:rPr lang="cs-CZ" sz="2000" kern="1200" dirty="0" smtClean="0"/>
            <a:t>Roční </a:t>
          </a:r>
          <a:r>
            <a:rPr lang="cs-CZ" sz="2000" kern="1200" dirty="0" smtClean="0"/>
            <a:t>období a počasí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Autumn</a:t>
          </a:r>
          <a:r>
            <a:rPr lang="cs-CZ" sz="2000" kern="1200" dirty="0" smtClean="0"/>
            <a:t> - podzim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CZ.1.07/1.4.00/21.0822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wmf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2457251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ANOTACE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Doplňující materiál k učebnici </a:t>
            </a:r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, pro žáky 7. ročníku s LMP.</a:t>
            </a:r>
          </a:p>
          <a:p>
            <a:r>
              <a:rPr lang="cs-CZ" dirty="0" smtClean="0"/>
              <a:t>Určeno pro rozšíření slovní zásoby, upevnění, procvičování a opakování učiva.</a:t>
            </a:r>
          </a:p>
          <a:p>
            <a:r>
              <a:rPr lang="cs-CZ" dirty="0" smtClean="0"/>
              <a:t>Pro práci s interaktivní tabulí.</a:t>
            </a:r>
          </a:p>
          <a:p>
            <a:r>
              <a:rPr lang="cs-CZ" dirty="0"/>
              <a:t>Doba vzniku - říjen 2011.</a:t>
            </a:r>
          </a:p>
          <a:p>
            <a:r>
              <a:rPr lang="cs-CZ" smtClean="0"/>
              <a:t>Doba ověření – 28.11.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Autumn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 - podzim</a:t>
            </a:r>
            <a:endParaRPr lang="cs-CZ" b="1" dirty="0">
              <a:solidFill>
                <a:schemeClr val="accent6">
                  <a:lumMod val="75000"/>
                </a:schemeClr>
              </a:solidFill>
              <a:latin typeface="Baskerville Old Face" pitchFamily="18" charset="0"/>
            </a:endParaRPr>
          </a:p>
        </p:txBody>
      </p:sp>
      <p:pic>
        <p:nvPicPr>
          <p:cNvPr id="1026" name="Picture 2" descr="C:\Users\Gener\AppData\Local\Microsoft\Windows\Temporary Internet Files\Content.IE5\ZI71OCMQ\MP900407518[1]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215370" cy="47094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b="1" dirty="0" err="1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Four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b="1" dirty="0" err="1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seasons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 - čtyři roční období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625989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b="1" dirty="0" err="1" smtClean="0">
                <a:solidFill>
                  <a:schemeClr val="accent3"/>
                </a:solidFill>
                <a:latin typeface="Baskerville Old Face" pitchFamily="18" charset="0"/>
              </a:rPr>
              <a:t>Spring</a:t>
            </a:r>
            <a:r>
              <a:rPr lang="cs-CZ" b="1" dirty="0" smtClean="0">
                <a:solidFill>
                  <a:schemeClr val="accent3"/>
                </a:solidFill>
                <a:latin typeface="Baskerville Old Face" pitchFamily="18" charset="0"/>
              </a:rPr>
              <a:t> – jaro         </a:t>
            </a:r>
          </a:p>
          <a:p>
            <a:endParaRPr lang="cs-CZ" b="1" dirty="0" smtClean="0">
              <a:solidFill>
                <a:schemeClr val="accent1">
                  <a:lumMod val="75000"/>
                </a:schemeClr>
              </a:solidFill>
              <a:latin typeface="Baskerville Old Face" pitchFamily="18" charset="0"/>
            </a:endParaRPr>
          </a:p>
          <a:p>
            <a:r>
              <a:rPr lang="cs-CZ" b="1" dirty="0" err="1" smtClean="0">
                <a:solidFill>
                  <a:srgbClr val="FFC000"/>
                </a:solidFill>
                <a:latin typeface="Baskerville Old Face" pitchFamily="18" charset="0"/>
              </a:rPr>
              <a:t>Summer</a:t>
            </a:r>
            <a:r>
              <a:rPr lang="cs-CZ" b="1" dirty="0" smtClean="0">
                <a:solidFill>
                  <a:srgbClr val="FFC000"/>
                </a:solidFill>
                <a:latin typeface="Baskerville Old Face" pitchFamily="18" charset="0"/>
              </a:rPr>
              <a:t> – léto</a:t>
            </a:r>
          </a:p>
          <a:p>
            <a:endParaRPr lang="cs-CZ" b="1" dirty="0" smtClean="0">
              <a:solidFill>
                <a:schemeClr val="accent1">
                  <a:lumMod val="75000"/>
                </a:schemeClr>
              </a:solidFill>
              <a:latin typeface="Baskerville Old Face" pitchFamily="18" charset="0"/>
            </a:endParaRPr>
          </a:p>
          <a:p>
            <a:r>
              <a:rPr lang="cs-CZ" b="1" u="sng" dirty="0" err="1" smtClean="0">
                <a:solidFill>
                  <a:schemeClr val="accent6">
                    <a:lumMod val="50000"/>
                  </a:schemeClr>
                </a:solidFill>
                <a:latin typeface="Baskerville Old Face" pitchFamily="18" charset="0"/>
              </a:rPr>
              <a:t>Autumn</a:t>
            </a:r>
            <a:r>
              <a:rPr lang="cs-CZ" b="1" u="sng" dirty="0" smtClean="0">
                <a:solidFill>
                  <a:schemeClr val="accent6">
                    <a:lumMod val="50000"/>
                  </a:schemeClr>
                </a:solidFill>
                <a:latin typeface="Baskerville Old Face" pitchFamily="18" charset="0"/>
              </a:rPr>
              <a:t> – podzim</a:t>
            </a:r>
          </a:p>
          <a:p>
            <a:endParaRPr lang="cs-CZ" b="1" dirty="0" smtClean="0">
              <a:solidFill>
                <a:schemeClr val="accent1">
                  <a:lumMod val="75000"/>
                </a:schemeClr>
              </a:solidFill>
              <a:latin typeface="Baskerville Old Face" pitchFamily="18" charset="0"/>
            </a:endParaRPr>
          </a:p>
          <a:p>
            <a:r>
              <a:rPr lang="cs-CZ" b="1" dirty="0" smtClean="0">
                <a:solidFill>
                  <a:srgbClr val="0070C0"/>
                </a:solidFill>
                <a:latin typeface="Baskerville Old Face" pitchFamily="18" charset="0"/>
              </a:rPr>
              <a:t>Winter - zima</a:t>
            </a:r>
          </a:p>
          <a:p>
            <a:endParaRPr lang="cs-CZ" dirty="0"/>
          </a:p>
        </p:txBody>
      </p:sp>
      <p:pic>
        <p:nvPicPr>
          <p:cNvPr id="1026" name="Picture 2" descr="C:\Users\Gener\AppData\Local\Microsoft\Windows\Temporary Internet Files\Content.IE5\KXKZ16I7\MP90043858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1357299"/>
            <a:ext cx="2428892" cy="1143008"/>
          </a:xfrm>
          <a:prstGeom prst="rect">
            <a:avLst/>
          </a:prstGeom>
          <a:noFill/>
        </p:spPr>
      </p:pic>
      <p:pic>
        <p:nvPicPr>
          <p:cNvPr id="1028" name="Picture 4" descr="C:\Users\Gener\AppData\Local\Microsoft\Windows\Temporary Internet Files\Content.IE5\KXKZ16I7\MP90043854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2643182"/>
            <a:ext cx="2414582" cy="1143008"/>
          </a:xfrm>
          <a:prstGeom prst="rect">
            <a:avLst/>
          </a:prstGeom>
          <a:noFill/>
        </p:spPr>
      </p:pic>
      <p:pic>
        <p:nvPicPr>
          <p:cNvPr id="1029" name="Picture 5" descr="C:\Users\Gener\AppData\Local\Microsoft\Windows\Temporary Internet Files\Content.IE5\ZI71OCMQ\MP90040111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3929066"/>
            <a:ext cx="2428892" cy="1131948"/>
          </a:xfrm>
          <a:prstGeom prst="rect">
            <a:avLst/>
          </a:prstGeom>
          <a:noFill/>
        </p:spPr>
      </p:pic>
      <p:pic>
        <p:nvPicPr>
          <p:cNvPr id="1033" name="Picture 9" descr="C:\Users\Gener\AppData\Local\Microsoft\Windows\Temporary Internet Files\Content.IE5\XR8KQAWW\MP900182546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29256" y="5214950"/>
            <a:ext cx="2500330" cy="12144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b="1" dirty="0" err="1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Weather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 - počasí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sz="3600" b="1" u="sng" dirty="0" err="1" smtClean="0">
                <a:solidFill>
                  <a:schemeClr val="accent6">
                    <a:lumMod val="50000"/>
                  </a:schemeClr>
                </a:solidFill>
                <a:latin typeface="Baskerville Old Face" pitchFamily="18" charset="0"/>
              </a:rPr>
              <a:t>Autumn</a:t>
            </a:r>
            <a:r>
              <a:rPr lang="cs-CZ" sz="3600" b="1" u="sng" dirty="0" smtClean="0">
                <a:solidFill>
                  <a:schemeClr val="accent6">
                    <a:lumMod val="50000"/>
                  </a:schemeClr>
                </a:solidFill>
                <a:latin typeface="Baskerville Old Face" pitchFamily="18" charset="0"/>
              </a:rPr>
              <a:t> – podzim</a:t>
            </a:r>
          </a:p>
          <a:p>
            <a:endParaRPr lang="cs-CZ" sz="3600" b="1" u="sng" dirty="0" smtClean="0">
              <a:solidFill>
                <a:schemeClr val="accent1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What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´s  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the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weather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like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? -</a:t>
            </a:r>
          </a:p>
          <a:p>
            <a:pPr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    – Jaké je počasí?</a:t>
            </a:r>
          </a:p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It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´s 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foggy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. – Je mlha.</a:t>
            </a:r>
          </a:p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It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´s 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windy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.  -  Je vítr.</a:t>
            </a:r>
          </a:p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It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´s  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raining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.  -  Prší</a:t>
            </a:r>
          </a:p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It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´s 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cold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.  -  Je zima.</a:t>
            </a:r>
          </a:p>
          <a:p>
            <a:endParaRPr lang="cs-CZ" dirty="0"/>
          </a:p>
        </p:txBody>
      </p:sp>
      <p:pic>
        <p:nvPicPr>
          <p:cNvPr id="2051" name="Picture 3" descr="C:\Users\Gener\AppData\Local\Microsoft\Windows\Temporary Internet Files\Content.IE5\KXKZ16I7\MP90040671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1214422"/>
            <a:ext cx="3278985" cy="1428760"/>
          </a:xfrm>
          <a:prstGeom prst="rect">
            <a:avLst/>
          </a:prstGeom>
          <a:noFill/>
        </p:spPr>
      </p:pic>
      <p:pic>
        <p:nvPicPr>
          <p:cNvPr id="2053" name="Picture 5" descr="C:\Users\Gener\AppData\Local\Microsoft\Windows\Temporary Internet Files\Content.IE5\XR8KQAWW\MP90040752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2714620"/>
            <a:ext cx="2500330" cy="1071570"/>
          </a:xfrm>
          <a:prstGeom prst="rect">
            <a:avLst/>
          </a:prstGeom>
          <a:noFill/>
        </p:spPr>
      </p:pic>
      <p:pic>
        <p:nvPicPr>
          <p:cNvPr id="2054" name="Picture 6" descr="C:\Users\Gener\AppData\Local\Microsoft\Windows\Temporary Internet Files\Content.IE5\KXKZ16I7\MP90043857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3857628"/>
            <a:ext cx="3143272" cy="785818"/>
          </a:xfrm>
          <a:prstGeom prst="rect">
            <a:avLst/>
          </a:prstGeom>
          <a:noFill/>
        </p:spPr>
      </p:pic>
      <p:pic>
        <p:nvPicPr>
          <p:cNvPr id="2061" name="Picture 13" descr="C:\Users\Gener\AppData\Local\Microsoft\Windows\Temporary Internet Files\Content.IE5\KXKZ16I7\MC900388704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4786322"/>
            <a:ext cx="1182430" cy="714380"/>
          </a:xfrm>
          <a:prstGeom prst="rect">
            <a:avLst/>
          </a:prstGeom>
          <a:noFill/>
        </p:spPr>
      </p:pic>
      <p:pic>
        <p:nvPicPr>
          <p:cNvPr id="2064" name="Picture 16" descr="C:\Users\Gener\AppData\Local\Microsoft\Windows\Temporary Internet Files\Content.IE5\KXKZ16I7\MP90039938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72198" y="4929198"/>
            <a:ext cx="2286016" cy="16041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u="sng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Podzimní  měsíce</a:t>
            </a:r>
            <a:endParaRPr lang="cs-CZ" b="1" u="sng" dirty="0">
              <a:solidFill>
                <a:schemeClr val="accent6">
                  <a:lumMod val="75000"/>
                </a:schemeClr>
              </a:solidFill>
              <a:latin typeface="Baskerville Old Fac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71612"/>
            <a:ext cx="8186766" cy="4554551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dirty="0" err="1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September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  -  září</a:t>
            </a:r>
          </a:p>
          <a:p>
            <a:endParaRPr lang="cs-CZ" b="1" dirty="0" smtClean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  <a:p>
            <a:endParaRPr lang="cs-CZ" b="1" dirty="0" smtClean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b="1" dirty="0" err="1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October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  -  říjen</a:t>
            </a:r>
          </a:p>
          <a:p>
            <a:endParaRPr lang="cs-CZ" b="1" dirty="0" smtClean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  <a:p>
            <a:endParaRPr lang="cs-CZ" b="1" dirty="0" smtClean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b="1" dirty="0" err="1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November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  -  listopad</a:t>
            </a:r>
            <a:endParaRPr lang="cs-CZ" b="1" dirty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</p:txBody>
      </p:sp>
      <p:pic>
        <p:nvPicPr>
          <p:cNvPr id="3074" name="Picture 2" descr="C:\Users\Gener\AppData\Local\Microsoft\Windows\Temporary Internet Files\Content.IE5\ZI71OCMQ\MP9004393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1214422"/>
            <a:ext cx="2500330" cy="1714512"/>
          </a:xfrm>
          <a:prstGeom prst="rect">
            <a:avLst/>
          </a:prstGeom>
          <a:noFill/>
        </p:spPr>
      </p:pic>
      <p:pic>
        <p:nvPicPr>
          <p:cNvPr id="3077" name="Picture 5" descr="C:\Users\Gener\AppData\Local\Microsoft\Windows\Temporary Internet Files\Content.IE5\DJZS17OO\MC900250099[2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4857760"/>
            <a:ext cx="2325232" cy="1643074"/>
          </a:xfrm>
          <a:prstGeom prst="rect">
            <a:avLst/>
          </a:prstGeom>
          <a:noFill/>
        </p:spPr>
      </p:pic>
      <p:pic>
        <p:nvPicPr>
          <p:cNvPr id="3078" name="Picture 6" descr="C:\Users\Gener\AppData\Local\Microsoft\Windows\Temporary Internet Files\Content.IE5\XR8KQAWW\MP900313789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3214686"/>
            <a:ext cx="2518333" cy="14443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Rozšiřující slovní zásoba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76676"/>
            <a:ext cx="8229600" cy="5376660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Weather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forecast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  -  předpověď počasí</a:t>
            </a:r>
          </a:p>
          <a:p>
            <a:endParaRPr lang="cs-CZ" dirty="0" smtClean="0">
              <a:solidFill>
                <a:schemeClr val="accent2">
                  <a:lumMod val="7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Weather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  -  počasí</a:t>
            </a:r>
          </a:p>
          <a:p>
            <a:endParaRPr lang="cs-CZ" dirty="0" smtClean="0">
              <a:solidFill>
                <a:schemeClr val="accent2">
                  <a:lumMod val="7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Climate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  -  podnebí</a:t>
            </a:r>
          </a:p>
          <a:p>
            <a:endParaRPr lang="cs-CZ" dirty="0" smtClean="0">
              <a:solidFill>
                <a:schemeClr val="accent2">
                  <a:lumMod val="7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Wind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  -  vítr</a:t>
            </a:r>
          </a:p>
          <a:p>
            <a:endParaRPr lang="cs-CZ" dirty="0" smtClean="0">
              <a:solidFill>
                <a:schemeClr val="accent2">
                  <a:lumMod val="7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Cloud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  -  mrak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pic>
        <p:nvPicPr>
          <p:cNvPr id="4098" name="Picture 2" descr="C:\Users\Gener\AppData\Local\Microsoft\Windows\Temporary Internet Files\Content.IE5\ZI71OCMQ\MC900023499[2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785794"/>
            <a:ext cx="1071570" cy="1714512"/>
          </a:xfrm>
          <a:prstGeom prst="rect">
            <a:avLst/>
          </a:prstGeom>
          <a:noFill/>
        </p:spPr>
      </p:pic>
      <p:pic>
        <p:nvPicPr>
          <p:cNvPr id="4099" name="Picture 3" descr="C:\Users\Gener\AppData\Local\Microsoft\Windows\Temporary Internet Files\Content.IE5\KXKZ16I7\MP90040098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143504" y="2071678"/>
            <a:ext cx="1714512" cy="1000132"/>
          </a:xfrm>
          <a:prstGeom prst="rect">
            <a:avLst/>
          </a:prstGeom>
          <a:noFill/>
        </p:spPr>
      </p:pic>
      <p:pic>
        <p:nvPicPr>
          <p:cNvPr id="4102" name="Picture 6" descr="C:\Users\Gener\AppData\Local\Microsoft\Windows\Temporary Internet Files\Content.IE5\XR8KQAWW\MC900251021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4143380"/>
            <a:ext cx="3071834" cy="1218526"/>
          </a:xfrm>
          <a:prstGeom prst="rect">
            <a:avLst/>
          </a:prstGeom>
          <a:noFill/>
        </p:spPr>
      </p:pic>
      <p:pic>
        <p:nvPicPr>
          <p:cNvPr id="4103" name="Picture 7" descr="C:\Users\Gener\AppData\Local\Microsoft\Windows\Temporary Internet Files\Content.IE5\ZI71OCMQ\MC900441809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0" y="5214950"/>
            <a:ext cx="2371732" cy="12858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0800000" flipV="1">
            <a:off x="458763" y="304929"/>
            <a:ext cx="8229600" cy="409585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cs-CZ" sz="2800" dirty="0" smtClean="0">
                <a:solidFill>
                  <a:srgbClr val="92D050"/>
                </a:solidFill>
                <a:latin typeface="Baskerville Old Face" pitchFamily="18" charset="0"/>
              </a:rPr>
              <a:t>Slovní zásoba - </a:t>
            </a:r>
            <a:r>
              <a:rPr lang="cs-CZ" sz="2800" dirty="0" err="1" smtClean="0">
                <a:solidFill>
                  <a:srgbClr val="92D050"/>
                </a:solidFill>
                <a:latin typeface="Baskerville Old Face" pitchFamily="18" charset="0"/>
              </a:rPr>
              <a:t>vocabulary</a:t>
            </a:r>
            <a:endParaRPr lang="cs-CZ" sz="2800" dirty="0">
              <a:solidFill>
                <a:srgbClr val="92D050"/>
              </a:solidFill>
              <a:latin typeface="Baskerville Old Fac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857232"/>
            <a:ext cx="8229600" cy="5572164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Puddle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  -  kaluž</a:t>
            </a:r>
          </a:p>
          <a:p>
            <a:endParaRPr lang="cs-CZ" dirty="0" smtClean="0">
              <a:solidFill>
                <a:schemeClr val="accent6">
                  <a:lumMod val="7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Rain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  -  déšť</a:t>
            </a:r>
          </a:p>
          <a:p>
            <a:endParaRPr lang="cs-CZ" dirty="0" smtClean="0">
              <a:solidFill>
                <a:schemeClr val="accent6">
                  <a:lumMod val="7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Fog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  -  mlha</a:t>
            </a:r>
          </a:p>
          <a:p>
            <a:endParaRPr lang="cs-CZ" dirty="0" smtClean="0">
              <a:solidFill>
                <a:schemeClr val="accent6">
                  <a:lumMod val="75000"/>
                </a:schemeClr>
              </a:solidFill>
              <a:latin typeface="Baskerville Old Face" pitchFamily="18" charset="0"/>
            </a:endParaRPr>
          </a:p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Sun  -  slunce</a:t>
            </a:r>
          </a:p>
          <a:p>
            <a:endParaRPr lang="cs-CZ" dirty="0" smtClean="0">
              <a:solidFill>
                <a:schemeClr val="accent6">
                  <a:lumMod val="7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Cold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Baskerville Old Face" pitchFamily="18" charset="0"/>
              </a:rPr>
              <a:t>  -  chladno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5123" name="Picture 3" descr="C:\Users\Gener\AppData\Local\Microsoft\Windows\Temporary Internet Files\Content.IE5\ZI71OCMQ\MC90023086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496" y="785794"/>
            <a:ext cx="2201501" cy="1445245"/>
          </a:xfrm>
          <a:prstGeom prst="rect">
            <a:avLst/>
          </a:prstGeom>
          <a:noFill/>
        </p:spPr>
      </p:pic>
      <p:pic>
        <p:nvPicPr>
          <p:cNvPr id="5124" name="Picture 4" descr="C:\Users\Gener\AppData\Local\Microsoft\Windows\Temporary Internet Files\Content.IE5\ZI71OCMQ\MM900046574[1]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1000108"/>
            <a:ext cx="2143140" cy="1757367"/>
          </a:xfrm>
          <a:prstGeom prst="rect">
            <a:avLst/>
          </a:prstGeom>
          <a:noFill/>
        </p:spPr>
      </p:pic>
      <p:pic>
        <p:nvPicPr>
          <p:cNvPr id="5126" name="Picture 6" descr="C:\Users\Gener\AppData\Local\Microsoft\Windows\Temporary Internet Files\Content.IE5\DJZS17OO\MP900289387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2571744"/>
            <a:ext cx="1968963" cy="1296234"/>
          </a:xfrm>
          <a:prstGeom prst="rect">
            <a:avLst/>
          </a:prstGeom>
          <a:noFill/>
        </p:spPr>
      </p:pic>
      <p:pic>
        <p:nvPicPr>
          <p:cNvPr id="5127" name="Picture 7" descr="C:\Users\Gener\AppData\Local\Microsoft\Windows\Temporary Internet Files\Content.IE5\XR8KQAWW\MP90040121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3786190"/>
            <a:ext cx="2022158" cy="1214446"/>
          </a:xfrm>
          <a:prstGeom prst="rect">
            <a:avLst/>
          </a:prstGeom>
          <a:noFill/>
        </p:spPr>
      </p:pic>
      <p:pic>
        <p:nvPicPr>
          <p:cNvPr id="5128" name="Picture 8" descr="C:\Users\Gener\AppData\Local\Microsoft\Windows\Temporary Internet Files\Content.IE5\ZI71OCMQ\MP900430922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6248" y="4643446"/>
            <a:ext cx="1371814" cy="18704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Baskerville Old Face" pitchFamily="18" charset="0"/>
              </a:rPr>
              <a:t>Vyškrtněte,co do podzimního období nepatří.</a:t>
            </a:r>
            <a:endParaRPr lang="cs-CZ" sz="3200" dirty="0">
              <a:solidFill>
                <a:schemeClr val="accent6">
                  <a:lumMod val="50000"/>
                </a:schemeClr>
              </a:solidFill>
              <a:latin typeface="Baskerville Old Fac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908720"/>
            <a:ext cx="8229600" cy="5217443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endParaRPr lang="cs-CZ" dirty="0" smtClean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Icicle</a:t>
            </a:r>
            <a:endParaRPr lang="cs-CZ" dirty="0" smtClean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Flood</a:t>
            </a:r>
            <a:endParaRPr lang="cs-CZ" dirty="0" smtClean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Fog</a:t>
            </a:r>
            <a:endParaRPr lang="cs-CZ" dirty="0" smtClean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Wind</a:t>
            </a:r>
            <a:endParaRPr lang="cs-CZ" dirty="0" smtClean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Rain</a:t>
            </a:r>
            <a:endParaRPr lang="cs-CZ" dirty="0" smtClean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Thunderstorm</a:t>
            </a:r>
            <a:endParaRPr lang="cs-CZ" dirty="0" smtClean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Frost</a:t>
            </a:r>
            <a:endParaRPr lang="cs-CZ" dirty="0" smtClean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Hot</a:t>
            </a:r>
            <a:endParaRPr lang="cs-CZ" dirty="0" smtClean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  <a:p>
            <a:endParaRPr lang="cs-CZ" dirty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Zadání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úkolů</a:t>
            </a:r>
            <a:endParaRPr lang="cs-CZ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Vyjmenuj měsíce v roce.</a:t>
            </a:r>
          </a:p>
          <a:p>
            <a:r>
              <a:rPr lang="cs-CZ" dirty="0" smtClean="0"/>
              <a:t>Vyjmenuj měsíce pro podzimní období.</a:t>
            </a:r>
          </a:p>
          <a:p>
            <a:r>
              <a:rPr lang="cs-CZ" dirty="0" smtClean="0"/>
              <a:t>Zopakuj slova, která se vztahují k podzimu.</a:t>
            </a:r>
          </a:p>
          <a:p>
            <a:r>
              <a:rPr lang="cs-CZ" dirty="0" smtClean="0"/>
              <a:t>Utvoř kratičkou větu na vybrané slovo.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>
                <a:latin typeface="Baskerville Old Face" pitchFamily="18" charset="0"/>
              </a:rPr>
              <a:t>Zdroje</a:t>
            </a:r>
            <a:endParaRPr lang="cs-CZ" dirty="0">
              <a:latin typeface="Baskerville Old Fac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/>
              <a:t>Ilustrace: www.office.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452</TotalTime>
  <Words>246</Words>
  <Application>Microsoft Office PowerPoint</Application>
  <PresentationFormat>Předvádění na obrazovce (4:3)</PresentationFormat>
  <Paragraphs>79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Autumn - podzim</vt:lpstr>
      <vt:lpstr> Four seasons - čtyři roční období</vt:lpstr>
      <vt:lpstr>Weather - počasí</vt:lpstr>
      <vt:lpstr>Podzimní  měsíce</vt:lpstr>
      <vt:lpstr>Rozšiřující slovní zásoba</vt:lpstr>
      <vt:lpstr>Slovní zásoba - vocabulary</vt:lpstr>
      <vt:lpstr>Vyškrtněte,co do podzimního období nepatří.</vt:lpstr>
      <vt:lpstr>Zadání úkolů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vlckova</cp:lastModifiedBy>
  <cp:revision>23</cp:revision>
  <dcterms:created xsi:type="dcterms:W3CDTF">2011-06-20T10:40:08Z</dcterms:created>
  <dcterms:modified xsi:type="dcterms:W3CDTF">2013-03-12T11:41:55Z</dcterms:modified>
</cp:coreProperties>
</file>