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3"/>
  </p:notesMasterIdLst>
  <p:sldIdLst>
    <p:sldId id="256" r:id="rId2"/>
    <p:sldId id="257" r:id="rId3"/>
    <p:sldId id="266" r:id="rId4"/>
    <p:sldId id="259" r:id="rId5"/>
    <p:sldId id="260" r:id="rId6"/>
    <p:sldId id="261" r:id="rId7"/>
    <p:sldId id="264" r:id="rId8"/>
    <p:sldId id="262" r:id="rId9"/>
    <p:sldId id="263" r:id="rId10"/>
    <p:sldId id="267" r:id="rId11"/>
    <p:sldId id="265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0" d="100"/>
          <a:sy n="70" d="100"/>
        </p:scale>
        <p:origin x="-1572" y="-48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</a:t>
          </a:r>
          <a:r>
            <a:rPr lang="cs-CZ" sz="2000" baseline="0" dirty="0" smtClean="0"/>
            <a:t>VY_32_INOVACE_6/05_Christmas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  MŠ a ZŠ, Veselí nad Moravou, </a:t>
          </a:r>
          <a:r>
            <a:rPr lang="cs-CZ" sz="2000" dirty="0" err="1" smtClean="0"/>
            <a:t>Kollárova</a:t>
          </a:r>
          <a:r>
            <a:rPr lang="cs-CZ" sz="2000" dirty="0" smtClean="0"/>
            <a:t> 1045 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Dagmar Suchomelová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Vánoce - </a:t>
          </a:r>
          <a:r>
            <a:rPr lang="cs-CZ" sz="2000" dirty="0" err="1" smtClean="0"/>
            <a:t>Christmas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CZ.1.07/1.4.00/21.0822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 custLinFactNeighborX="343" custLinFactNeighborY="1213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D641BF47-0B1C-46F9-8C97-55B4A1009A81}" type="presOf" srcId="{4C35D32F-0EAB-4CD7-82EE-45574DC2A586}" destId="{8BEBB6EC-1DAA-4CAC-8A25-BC0FCBD5DBD5}" srcOrd="0" destOrd="0" presId="urn:microsoft.com/office/officeart/2005/8/layout/target3"/>
    <dgm:cxn modelId="{4188D134-68D9-452D-B1B0-289B49F888A8}" type="presOf" srcId="{757F3AB3-0718-4624-B441-E567A8F0AB56}" destId="{333A1088-737F-45CB-B68E-254E46348037}" srcOrd="0" destOrd="0" presId="urn:microsoft.com/office/officeart/2005/8/layout/target3"/>
    <dgm:cxn modelId="{C3B1B1B1-8861-4E8B-9AA8-3C075E22B412}" type="presOf" srcId="{B651F6E3-6281-48DB-9319-2AEAFDAE7572}" destId="{6BB5E863-4638-4E1D-BFDE-399D028AC4ED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97E7D0BE-F72D-4437-A3EA-0A04AA2B3B76}" type="presOf" srcId="{D1D4F407-5343-4D3F-B5B9-D407B03CAEB4}" destId="{AED2198E-93D5-4001-81B4-73124B309672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3B4B0E31-B8DD-4BB7-8DB0-7A2AA4CEC5AE}" type="presOf" srcId="{D8197B8C-B260-4A16-BDF4-0947B075E274}" destId="{25B08C86-7E15-44DC-BE7F-FFB55DD49D12}" srcOrd="0" destOrd="0" presId="urn:microsoft.com/office/officeart/2005/8/layout/target3"/>
    <dgm:cxn modelId="{0E7F408E-97B4-4DCC-ADC3-B580E7E685DF}" type="presOf" srcId="{D1B46980-6531-4606-95E6-44980827E919}" destId="{2BE915AB-18AA-4053-B92C-3BFC9ED204BB}" srcOrd="1" destOrd="0" presId="urn:microsoft.com/office/officeart/2005/8/layout/target3"/>
    <dgm:cxn modelId="{D8D4904A-1557-41AC-9B28-2F548815391F}" type="presOf" srcId="{D1D4F407-5343-4D3F-B5B9-D407B03CAEB4}" destId="{D005CE8C-CC26-4C3E-AC11-E15060ECD759}" srcOrd="0" destOrd="0" presId="urn:microsoft.com/office/officeart/2005/8/layout/target3"/>
    <dgm:cxn modelId="{B31699AC-2386-46C4-B6CA-31D19EB677E6}" type="presOf" srcId="{B651F6E3-6281-48DB-9319-2AEAFDAE7572}" destId="{619D679B-A015-4ECF-8348-D1034C574F40}" srcOrd="0" destOrd="0" presId="urn:microsoft.com/office/officeart/2005/8/layout/target3"/>
    <dgm:cxn modelId="{81A6E279-7380-408C-97F6-65B3733BF3BB}" type="presOf" srcId="{D8197B8C-B260-4A16-BDF4-0947B075E274}" destId="{5A5FFA88-C948-4069-8E93-59FA12366E83}" srcOrd="1" destOrd="0" presId="urn:microsoft.com/office/officeart/2005/8/layout/target3"/>
    <dgm:cxn modelId="{771A0F63-14D0-420D-B1EB-1374C975B0D3}" type="presOf" srcId="{D1B46980-6531-4606-95E6-44980827E919}" destId="{6140AFEC-043D-4C43-A2F9-D0F5331DF3A3}" srcOrd="0" destOrd="0" presId="urn:microsoft.com/office/officeart/2005/8/layout/target3"/>
    <dgm:cxn modelId="{FD88A0CD-A247-491B-B9D3-8287D64E84B3}" type="presOf" srcId="{4C35D32F-0EAB-4CD7-82EE-45574DC2A586}" destId="{890E4F0B-2866-4A3F-A3C7-2A14B1797930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5DE5CA2A-1E8F-4356-B117-5B79E1628C3D}" type="presParOf" srcId="{333A1088-737F-45CB-B68E-254E46348037}" destId="{F5ABB229-8D3B-4694-996A-96F23CF14429}" srcOrd="0" destOrd="0" presId="urn:microsoft.com/office/officeart/2005/8/layout/target3"/>
    <dgm:cxn modelId="{B7C8FB89-A08C-48E7-B0B7-6BA464912962}" type="presParOf" srcId="{333A1088-737F-45CB-B68E-254E46348037}" destId="{F41139FD-01EE-4571-8B17-4FB00FC51163}" srcOrd="1" destOrd="0" presId="urn:microsoft.com/office/officeart/2005/8/layout/target3"/>
    <dgm:cxn modelId="{E6B2AE07-F071-4CEE-876A-4347D76B6201}" type="presParOf" srcId="{333A1088-737F-45CB-B68E-254E46348037}" destId="{D005CE8C-CC26-4C3E-AC11-E15060ECD759}" srcOrd="2" destOrd="0" presId="urn:microsoft.com/office/officeart/2005/8/layout/target3"/>
    <dgm:cxn modelId="{0C6A2270-8909-4529-B734-29BE23DA7782}" type="presParOf" srcId="{333A1088-737F-45CB-B68E-254E46348037}" destId="{2C702D82-9B77-49B7-9568-BB8EB47C3372}" srcOrd="3" destOrd="0" presId="urn:microsoft.com/office/officeart/2005/8/layout/target3"/>
    <dgm:cxn modelId="{9E30622E-D553-4BDC-BC62-ECC68108F8E3}" type="presParOf" srcId="{333A1088-737F-45CB-B68E-254E46348037}" destId="{A52A0455-90FF-4808-ABD0-F02540D31D5A}" srcOrd="4" destOrd="0" presId="urn:microsoft.com/office/officeart/2005/8/layout/target3"/>
    <dgm:cxn modelId="{A4327708-838D-42F1-9FBA-AD7041B7449A}" type="presParOf" srcId="{333A1088-737F-45CB-B68E-254E46348037}" destId="{6140AFEC-043D-4C43-A2F9-D0F5331DF3A3}" srcOrd="5" destOrd="0" presId="urn:microsoft.com/office/officeart/2005/8/layout/target3"/>
    <dgm:cxn modelId="{45D292C5-EBCA-4A1D-8B2D-D63FD02743C2}" type="presParOf" srcId="{333A1088-737F-45CB-B68E-254E46348037}" destId="{9358AC05-5D7D-4327-9F80-1AD486AEA664}" srcOrd="6" destOrd="0" presId="urn:microsoft.com/office/officeart/2005/8/layout/target3"/>
    <dgm:cxn modelId="{D08B242B-4E47-46CD-B8B5-401AD04B2113}" type="presParOf" srcId="{333A1088-737F-45CB-B68E-254E46348037}" destId="{313FC574-E1CD-4FB4-B054-0B805CE0447D}" srcOrd="7" destOrd="0" presId="urn:microsoft.com/office/officeart/2005/8/layout/target3"/>
    <dgm:cxn modelId="{4226F0DB-3082-49A4-BE98-89FCA88FEAE9}" type="presParOf" srcId="{333A1088-737F-45CB-B68E-254E46348037}" destId="{619D679B-A015-4ECF-8348-D1034C574F40}" srcOrd="8" destOrd="0" presId="urn:microsoft.com/office/officeart/2005/8/layout/target3"/>
    <dgm:cxn modelId="{9CAC2C56-E531-4925-AF33-E4D706DB7ABA}" type="presParOf" srcId="{333A1088-737F-45CB-B68E-254E46348037}" destId="{322283A8-4A27-4CDA-BAE3-F381106A9174}" srcOrd="9" destOrd="0" presId="urn:microsoft.com/office/officeart/2005/8/layout/target3"/>
    <dgm:cxn modelId="{02F2CA63-B111-4AB5-8B8C-05EB425C056A}" type="presParOf" srcId="{333A1088-737F-45CB-B68E-254E46348037}" destId="{FFC9F71D-1B4F-4AD9-A4A6-86ADEFC8AF5C}" srcOrd="10" destOrd="0" presId="urn:microsoft.com/office/officeart/2005/8/layout/target3"/>
    <dgm:cxn modelId="{AA24D40D-1587-4397-A09D-5DEB6BC73F7C}" type="presParOf" srcId="{333A1088-737F-45CB-B68E-254E46348037}" destId="{25B08C86-7E15-44DC-BE7F-FFB55DD49D12}" srcOrd="11" destOrd="0" presId="urn:microsoft.com/office/officeart/2005/8/layout/target3"/>
    <dgm:cxn modelId="{B782C0DC-6915-4EC3-B193-5734C522E9D2}" type="presParOf" srcId="{333A1088-737F-45CB-B68E-254E46348037}" destId="{76644BE8-9D7C-4C09-B250-3D10AF48CBB7}" srcOrd="12" destOrd="0" presId="urn:microsoft.com/office/officeart/2005/8/layout/target3"/>
    <dgm:cxn modelId="{EDC4359E-B17B-49B4-924B-2189F1BF0CD8}" type="presParOf" srcId="{333A1088-737F-45CB-B68E-254E46348037}" destId="{EE85B701-7295-41C0-BA7A-34D3756A2AE6}" srcOrd="13" destOrd="0" presId="urn:microsoft.com/office/officeart/2005/8/layout/target3"/>
    <dgm:cxn modelId="{332C0764-6955-456C-B01B-59BE0737ADA3}" type="presParOf" srcId="{333A1088-737F-45CB-B68E-254E46348037}" destId="{8BEBB6EC-1DAA-4CAC-8A25-BC0FCBD5DBD5}" srcOrd="14" destOrd="0" presId="urn:microsoft.com/office/officeart/2005/8/layout/target3"/>
    <dgm:cxn modelId="{967D4CAD-956F-4FD5-9BB9-DA6AB87602B6}" type="presParOf" srcId="{333A1088-737F-45CB-B68E-254E46348037}" destId="{AED2198E-93D5-4001-81B4-73124B309672}" srcOrd="15" destOrd="0" presId="urn:microsoft.com/office/officeart/2005/8/layout/target3"/>
    <dgm:cxn modelId="{8104E280-8526-4670-AB6F-DE39693704B8}" type="presParOf" srcId="{333A1088-737F-45CB-B68E-254E46348037}" destId="{2BE915AB-18AA-4053-B92C-3BFC9ED204BB}" srcOrd="16" destOrd="0" presId="urn:microsoft.com/office/officeart/2005/8/layout/target3"/>
    <dgm:cxn modelId="{704ABDB6-F8D9-4A28-BB95-93003B1A5264}" type="presParOf" srcId="{333A1088-737F-45CB-B68E-254E46348037}" destId="{6BB5E863-4638-4E1D-BFDE-399D028AC4ED}" srcOrd="17" destOrd="0" presId="urn:microsoft.com/office/officeart/2005/8/layout/target3"/>
    <dgm:cxn modelId="{D4D0831D-6975-4C90-BA48-A80A6E1BBF89}" type="presParOf" srcId="{333A1088-737F-45CB-B68E-254E46348037}" destId="{5A5FFA88-C948-4069-8E93-59FA12366E83}" srcOrd="18" destOrd="0" presId="urn:microsoft.com/office/officeart/2005/8/layout/target3"/>
    <dgm:cxn modelId="{52412213-A338-4C97-BCDC-9576EEECC82C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  MŠ a ZŠ, Veselí nad Moravou, </a:t>
          </a:r>
          <a:r>
            <a:rPr lang="cs-CZ" sz="2000" kern="1200" dirty="0" err="1" smtClean="0"/>
            <a:t>Kollárova</a:t>
          </a:r>
          <a:r>
            <a:rPr lang="cs-CZ" sz="2000" kern="1200" dirty="0" smtClean="0"/>
            <a:t> 1045 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32048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Dagmar Suchomelová</a:t>
          </a:r>
          <a:endParaRPr lang="cs-CZ" sz="2000" kern="1200" dirty="0"/>
        </a:p>
      </dsp:txBody>
      <dsp:txXfrm>
        <a:off x="1273857" y="432048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</a:t>
          </a:r>
          <a:r>
            <a:rPr lang="cs-CZ" sz="2000" kern="1200" baseline="0" dirty="0" smtClean="0"/>
            <a:t>VY_32_INOVACE_6/05_Christmas</a:t>
          </a:r>
          <a:endParaRPr lang="cs-CZ" sz="20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Vánoce - </a:t>
          </a:r>
          <a:r>
            <a:rPr lang="cs-CZ" sz="2000" kern="1200" dirty="0" err="1" smtClean="0"/>
            <a:t>Christmas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CZ.1.07/1.4.00/21.0822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AB197DC-20B0-46B2-97E9-16AE43A7FB28}" type="datetimeFigureOut">
              <a:rPr lang="cs-CZ" smtClean="0"/>
              <a:pPr/>
              <a:t>12.3.2013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79B8CE6-6F5B-4E33-A7F2-CB486F89EC2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3279888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7834027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 -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pPr/>
              <a:t>7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12.3.2013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1104618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12.3.2013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279309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12.3.2013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0115374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12.3.2013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073727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12.3.2013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482035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12.3.2013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8040903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12.3.2013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5690382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12.3.2013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6787962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12.3.2013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5441966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12.3.2013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4112146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12.3.2013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9256338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FE4659-7985-49B0-AFB9-855F1780E650}" type="datetimeFigureOut">
              <a:rPr lang="cs-CZ" smtClean="0"/>
              <a:pPr/>
              <a:t>12.3.2013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183462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gif"/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wmf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wmf"/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3.wmf"/><Relationship Id="rId5" Type="http://schemas.openxmlformats.org/officeDocument/2006/relationships/image" Target="../media/image12.wmf"/><Relationship Id="rId4" Type="http://schemas.openxmlformats.org/officeDocument/2006/relationships/image" Target="../media/image11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7" Type="http://schemas.openxmlformats.org/officeDocument/2006/relationships/image" Target="../media/image17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.gif"/><Relationship Id="rId5" Type="http://schemas.openxmlformats.org/officeDocument/2006/relationships/image" Target="../media/image16.jpeg"/><Relationship Id="rId4" Type="http://schemas.openxmlformats.org/officeDocument/2006/relationships/image" Target="../media/image15.wmf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wmf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0.wmf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jpeg"/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3.wmf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hyperlink" Target="http://www.microsoft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346157830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81967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2">
              <a:lumMod val="40000"/>
              <a:lumOff val="60000"/>
            </a:schemeClr>
          </a:solidFill>
        </p:spPr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chemeClr val="accent3">
              <a:lumMod val="60000"/>
              <a:lumOff val="40000"/>
            </a:schemeClr>
          </a:solidFill>
        </p:spPr>
        <p:txBody>
          <a:bodyPr>
            <a:normAutofit/>
          </a:bodyPr>
          <a:lstStyle/>
          <a:p>
            <a:r>
              <a:rPr lang="cs-CZ" dirty="0" smtClean="0"/>
              <a:t>Doplňující materiál k učebnici </a:t>
            </a:r>
            <a:r>
              <a:rPr lang="cs-CZ" dirty="0" err="1" smtClean="0"/>
              <a:t>English</a:t>
            </a:r>
            <a:r>
              <a:rPr lang="cs-CZ" dirty="0" smtClean="0"/>
              <a:t> </a:t>
            </a:r>
            <a:r>
              <a:rPr lang="cs-CZ" dirty="0" err="1" smtClean="0"/>
              <a:t>for</a:t>
            </a:r>
            <a:r>
              <a:rPr lang="cs-CZ" dirty="0" smtClean="0"/>
              <a:t> </a:t>
            </a:r>
            <a:r>
              <a:rPr lang="cs-CZ" dirty="0" err="1" smtClean="0"/>
              <a:t>you</a:t>
            </a:r>
            <a:r>
              <a:rPr lang="cs-CZ" dirty="0" smtClean="0"/>
              <a:t>, pro  8. </a:t>
            </a:r>
            <a:r>
              <a:rPr lang="cs-CZ" dirty="0" err="1" smtClean="0"/>
              <a:t>roč</a:t>
            </a:r>
            <a:r>
              <a:rPr lang="cs-CZ" dirty="0" smtClean="0"/>
              <a:t>.</a:t>
            </a:r>
          </a:p>
          <a:p>
            <a:r>
              <a:rPr lang="cs-CZ" dirty="0" smtClean="0"/>
              <a:t>Určeno pro žáky s lehkým mentálním postižením.</a:t>
            </a:r>
          </a:p>
          <a:p>
            <a:r>
              <a:rPr lang="cs-CZ" dirty="0" smtClean="0"/>
              <a:t>Určeno pro upevnění (procvičování, opakování) učiva a práci s interaktivní tabulí.</a:t>
            </a:r>
          </a:p>
          <a:p>
            <a:r>
              <a:rPr lang="cs-CZ" dirty="0"/>
              <a:t>Doba vzniku - říjen 2011.</a:t>
            </a:r>
          </a:p>
          <a:p>
            <a:r>
              <a:rPr lang="cs-CZ" dirty="0" smtClean="0"/>
              <a:t>Doba ověření – 6.12. </a:t>
            </a:r>
            <a:r>
              <a:rPr lang="cs-CZ" smtClean="0"/>
              <a:t>2011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672234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3">
              <a:lumMod val="75000"/>
            </a:schemeClr>
          </a:solidFill>
        </p:spPr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  <a:latin typeface="Algerian" pitchFamily="82" charset="0"/>
              </a:rPr>
              <a:t>CHRISTMAS - VÁNOCE</a:t>
            </a:r>
            <a:endParaRPr lang="cs-CZ" b="1" dirty="0">
              <a:solidFill>
                <a:srgbClr val="FF0000"/>
              </a:solidFill>
              <a:latin typeface="Algerian" pitchFamily="82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1040" name="Picture 16" descr="C:\Users\Gener\AppData\Local\Microsoft\Windows\Temporary Internet Files\Content.IE5\KXKZ16I7\MM900315760[1].gif"/>
          <p:cNvPicPr>
            <a:picLocks noChangeAspect="1" noChangeArrowheads="1" noCrop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00034" y="1571612"/>
            <a:ext cx="2428892" cy="4572032"/>
          </a:xfrm>
          <a:prstGeom prst="rect">
            <a:avLst/>
          </a:prstGeom>
          <a:noFill/>
        </p:spPr>
      </p:pic>
      <p:pic>
        <p:nvPicPr>
          <p:cNvPr id="1044" name="Picture 20" descr="C:\Users\Gener\AppData\Local\Microsoft\Windows\Temporary Internet Files\Content.IE5\ZI71OCMQ\MM900309715[1].gif"/>
          <p:cNvPicPr>
            <a:picLocks noChangeAspect="1" noChangeArrowheads="1" noCrop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607738" y="1571612"/>
            <a:ext cx="2146096" cy="4572032"/>
          </a:xfrm>
          <a:prstGeom prst="rect">
            <a:avLst/>
          </a:prstGeom>
          <a:noFill/>
        </p:spPr>
      </p:pic>
      <p:pic>
        <p:nvPicPr>
          <p:cNvPr id="1049" name="Picture 25" descr="C:\Users\Gener\AppData\Local\Microsoft\Windows\Temporary Internet Files\Content.IE5\KXKZ16I7\MP900431286[1].jp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2928926" y="1571612"/>
            <a:ext cx="3719222" cy="4600161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accent3">
                    <a:lumMod val="50000"/>
                  </a:schemeClr>
                </a:solidFill>
                <a:latin typeface="Andalus" pitchFamily="18" charset="-78"/>
                <a:cs typeface="Andalus" pitchFamily="18" charset="-78"/>
              </a:rPr>
              <a:t>Vánoce – </a:t>
            </a:r>
            <a:r>
              <a:rPr lang="cs-CZ" b="1" dirty="0" err="1" smtClean="0">
                <a:solidFill>
                  <a:schemeClr val="accent3">
                    <a:lumMod val="50000"/>
                  </a:schemeClr>
                </a:solidFill>
                <a:latin typeface="Andalus" pitchFamily="18" charset="-78"/>
                <a:cs typeface="Andalus" pitchFamily="18" charset="-78"/>
              </a:rPr>
              <a:t>Christmas</a:t>
            </a:r>
            <a:r>
              <a:rPr lang="cs-CZ" b="1" dirty="0" smtClean="0">
                <a:solidFill>
                  <a:schemeClr val="accent3">
                    <a:lumMod val="50000"/>
                  </a:schemeClr>
                </a:solidFill>
                <a:latin typeface="Andalus" pitchFamily="18" charset="-78"/>
                <a:cs typeface="Andalus" pitchFamily="18" charset="-78"/>
              </a:rPr>
              <a:t> </a:t>
            </a:r>
            <a:endParaRPr lang="cs-CZ" b="1" dirty="0">
              <a:solidFill>
                <a:schemeClr val="accent3">
                  <a:lumMod val="50000"/>
                </a:schemeClr>
              </a:solidFill>
              <a:latin typeface="Andalus" pitchFamily="18" charset="-78"/>
              <a:cs typeface="Andalus" pitchFamily="18" charset="-78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rgbClr val="92D050"/>
          </a:solidFill>
        </p:spPr>
        <p:txBody>
          <a:bodyPr/>
          <a:lstStyle/>
          <a:p>
            <a:r>
              <a:rPr lang="cs-CZ" dirty="0" err="1" smtClean="0">
                <a:solidFill>
                  <a:srgbClr val="FF0000"/>
                </a:solidFill>
                <a:latin typeface="Andalus" pitchFamily="18" charset="-78"/>
                <a:cs typeface="Andalus" pitchFamily="18" charset="-78"/>
              </a:rPr>
              <a:t>Father</a:t>
            </a:r>
            <a:r>
              <a:rPr lang="cs-CZ" dirty="0" smtClean="0">
                <a:solidFill>
                  <a:srgbClr val="FF0000"/>
                </a:solidFill>
                <a:latin typeface="Andalus" pitchFamily="18" charset="-78"/>
                <a:cs typeface="Andalus" pitchFamily="18" charset="-78"/>
              </a:rPr>
              <a:t> </a:t>
            </a:r>
            <a:r>
              <a:rPr lang="cs-CZ" dirty="0" err="1" smtClean="0">
                <a:solidFill>
                  <a:srgbClr val="FF0000"/>
                </a:solidFill>
                <a:latin typeface="Andalus" pitchFamily="18" charset="-78"/>
                <a:cs typeface="Andalus" pitchFamily="18" charset="-78"/>
              </a:rPr>
              <a:t>Christmas</a:t>
            </a:r>
            <a:r>
              <a:rPr lang="cs-CZ" dirty="0" smtClean="0">
                <a:solidFill>
                  <a:srgbClr val="FF0000"/>
                </a:solidFill>
                <a:latin typeface="Andalus" pitchFamily="18" charset="-78"/>
                <a:cs typeface="Andalus" pitchFamily="18" charset="-78"/>
              </a:rPr>
              <a:t> – VB</a:t>
            </a:r>
          </a:p>
          <a:p>
            <a:pPr>
              <a:buNone/>
            </a:pPr>
            <a:endParaRPr lang="cs-CZ" dirty="0" smtClean="0">
              <a:solidFill>
                <a:srgbClr val="FF0000"/>
              </a:solidFill>
              <a:latin typeface="Andalus" pitchFamily="18" charset="-78"/>
              <a:cs typeface="Andalus" pitchFamily="18" charset="-78"/>
            </a:endParaRPr>
          </a:p>
          <a:p>
            <a:r>
              <a:rPr lang="cs-CZ" dirty="0" err="1" smtClean="0">
                <a:solidFill>
                  <a:srgbClr val="FF0000"/>
                </a:solidFill>
                <a:latin typeface="Andalus" pitchFamily="18" charset="-78"/>
                <a:cs typeface="Andalus" pitchFamily="18" charset="-78"/>
              </a:rPr>
              <a:t>Santa</a:t>
            </a:r>
            <a:r>
              <a:rPr lang="cs-CZ" dirty="0" smtClean="0">
                <a:solidFill>
                  <a:srgbClr val="FF0000"/>
                </a:solidFill>
                <a:latin typeface="Andalus" pitchFamily="18" charset="-78"/>
                <a:cs typeface="Andalus" pitchFamily="18" charset="-78"/>
              </a:rPr>
              <a:t> </a:t>
            </a:r>
            <a:r>
              <a:rPr lang="cs-CZ" dirty="0" err="1" smtClean="0">
                <a:solidFill>
                  <a:srgbClr val="FF0000"/>
                </a:solidFill>
                <a:latin typeface="Andalus" pitchFamily="18" charset="-78"/>
                <a:cs typeface="Andalus" pitchFamily="18" charset="-78"/>
              </a:rPr>
              <a:t>Claus</a:t>
            </a:r>
            <a:r>
              <a:rPr lang="cs-CZ" dirty="0" smtClean="0">
                <a:solidFill>
                  <a:srgbClr val="FF0000"/>
                </a:solidFill>
                <a:latin typeface="Andalus" pitchFamily="18" charset="-78"/>
                <a:cs typeface="Andalus" pitchFamily="18" charset="-78"/>
              </a:rPr>
              <a:t> – USA</a:t>
            </a:r>
          </a:p>
          <a:p>
            <a:pPr>
              <a:buNone/>
            </a:pPr>
            <a:endParaRPr lang="cs-CZ" dirty="0" smtClean="0">
              <a:solidFill>
                <a:srgbClr val="FF0000"/>
              </a:solidFill>
              <a:latin typeface="Andalus" pitchFamily="18" charset="-78"/>
              <a:cs typeface="Andalus" pitchFamily="18" charset="-78"/>
            </a:endParaRPr>
          </a:p>
          <a:p>
            <a:r>
              <a:rPr lang="cs-CZ" dirty="0" smtClean="0">
                <a:solidFill>
                  <a:srgbClr val="FF0000"/>
                </a:solidFill>
                <a:latin typeface="Andalus" pitchFamily="18" charset="-78"/>
                <a:cs typeface="Andalus" pitchFamily="18" charset="-78"/>
              </a:rPr>
              <a:t>Baby </a:t>
            </a:r>
            <a:r>
              <a:rPr lang="cs-CZ" dirty="0" err="1" smtClean="0">
                <a:solidFill>
                  <a:srgbClr val="FF0000"/>
                </a:solidFill>
                <a:latin typeface="Andalus" pitchFamily="18" charset="-78"/>
                <a:cs typeface="Andalus" pitchFamily="18" charset="-78"/>
              </a:rPr>
              <a:t>Jesus</a:t>
            </a:r>
            <a:r>
              <a:rPr lang="cs-CZ" dirty="0" smtClean="0">
                <a:solidFill>
                  <a:srgbClr val="FF0000"/>
                </a:solidFill>
                <a:latin typeface="Andalus" pitchFamily="18" charset="-78"/>
                <a:cs typeface="Andalus" pitchFamily="18" charset="-78"/>
              </a:rPr>
              <a:t> – ČR</a:t>
            </a:r>
          </a:p>
          <a:p>
            <a:endParaRPr lang="cs-CZ" dirty="0" smtClean="0">
              <a:solidFill>
                <a:srgbClr val="FF0000"/>
              </a:solidFill>
              <a:latin typeface="Andalus" pitchFamily="18" charset="-78"/>
              <a:cs typeface="Andalus" pitchFamily="18" charset="-78"/>
            </a:endParaRPr>
          </a:p>
          <a:p>
            <a:r>
              <a:rPr lang="cs-CZ" dirty="0" smtClean="0">
                <a:solidFill>
                  <a:srgbClr val="FF0000"/>
                </a:solidFill>
                <a:latin typeface="Andalus" pitchFamily="18" charset="-78"/>
                <a:cs typeface="Andalus" pitchFamily="18" charset="-78"/>
              </a:rPr>
              <a:t>(</a:t>
            </a:r>
            <a:r>
              <a:rPr lang="cs-CZ" dirty="0" err="1" smtClean="0">
                <a:solidFill>
                  <a:srgbClr val="FF0000"/>
                </a:solidFill>
                <a:latin typeface="Andalus" pitchFamily="18" charset="-78"/>
                <a:cs typeface="Andalus" pitchFamily="18" charset="-78"/>
              </a:rPr>
              <a:t>an</a:t>
            </a:r>
            <a:r>
              <a:rPr lang="cs-CZ" dirty="0" smtClean="0">
                <a:solidFill>
                  <a:srgbClr val="FF0000"/>
                </a:solidFill>
                <a:latin typeface="Andalus" pitchFamily="18" charset="-78"/>
                <a:cs typeface="Andalus" pitchFamily="18" charset="-78"/>
              </a:rPr>
              <a:t>) Angel - anděl</a:t>
            </a:r>
            <a:endParaRPr lang="cs-CZ" dirty="0">
              <a:solidFill>
                <a:srgbClr val="FF0000"/>
              </a:solidFill>
              <a:latin typeface="Andalus" pitchFamily="18" charset="-78"/>
              <a:cs typeface="Andalus" pitchFamily="18" charset="-78"/>
            </a:endParaRPr>
          </a:p>
        </p:txBody>
      </p:sp>
      <p:pic>
        <p:nvPicPr>
          <p:cNvPr id="1026" name="Picture 2" descr="C:\Users\Gener\AppData\Local\Microsoft\Windows\Temporary Internet Files\Content.IE5\ZI71OCMQ\MP900446391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857884" y="1285860"/>
            <a:ext cx="1428760" cy="1943378"/>
          </a:xfrm>
          <a:prstGeom prst="rect">
            <a:avLst/>
          </a:prstGeom>
          <a:noFill/>
        </p:spPr>
      </p:pic>
      <p:pic>
        <p:nvPicPr>
          <p:cNvPr id="1027" name="Picture 3" descr="C:\Users\Gener\AppData\Local\Microsoft\Windows\Temporary Internet Files\Content.IE5\XR8KQAWW\MC900432403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929322" y="3286124"/>
            <a:ext cx="1441982" cy="1536783"/>
          </a:xfrm>
          <a:prstGeom prst="rect">
            <a:avLst/>
          </a:prstGeom>
          <a:noFill/>
        </p:spPr>
      </p:pic>
      <p:pic>
        <p:nvPicPr>
          <p:cNvPr id="1029" name="Picture 5" descr="C:\Users\Gener\AppData\Local\Microsoft\Windows\Temporary Internet Files\Content.IE5\XR8KQAWW\MC900287575[1].wm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5786446" y="5072074"/>
            <a:ext cx="1742375" cy="1133880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67543" y="58328"/>
            <a:ext cx="8176423" cy="1714488"/>
          </a:xfrm>
          <a:solidFill>
            <a:schemeClr val="accent3">
              <a:lumMod val="75000"/>
            </a:schemeClr>
          </a:solidFill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sz="3600" b="1" dirty="0" err="1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rgbClr val="FF00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Merry</a:t>
            </a:r>
            <a:r>
              <a:rPr lang="cs-CZ" sz="36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rgbClr val="FF00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 </a:t>
            </a:r>
            <a:r>
              <a:rPr lang="cs-CZ" sz="3600" b="1" dirty="0" err="1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rgbClr val="FF00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Christmas</a:t>
            </a:r>
            <a:r>
              <a:rPr lang="cs-CZ" sz="36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rgbClr val="FF00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 – VESELÉ VÁNOCE A</a:t>
            </a:r>
            <a:br>
              <a:rPr lang="cs-CZ" sz="36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rgbClr val="FF00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</a:br>
            <a:r>
              <a:rPr lang="cs-CZ" sz="36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rgbClr val="FF00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 Happy New </a:t>
            </a:r>
            <a:r>
              <a:rPr lang="cs-CZ" sz="3600" b="1" dirty="0" err="1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rgbClr val="FF00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Year</a:t>
            </a:r>
            <a:r>
              <a:rPr lang="cs-CZ" sz="36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rgbClr val="FF00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 – ŠŤASTNÝ NOVÝ ROK</a:t>
            </a:r>
            <a:endParaRPr lang="cs-CZ" sz="3600" b="1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solidFill>
                <a:srgbClr val="FF0000"/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1772816"/>
            <a:ext cx="8229600" cy="4353347"/>
          </a:xfrm>
          <a:solidFill>
            <a:schemeClr val="accent3">
              <a:lumMod val="40000"/>
              <a:lumOff val="60000"/>
            </a:schemeClr>
          </a:solidFill>
        </p:spPr>
        <p:txBody>
          <a:bodyPr/>
          <a:lstStyle/>
          <a:p>
            <a:r>
              <a:rPr lang="cs-CZ" dirty="0" err="1" smtClean="0">
                <a:solidFill>
                  <a:schemeClr val="accent3">
                    <a:lumMod val="50000"/>
                  </a:schemeClr>
                </a:solidFill>
                <a:latin typeface="Andalus" pitchFamily="18" charset="-78"/>
                <a:cs typeface="Andalus" pitchFamily="18" charset="-78"/>
              </a:rPr>
              <a:t>Christmas</a:t>
            </a:r>
            <a:r>
              <a:rPr lang="cs-CZ" dirty="0" smtClean="0">
                <a:solidFill>
                  <a:schemeClr val="accent3">
                    <a:lumMod val="50000"/>
                  </a:schemeClr>
                </a:solidFill>
                <a:latin typeface="Andalus" pitchFamily="18" charset="-78"/>
                <a:cs typeface="Andalus" pitchFamily="18" charset="-78"/>
              </a:rPr>
              <a:t> </a:t>
            </a:r>
            <a:r>
              <a:rPr lang="cs-CZ" dirty="0" err="1" smtClean="0">
                <a:solidFill>
                  <a:schemeClr val="accent3">
                    <a:lumMod val="50000"/>
                  </a:schemeClr>
                </a:solidFill>
                <a:latin typeface="Andalus" pitchFamily="18" charset="-78"/>
                <a:cs typeface="Andalus" pitchFamily="18" charset="-78"/>
              </a:rPr>
              <a:t>Eve</a:t>
            </a:r>
            <a:r>
              <a:rPr lang="cs-CZ" dirty="0" smtClean="0">
                <a:solidFill>
                  <a:schemeClr val="accent3">
                    <a:lumMod val="50000"/>
                  </a:schemeClr>
                </a:solidFill>
                <a:latin typeface="Andalus" pitchFamily="18" charset="-78"/>
                <a:cs typeface="Andalus" pitchFamily="18" charset="-78"/>
              </a:rPr>
              <a:t>  - štědrý večer</a:t>
            </a:r>
          </a:p>
          <a:p>
            <a:endParaRPr lang="cs-CZ" dirty="0" smtClean="0">
              <a:solidFill>
                <a:schemeClr val="accent3">
                  <a:lumMod val="50000"/>
                </a:schemeClr>
              </a:solidFill>
              <a:latin typeface="Andalus" pitchFamily="18" charset="-78"/>
              <a:cs typeface="Andalus" pitchFamily="18" charset="-78"/>
            </a:endParaRPr>
          </a:p>
          <a:p>
            <a:r>
              <a:rPr lang="cs-CZ" dirty="0" err="1" smtClean="0">
                <a:solidFill>
                  <a:schemeClr val="accent3">
                    <a:lumMod val="50000"/>
                  </a:schemeClr>
                </a:solidFill>
                <a:latin typeface="Andalus" pitchFamily="18" charset="-78"/>
                <a:cs typeface="Andalus" pitchFamily="18" charset="-78"/>
              </a:rPr>
              <a:t>Christmas</a:t>
            </a:r>
            <a:r>
              <a:rPr lang="cs-CZ" dirty="0" smtClean="0">
                <a:solidFill>
                  <a:schemeClr val="accent3">
                    <a:lumMod val="50000"/>
                  </a:schemeClr>
                </a:solidFill>
                <a:latin typeface="Andalus" pitchFamily="18" charset="-78"/>
                <a:cs typeface="Andalus" pitchFamily="18" charset="-78"/>
              </a:rPr>
              <a:t> </a:t>
            </a:r>
            <a:r>
              <a:rPr lang="cs-CZ" dirty="0" err="1" smtClean="0">
                <a:solidFill>
                  <a:schemeClr val="accent3">
                    <a:lumMod val="50000"/>
                  </a:schemeClr>
                </a:solidFill>
                <a:latin typeface="Andalus" pitchFamily="18" charset="-78"/>
                <a:cs typeface="Andalus" pitchFamily="18" charset="-78"/>
              </a:rPr>
              <a:t>Day</a:t>
            </a:r>
            <a:r>
              <a:rPr lang="cs-CZ" dirty="0" smtClean="0">
                <a:solidFill>
                  <a:schemeClr val="accent3">
                    <a:lumMod val="50000"/>
                  </a:schemeClr>
                </a:solidFill>
                <a:latin typeface="Andalus" pitchFamily="18" charset="-78"/>
                <a:cs typeface="Andalus" pitchFamily="18" charset="-78"/>
              </a:rPr>
              <a:t> – 1. svátek vánoční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accent3">
                    <a:lumMod val="50000"/>
                  </a:schemeClr>
                </a:solidFill>
                <a:latin typeface="Andalus" pitchFamily="18" charset="-78"/>
                <a:cs typeface="Andalus" pitchFamily="18" charset="-78"/>
              </a:rPr>
              <a:t>                                (25.12.)</a:t>
            </a:r>
          </a:p>
          <a:p>
            <a:r>
              <a:rPr lang="cs-CZ" dirty="0" smtClean="0">
                <a:solidFill>
                  <a:schemeClr val="accent3">
                    <a:lumMod val="50000"/>
                  </a:schemeClr>
                </a:solidFill>
                <a:latin typeface="Andalus" pitchFamily="18" charset="-78"/>
                <a:cs typeface="Andalus" pitchFamily="18" charset="-78"/>
              </a:rPr>
              <a:t>Boxing </a:t>
            </a:r>
            <a:r>
              <a:rPr lang="cs-CZ" dirty="0" err="1" smtClean="0">
                <a:solidFill>
                  <a:schemeClr val="accent3">
                    <a:lumMod val="50000"/>
                  </a:schemeClr>
                </a:solidFill>
                <a:latin typeface="Andalus" pitchFamily="18" charset="-78"/>
                <a:cs typeface="Andalus" pitchFamily="18" charset="-78"/>
              </a:rPr>
              <a:t>Day</a:t>
            </a:r>
            <a:r>
              <a:rPr lang="cs-CZ" dirty="0" smtClean="0">
                <a:solidFill>
                  <a:schemeClr val="accent3">
                    <a:lumMod val="50000"/>
                  </a:schemeClr>
                </a:solidFill>
                <a:latin typeface="Andalus" pitchFamily="18" charset="-78"/>
                <a:cs typeface="Andalus" pitchFamily="18" charset="-78"/>
              </a:rPr>
              <a:t>      – 2. svátek vánoční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accent3">
                    <a:lumMod val="50000"/>
                  </a:schemeClr>
                </a:solidFill>
                <a:latin typeface="Andalus" pitchFamily="18" charset="-78"/>
                <a:cs typeface="Andalus" pitchFamily="18" charset="-78"/>
              </a:rPr>
              <a:t>                                (26.12.)</a:t>
            </a:r>
          </a:p>
          <a:p>
            <a:r>
              <a:rPr lang="cs-CZ" dirty="0" smtClean="0">
                <a:solidFill>
                  <a:schemeClr val="accent3">
                    <a:lumMod val="50000"/>
                  </a:schemeClr>
                </a:solidFill>
                <a:latin typeface="Andalus" pitchFamily="18" charset="-78"/>
                <a:cs typeface="Andalus" pitchFamily="18" charset="-78"/>
              </a:rPr>
              <a:t>New </a:t>
            </a:r>
            <a:r>
              <a:rPr lang="cs-CZ" dirty="0" err="1" smtClean="0">
                <a:solidFill>
                  <a:schemeClr val="accent3">
                    <a:lumMod val="50000"/>
                  </a:schemeClr>
                </a:solidFill>
                <a:latin typeface="Andalus" pitchFamily="18" charset="-78"/>
                <a:cs typeface="Andalus" pitchFamily="18" charset="-78"/>
              </a:rPr>
              <a:t>Year</a:t>
            </a:r>
            <a:r>
              <a:rPr lang="cs-CZ" dirty="0" smtClean="0">
                <a:solidFill>
                  <a:schemeClr val="accent3">
                    <a:lumMod val="50000"/>
                  </a:schemeClr>
                </a:solidFill>
                <a:latin typeface="Andalus" pitchFamily="18" charset="-78"/>
                <a:cs typeface="Andalus" pitchFamily="18" charset="-78"/>
              </a:rPr>
              <a:t>        -  Nový rok (1.leden)</a:t>
            </a:r>
            <a:endParaRPr lang="cs-CZ" dirty="0">
              <a:solidFill>
                <a:schemeClr val="accent3">
                  <a:lumMod val="50000"/>
                </a:schemeClr>
              </a:solidFill>
              <a:latin typeface="Andalus" pitchFamily="18" charset="-78"/>
              <a:cs typeface="Andalus" pitchFamily="18" charset="-78"/>
            </a:endParaRPr>
          </a:p>
        </p:txBody>
      </p:sp>
      <p:pic>
        <p:nvPicPr>
          <p:cNvPr id="2052" name="Picture 4" descr="C:\Users\Gener\AppData\Local\Microsoft\Windows\Temporary Internet Files\Content.IE5\ZI71OCMQ\MP900399587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029971" y="2071678"/>
            <a:ext cx="1613996" cy="4161128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94122"/>
          </a:xfrm>
          <a:solidFill>
            <a:schemeClr val="accent3">
              <a:lumMod val="60000"/>
              <a:lumOff val="40000"/>
            </a:schemeClr>
          </a:solidFill>
        </p:spPr>
        <p:txBody>
          <a:bodyPr/>
          <a:lstStyle/>
          <a:p>
            <a:r>
              <a:rPr lang="cs-CZ" u="sng" dirty="0" smtClean="0">
                <a:solidFill>
                  <a:srgbClr val="C00000"/>
                </a:solidFill>
                <a:latin typeface="Andalus" pitchFamily="18" charset="-78"/>
                <a:cs typeface="Andalus" pitchFamily="18" charset="-78"/>
              </a:rPr>
              <a:t>Rozšíření slovní zásoby</a:t>
            </a:r>
            <a:endParaRPr lang="cs-CZ" u="sng" dirty="0">
              <a:solidFill>
                <a:srgbClr val="C00000"/>
              </a:solidFill>
              <a:latin typeface="Andalus" pitchFamily="18" charset="-78"/>
              <a:cs typeface="Andalus" pitchFamily="18" charset="-78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340768"/>
            <a:ext cx="8229600" cy="5034211"/>
          </a:xfrm>
          <a:solidFill>
            <a:schemeClr val="accent2">
              <a:lumMod val="20000"/>
              <a:lumOff val="80000"/>
            </a:schemeClr>
          </a:solidFill>
        </p:spPr>
        <p:txBody>
          <a:bodyPr>
            <a:normAutofit lnSpcReduction="10000"/>
          </a:bodyPr>
          <a:lstStyle/>
          <a:p>
            <a:r>
              <a:rPr lang="cs-CZ" dirty="0" smtClean="0">
                <a:solidFill>
                  <a:schemeClr val="accent3">
                    <a:lumMod val="50000"/>
                  </a:schemeClr>
                </a:solidFill>
                <a:latin typeface="Andalus" pitchFamily="18" charset="-78"/>
                <a:cs typeface="Andalus" pitchFamily="18" charset="-78"/>
              </a:rPr>
              <a:t>a </a:t>
            </a:r>
            <a:r>
              <a:rPr lang="cs-CZ" dirty="0" err="1" smtClean="0">
                <a:solidFill>
                  <a:schemeClr val="accent3">
                    <a:lumMod val="50000"/>
                  </a:schemeClr>
                </a:solidFill>
                <a:latin typeface="Andalus" pitchFamily="18" charset="-78"/>
                <a:cs typeface="Andalus" pitchFamily="18" charset="-78"/>
              </a:rPr>
              <a:t>Christmas</a:t>
            </a:r>
            <a:r>
              <a:rPr lang="cs-CZ" dirty="0" smtClean="0">
                <a:solidFill>
                  <a:schemeClr val="accent3">
                    <a:lumMod val="50000"/>
                  </a:schemeClr>
                </a:solidFill>
                <a:latin typeface="Andalus" pitchFamily="18" charset="-78"/>
                <a:cs typeface="Andalus" pitchFamily="18" charset="-78"/>
              </a:rPr>
              <a:t> </a:t>
            </a:r>
            <a:r>
              <a:rPr lang="cs-CZ" dirty="0" err="1" smtClean="0">
                <a:solidFill>
                  <a:schemeClr val="accent3">
                    <a:lumMod val="50000"/>
                  </a:schemeClr>
                </a:solidFill>
                <a:latin typeface="Andalus" pitchFamily="18" charset="-78"/>
                <a:cs typeface="Andalus" pitchFamily="18" charset="-78"/>
              </a:rPr>
              <a:t>tree</a:t>
            </a:r>
            <a:r>
              <a:rPr lang="cs-CZ" dirty="0" smtClean="0">
                <a:solidFill>
                  <a:schemeClr val="accent3">
                    <a:lumMod val="50000"/>
                  </a:schemeClr>
                </a:solidFill>
                <a:latin typeface="Andalus" pitchFamily="18" charset="-78"/>
                <a:cs typeface="Andalus" pitchFamily="18" charset="-78"/>
              </a:rPr>
              <a:t> – vánoční stromeček</a:t>
            </a:r>
          </a:p>
          <a:p>
            <a:endParaRPr lang="cs-CZ" dirty="0" smtClean="0">
              <a:solidFill>
                <a:schemeClr val="accent3">
                  <a:lumMod val="50000"/>
                </a:schemeClr>
              </a:solidFill>
              <a:latin typeface="Andalus" pitchFamily="18" charset="-78"/>
              <a:cs typeface="Andalus" pitchFamily="18" charset="-78"/>
            </a:endParaRPr>
          </a:p>
          <a:p>
            <a:r>
              <a:rPr lang="cs-CZ" dirty="0" smtClean="0">
                <a:solidFill>
                  <a:schemeClr val="accent3">
                    <a:lumMod val="50000"/>
                  </a:schemeClr>
                </a:solidFill>
                <a:latin typeface="Andalus" pitchFamily="18" charset="-78"/>
                <a:cs typeface="Andalus" pitchFamily="18" charset="-78"/>
              </a:rPr>
              <a:t>a </a:t>
            </a:r>
            <a:r>
              <a:rPr lang="cs-CZ" dirty="0" err="1" smtClean="0">
                <a:solidFill>
                  <a:schemeClr val="accent3">
                    <a:lumMod val="50000"/>
                  </a:schemeClr>
                </a:solidFill>
                <a:latin typeface="Andalus" pitchFamily="18" charset="-78"/>
                <a:cs typeface="Andalus" pitchFamily="18" charset="-78"/>
              </a:rPr>
              <a:t>present</a:t>
            </a:r>
            <a:r>
              <a:rPr lang="cs-CZ" dirty="0" smtClean="0">
                <a:solidFill>
                  <a:schemeClr val="accent3">
                    <a:lumMod val="50000"/>
                  </a:schemeClr>
                </a:solidFill>
                <a:latin typeface="Andalus" pitchFamily="18" charset="-78"/>
                <a:cs typeface="Andalus" pitchFamily="18" charset="-78"/>
              </a:rPr>
              <a:t>    -      dárek</a:t>
            </a:r>
          </a:p>
          <a:p>
            <a:endParaRPr lang="cs-CZ" dirty="0" smtClean="0">
              <a:solidFill>
                <a:schemeClr val="accent3">
                  <a:lumMod val="50000"/>
                </a:schemeClr>
              </a:solidFill>
              <a:latin typeface="Andalus" pitchFamily="18" charset="-78"/>
              <a:cs typeface="Andalus" pitchFamily="18" charset="-78"/>
            </a:endParaRPr>
          </a:p>
          <a:p>
            <a:r>
              <a:rPr lang="cs-CZ" dirty="0" smtClean="0">
                <a:solidFill>
                  <a:schemeClr val="accent3">
                    <a:lumMod val="50000"/>
                  </a:schemeClr>
                </a:solidFill>
                <a:latin typeface="Andalus" pitchFamily="18" charset="-78"/>
                <a:cs typeface="Andalus" pitchFamily="18" charset="-78"/>
              </a:rPr>
              <a:t>a </a:t>
            </a:r>
            <a:r>
              <a:rPr lang="cs-CZ" dirty="0" err="1" smtClean="0">
                <a:solidFill>
                  <a:schemeClr val="accent3">
                    <a:lumMod val="50000"/>
                  </a:schemeClr>
                </a:solidFill>
                <a:latin typeface="Andalus" pitchFamily="18" charset="-78"/>
                <a:cs typeface="Andalus" pitchFamily="18" charset="-78"/>
              </a:rPr>
              <a:t>candle</a:t>
            </a:r>
            <a:r>
              <a:rPr lang="cs-CZ" dirty="0" smtClean="0">
                <a:solidFill>
                  <a:schemeClr val="accent3">
                    <a:lumMod val="50000"/>
                  </a:schemeClr>
                </a:solidFill>
                <a:latin typeface="Andalus" pitchFamily="18" charset="-78"/>
                <a:cs typeface="Andalus" pitchFamily="18" charset="-78"/>
              </a:rPr>
              <a:t>         -          svíčka</a:t>
            </a:r>
          </a:p>
          <a:p>
            <a:endParaRPr lang="cs-CZ" dirty="0" smtClean="0">
              <a:solidFill>
                <a:schemeClr val="accent3">
                  <a:lumMod val="50000"/>
                </a:schemeClr>
              </a:solidFill>
              <a:latin typeface="Andalus" pitchFamily="18" charset="-78"/>
              <a:cs typeface="Andalus" pitchFamily="18" charset="-78"/>
            </a:endParaRPr>
          </a:p>
          <a:p>
            <a:r>
              <a:rPr lang="cs-CZ" dirty="0" smtClean="0">
                <a:solidFill>
                  <a:schemeClr val="accent3">
                    <a:lumMod val="50000"/>
                  </a:schemeClr>
                </a:solidFill>
                <a:latin typeface="Andalus" pitchFamily="18" charset="-78"/>
                <a:cs typeface="Andalus" pitchFamily="18" charset="-78"/>
              </a:rPr>
              <a:t>a </a:t>
            </a:r>
            <a:r>
              <a:rPr lang="cs-CZ" dirty="0" err="1" smtClean="0">
                <a:solidFill>
                  <a:schemeClr val="accent3">
                    <a:lumMod val="50000"/>
                  </a:schemeClr>
                </a:solidFill>
                <a:latin typeface="Andalus" pitchFamily="18" charset="-78"/>
                <a:cs typeface="Andalus" pitchFamily="18" charset="-78"/>
              </a:rPr>
              <a:t>sparkler</a:t>
            </a:r>
            <a:r>
              <a:rPr lang="cs-CZ" dirty="0" smtClean="0">
                <a:solidFill>
                  <a:schemeClr val="accent3">
                    <a:lumMod val="50000"/>
                  </a:schemeClr>
                </a:solidFill>
                <a:latin typeface="Andalus" pitchFamily="18" charset="-78"/>
                <a:cs typeface="Andalus" pitchFamily="18" charset="-78"/>
              </a:rPr>
              <a:t>       -       prskavka</a:t>
            </a:r>
          </a:p>
          <a:p>
            <a:endParaRPr lang="cs-CZ" dirty="0" smtClean="0">
              <a:solidFill>
                <a:schemeClr val="accent3">
                  <a:lumMod val="50000"/>
                </a:schemeClr>
              </a:solidFill>
              <a:latin typeface="Andalus" pitchFamily="18" charset="-78"/>
              <a:cs typeface="Andalus" pitchFamily="18" charset="-78"/>
            </a:endParaRPr>
          </a:p>
          <a:p>
            <a:r>
              <a:rPr lang="cs-CZ" dirty="0" err="1" smtClean="0">
                <a:solidFill>
                  <a:schemeClr val="accent3">
                    <a:lumMod val="50000"/>
                  </a:schemeClr>
                </a:solidFill>
                <a:latin typeface="Andalus" pitchFamily="18" charset="-78"/>
                <a:cs typeface="Andalus" pitchFamily="18" charset="-78"/>
              </a:rPr>
              <a:t>Sleigh</a:t>
            </a:r>
            <a:r>
              <a:rPr lang="cs-CZ" dirty="0" smtClean="0">
                <a:solidFill>
                  <a:schemeClr val="accent3">
                    <a:lumMod val="50000"/>
                  </a:schemeClr>
                </a:solidFill>
                <a:latin typeface="Andalus" pitchFamily="18" charset="-78"/>
                <a:cs typeface="Andalus" pitchFamily="18" charset="-78"/>
              </a:rPr>
              <a:t>         -     sáně</a:t>
            </a:r>
          </a:p>
          <a:p>
            <a:endParaRPr lang="cs-CZ" dirty="0" smtClean="0">
              <a:solidFill>
                <a:schemeClr val="accent3">
                  <a:lumMod val="50000"/>
                </a:schemeClr>
              </a:solidFill>
              <a:latin typeface="Andalus" pitchFamily="18" charset="-78"/>
              <a:cs typeface="Andalus" pitchFamily="18" charset="-78"/>
            </a:endParaRPr>
          </a:p>
          <a:p>
            <a:endParaRPr lang="cs-CZ" dirty="0" smtClean="0">
              <a:solidFill>
                <a:schemeClr val="accent3">
                  <a:lumMod val="50000"/>
                </a:schemeClr>
              </a:solidFill>
              <a:latin typeface="Andalus" pitchFamily="18" charset="-78"/>
              <a:cs typeface="Andalus" pitchFamily="18" charset="-78"/>
            </a:endParaRPr>
          </a:p>
          <a:p>
            <a:endParaRPr lang="cs-CZ" dirty="0" smtClean="0">
              <a:solidFill>
                <a:schemeClr val="accent3">
                  <a:lumMod val="50000"/>
                </a:schemeClr>
              </a:solidFill>
              <a:latin typeface="Andalus" pitchFamily="18" charset="-78"/>
              <a:cs typeface="Andalus" pitchFamily="18" charset="-78"/>
            </a:endParaRPr>
          </a:p>
          <a:p>
            <a:endParaRPr lang="cs-CZ" dirty="0"/>
          </a:p>
        </p:txBody>
      </p:sp>
      <p:pic>
        <p:nvPicPr>
          <p:cNvPr id="3074" name="Picture 2" descr="C:\Users\Gener\AppData\Local\Microsoft\Windows\Temporary Internet Files\Content.IE5\DJZS17OO\MC900040455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715008" y="2071678"/>
            <a:ext cx="1000132" cy="928694"/>
          </a:xfrm>
          <a:prstGeom prst="rect">
            <a:avLst/>
          </a:prstGeom>
          <a:noFill/>
        </p:spPr>
      </p:pic>
      <p:pic>
        <p:nvPicPr>
          <p:cNvPr id="3076" name="Picture 4" descr="C:\Program Files (x86)\Microsoft Office\MEDIA\CAGCAT10\j0199661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7429520" y="3143248"/>
            <a:ext cx="905256" cy="875081"/>
          </a:xfrm>
          <a:prstGeom prst="rect">
            <a:avLst/>
          </a:prstGeom>
          <a:noFill/>
        </p:spPr>
      </p:pic>
      <p:pic>
        <p:nvPicPr>
          <p:cNvPr id="3077" name="Picture 5" descr="C:\Users\Gener\AppData\Local\Microsoft\Windows\Temporary Internet Files\Content.IE5\KXKZ16I7\MP900410051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429388" y="4214818"/>
            <a:ext cx="928694" cy="789389"/>
          </a:xfrm>
          <a:prstGeom prst="rect">
            <a:avLst/>
          </a:prstGeom>
          <a:noFill/>
        </p:spPr>
      </p:pic>
      <p:pic>
        <p:nvPicPr>
          <p:cNvPr id="2050" name="Picture 2" descr="C:\Users\Gener\AppData\Local\Microsoft\Windows\Temporary Internet Files\Content.IE5\DJZS17OO\MC900410591[1].wmf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7500958" y="857232"/>
            <a:ext cx="1227964" cy="1310632"/>
          </a:xfrm>
          <a:prstGeom prst="rect">
            <a:avLst/>
          </a:prstGeom>
          <a:noFill/>
        </p:spPr>
      </p:pic>
      <p:pic>
        <p:nvPicPr>
          <p:cNvPr id="2052" name="Picture 4" descr="C:\Users\Gener\AppData\Local\Microsoft\Windows\Temporary Internet Files\Content.IE5\DJZS17OO\MC900362084[1].wmf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4714876" y="5214950"/>
            <a:ext cx="1527411" cy="1160029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11156"/>
          </a:xfrm>
          <a:solidFill>
            <a:schemeClr val="accent3">
              <a:lumMod val="60000"/>
              <a:lumOff val="40000"/>
            </a:schemeClr>
          </a:solidFill>
        </p:spPr>
        <p:txBody>
          <a:bodyPr>
            <a:noAutofit/>
          </a:bodyPr>
          <a:lstStyle/>
          <a:p>
            <a:r>
              <a:rPr lang="cs-CZ" sz="3600" b="1" dirty="0" smtClean="0">
                <a:solidFill>
                  <a:schemeClr val="accent2">
                    <a:lumMod val="75000"/>
                  </a:schemeClr>
                </a:solidFill>
                <a:latin typeface="Baskerville Old Face" pitchFamily="18" charset="0"/>
              </a:rPr>
              <a:t>Slovní zásoba</a:t>
            </a:r>
            <a:endParaRPr lang="cs-CZ" sz="3600" b="1" dirty="0">
              <a:solidFill>
                <a:schemeClr val="accent2">
                  <a:lumMod val="75000"/>
                </a:schemeClr>
              </a:solidFill>
              <a:latin typeface="Baskerville Old Face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857232"/>
            <a:ext cx="8229600" cy="5268931"/>
          </a:xfrm>
          <a:solidFill>
            <a:schemeClr val="accent2">
              <a:lumMod val="40000"/>
              <a:lumOff val="60000"/>
            </a:schemeClr>
          </a:solidFill>
        </p:spPr>
        <p:txBody>
          <a:bodyPr/>
          <a:lstStyle/>
          <a:p>
            <a:r>
              <a:rPr lang="cs-CZ" dirty="0" smtClean="0">
                <a:solidFill>
                  <a:schemeClr val="accent3">
                    <a:lumMod val="50000"/>
                  </a:schemeClr>
                </a:solidFill>
                <a:latin typeface="Andalus" pitchFamily="18" charset="-78"/>
                <a:cs typeface="Andalus" pitchFamily="18" charset="-78"/>
              </a:rPr>
              <a:t>a </a:t>
            </a:r>
            <a:r>
              <a:rPr lang="cs-CZ" dirty="0" err="1" smtClean="0">
                <a:solidFill>
                  <a:schemeClr val="accent3">
                    <a:lumMod val="50000"/>
                  </a:schemeClr>
                </a:solidFill>
                <a:latin typeface="Andalus" pitchFamily="18" charset="-78"/>
                <a:cs typeface="Andalus" pitchFamily="18" charset="-78"/>
              </a:rPr>
              <a:t>Christmas</a:t>
            </a:r>
            <a:r>
              <a:rPr lang="cs-CZ" dirty="0" smtClean="0">
                <a:solidFill>
                  <a:schemeClr val="accent3">
                    <a:lumMod val="50000"/>
                  </a:schemeClr>
                </a:solidFill>
                <a:latin typeface="Andalus" pitchFamily="18" charset="-78"/>
                <a:cs typeface="Andalus" pitchFamily="18" charset="-78"/>
              </a:rPr>
              <a:t> </a:t>
            </a:r>
            <a:r>
              <a:rPr lang="cs-CZ" dirty="0" err="1" smtClean="0">
                <a:solidFill>
                  <a:schemeClr val="accent3">
                    <a:lumMod val="50000"/>
                  </a:schemeClr>
                </a:solidFill>
                <a:latin typeface="Andalus" pitchFamily="18" charset="-78"/>
                <a:cs typeface="Andalus" pitchFamily="18" charset="-78"/>
              </a:rPr>
              <a:t>stocking</a:t>
            </a:r>
            <a:r>
              <a:rPr lang="cs-CZ" dirty="0" smtClean="0">
                <a:solidFill>
                  <a:schemeClr val="accent3">
                    <a:lumMod val="50000"/>
                  </a:schemeClr>
                </a:solidFill>
                <a:latin typeface="Andalus" pitchFamily="18" charset="-78"/>
                <a:cs typeface="Andalus" pitchFamily="18" charset="-78"/>
              </a:rPr>
              <a:t>   -  punčocha na dárky</a:t>
            </a:r>
          </a:p>
          <a:p>
            <a:endParaRPr lang="cs-CZ" dirty="0" smtClean="0">
              <a:solidFill>
                <a:schemeClr val="accent3">
                  <a:lumMod val="50000"/>
                </a:schemeClr>
              </a:solidFill>
              <a:latin typeface="Andalus" pitchFamily="18" charset="-78"/>
              <a:cs typeface="Andalus" pitchFamily="18" charset="-78"/>
            </a:endParaRPr>
          </a:p>
          <a:p>
            <a:r>
              <a:rPr lang="cs-CZ" dirty="0" smtClean="0">
                <a:solidFill>
                  <a:schemeClr val="accent3">
                    <a:lumMod val="50000"/>
                  </a:schemeClr>
                </a:solidFill>
                <a:latin typeface="Andalus" pitchFamily="18" charset="-78"/>
                <a:cs typeface="Andalus" pitchFamily="18" charset="-78"/>
              </a:rPr>
              <a:t>a Star    - hvězda</a:t>
            </a:r>
          </a:p>
          <a:p>
            <a:endParaRPr lang="cs-CZ" dirty="0" smtClean="0">
              <a:solidFill>
                <a:schemeClr val="accent3">
                  <a:lumMod val="50000"/>
                </a:schemeClr>
              </a:solidFill>
              <a:latin typeface="Andalus" pitchFamily="18" charset="-78"/>
              <a:cs typeface="Andalus" pitchFamily="18" charset="-78"/>
            </a:endParaRPr>
          </a:p>
          <a:p>
            <a:r>
              <a:rPr lang="cs-CZ" dirty="0" smtClean="0">
                <a:solidFill>
                  <a:schemeClr val="accent3">
                    <a:lumMod val="50000"/>
                  </a:schemeClr>
                </a:solidFill>
                <a:latin typeface="Andalus" pitchFamily="18" charset="-78"/>
                <a:cs typeface="Andalus" pitchFamily="18" charset="-78"/>
              </a:rPr>
              <a:t>a Bell     - zvonek</a:t>
            </a:r>
          </a:p>
          <a:p>
            <a:endParaRPr lang="cs-CZ" dirty="0" smtClean="0">
              <a:solidFill>
                <a:schemeClr val="accent3">
                  <a:lumMod val="50000"/>
                </a:schemeClr>
              </a:solidFill>
              <a:latin typeface="Andalus" pitchFamily="18" charset="-78"/>
              <a:cs typeface="Andalus" pitchFamily="18" charset="-78"/>
            </a:endParaRPr>
          </a:p>
          <a:p>
            <a:r>
              <a:rPr lang="cs-CZ" dirty="0" err="1" smtClean="0">
                <a:solidFill>
                  <a:schemeClr val="accent3">
                    <a:lumMod val="50000"/>
                  </a:schemeClr>
                </a:solidFill>
                <a:latin typeface="Andalus" pitchFamily="18" charset="-78"/>
                <a:cs typeface="Andalus" pitchFamily="18" charset="-78"/>
              </a:rPr>
              <a:t>Fireplace</a:t>
            </a:r>
            <a:r>
              <a:rPr lang="cs-CZ" dirty="0" smtClean="0">
                <a:solidFill>
                  <a:schemeClr val="accent3">
                    <a:lumMod val="50000"/>
                  </a:schemeClr>
                </a:solidFill>
                <a:latin typeface="Andalus" pitchFamily="18" charset="-78"/>
                <a:cs typeface="Andalus" pitchFamily="18" charset="-78"/>
              </a:rPr>
              <a:t>   -  krb</a:t>
            </a:r>
          </a:p>
          <a:p>
            <a:endParaRPr lang="cs-CZ" dirty="0" smtClean="0">
              <a:solidFill>
                <a:schemeClr val="accent3">
                  <a:lumMod val="50000"/>
                </a:schemeClr>
              </a:solidFill>
              <a:latin typeface="Andalus" pitchFamily="18" charset="-78"/>
              <a:cs typeface="Andalus" pitchFamily="18" charset="-78"/>
            </a:endParaRPr>
          </a:p>
          <a:p>
            <a:r>
              <a:rPr lang="cs-CZ" dirty="0" err="1" smtClean="0">
                <a:solidFill>
                  <a:schemeClr val="accent3">
                    <a:lumMod val="50000"/>
                  </a:schemeClr>
                </a:solidFill>
                <a:latin typeface="Andalus" pitchFamily="18" charset="-78"/>
                <a:cs typeface="Andalus" pitchFamily="18" charset="-78"/>
              </a:rPr>
              <a:t>Reindeer</a:t>
            </a:r>
            <a:r>
              <a:rPr lang="cs-CZ" dirty="0" smtClean="0">
                <a:solidFill>
                  <a:schemeClr val="accent3">
                    <a:lumMod val="50000"/>
                  </a:schemeClr>
                </a:solidFill>
                <a:latin typeface="Andalus" pitchFamily="18" charset="-78"/>
                <a:cs typeface="Andalus" pitchFamily="18" charset="-78"/>
              </a:rPr>
              <a:t>  -  sob</a:t>
            </a:r>
          </a:p>
          <a:p>
            <a:endParaRPr lang="cs-CZ" dirty="0"/>
          </a:p>
        </p:txBody>
      </p:sp>
      <p:pic>
        <p:nvPicPr>
          <p:cNvPr id="1027" name="Picture 3" descr="C:\Users\Gener\AppData\Local\Microsoft\Windows\Temporary Internet Files\Content.IE5\ZI71OCMQ\MP900440296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000496" y="1857364"/>
            <a:ext cx="1111973" cy="1006883"/>
          </a:xfrm>
          <a:prstGeom prst="rect">
            <a:avLst/>
          </a:prstGeom>
          <a:noFill/>
        </p:spPr>
      </p:pic>
      <p:pic>
        <p:nvPicPr>
          <p:cNvPr id="1029" name="Picture 5" descr="C:\Users\Gener\AppData\Local\Microsoft\Windows\Temporary Internet Files\Content.IE5\DJZS17OO\MC900290551[1].wm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5143504" y="3000372"/>
            <a:ext cx="1143008" cy="1109792"/>
          </a:xfrm>
          <a:prstGeom prst="rect">
            <a:avLst/>
          </a:prstGeom>
          <a:noFill/>
        </p:spPr>
      </p:pic>
      <p:pic>
        <p:nvPicPr>
          <p:cNvPr id="1031" name="Picture 7" descr="C:\Users\Gener\AppData\Local\Microsoft\Windows\Temporary Internet Files\Content.IE5\DJZS17OO\MP900440263[1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286512" y="1357298"/>
            <a:ext cx="1914516" cy="1285884"/>
          </a:xfrm>
          <a:prstGeom prst="rect">
            <a:avLst/>
          </a:prstGeom>
          <a:noFill/>
        </p:spPr>
      </p:pic>
      <p:pic>
        <p:nvPicPr>
          <p:cNvPr id="1035" name="Picture 11" descr="C:\Users\Gener\AppData\Local\Microsoft\Windows\Temporary Internet Files\Content.IE5\XR8KQAWW\MM900309715[1].gif"/>
          <p:cNvPicPr>
            <a:picLocks noChangeAspect="1" noChangeArrowheads="1" noCrop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6858016" y="3857628"/>
            <a:ext cx="1152525" cy="1381125"/>
          </a:xfrm>
          <a:prstGeom prst="rect">
            <a:avLst/>
          </a:prstGeom>
          <a:noFill/>
        </p:spPr>
      </p:pic>
      <p:pic>
        <p:nvPicPr>
          <p:cNvPr id="1037" name="Picture 13" descr="C:\Users\Gener\AppData\Local\Microsoft\Windows\Temporary Internet Files\Content.IE5\XR8KQAWW\MC900444777[1]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4429124" y="4857760"/>
            <a:ext cx="1125372" cy="1457316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solidFill>
            <a:schemeClr val="accent3">
              <a:lumMod val="60000"/>
              <a:lumOff val="40000"/>
            </a:schemeClr>
          </a:solidFill>
        </p:spPr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rgbClr val="FF0000"/>
                </a:solidFill>
                <a:latin typeface="Andalus" pitchFamily="18" charset="-78"/>
                <a:cs typeface="Andalus" pitchFamily="18" charset="-78"/>
              </a:rPr>
              <a:t>Vánoční pokrmy typické pro Velkou Británii.</a:t>
            </a:r>
            <a:endParaRPr lang="cs-CZ" b="1" dirty="0">
              <a:solidFill>
                <a:srgbClr val="FF0000"/>
              </a:solidFill>
              <a:latin typeface="Andalus" pitchFamily="18" charset="-78"/>
              <a:cs typeface="Andalus" pitchFamily="18" charset="-78"/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solidFill>
            <a:schemeClr val="accent3">
              <a:lumMod val="40000"/>
              <a:lumOff val="60000"/>
            </a:schemeClr>
          </a:solidFill>
        </p:spPr>
        <p:txBody>
          <a:bodyPr/>
          <a:lstStyle/>
          <a:p>
            <a:r>
              <a:rPr lang="cs-CZ" dirty="0" err="1" smtClean="0">
                <a:solidFill>
                  <a:schemeClr val="accent3">
                    <a:lumMod val="50000"/>
                  </a:schemeClr>
                </a:solidFill>
                <a:latin typeface="Andalus" pitchFamily="18" charset="-78"/>
                <a:cs typeface="Andalus" pitchFamily="18" charset="-78"/>
              </a:rPr>
              <a:t>Christmas</a:t>
            </a:r>
            <a:r>
              <a:rPr lang="cs-CZ" dirty="0" smtClean="0">
                <a:solidFill>
                  <a:schemeClr val="accent3">
                    <a:lumMod val="50000"/>
                  </a:schemeClr>
                </a:solidFill>
                <a:latin typeface="Andalus" pitchFamily="18" charset="-78"/>
                <a:cs typeface="Andalus" pitchFamily="18" charset="-78"/>
              </a:rPr>
              <a:t> </a:t>
            </a:r>
            <a:r>
              <a:rPr lang="cs-CZ" dirty="0" err="1" smtClean="0">
                <a:solidFill>
                  <a:schemeClr val="accent3">
                    <a:lumMod val="50000"/>
                  </a:schemeClr>
                </a:solidFill>
                <a:latin typeface="Andalus" pitchFamily="18" charset="-78"/>
                <a:cs typeface="Andalus" pitchFamily="18" charset="-78"/>
              </a:rPr>
              <a:t>pudding</a:t>
            </a:r>
            <a:r>
              <a:rPr lang="cs-CZ" dirty="0" smtClean="0">
                <a:solidFill>
                  <a:schemeClr val="accent3">
                    <a:lumMod val="50000"/>
                  </a:schemeClr>
                </a:solidFill>
                <a:latin typeface="Andalus" pitchFamily="18" charset="-78"/>
                <a:cs typeface="Andalus" pitchFamily="18" charset="-78"/>
              </a:rPr>
              <a:t> – vánoční pudink</a:t>
            </a:r>
          </a:p>
          <a:p>
            <a:r>
              <a:rPr lang="cs-CZ" dirty="0" err="1" smtClean="0">
                <a:solidFill>
                  <a:schemeClr val="accent3">
                    <a:lumMod val="50000"/>
                  </a:schemeClr>
                </a:solidFill>
                <a:latin typeface="Andalus" pitchFamily="18" charset="-78"/>
                <a:cs typeface="Andalus" pitchFamily="18" charset="-78"/>
              </a:rPr>
              <a:t>Christmas</a:t>
            </a:r>
            <a:r>
              <a:rPr lang="cs-CZ" dirty="0" smtClean="0">
                <a:solidFill>
                  <a:schemeClr val="accent3">
                    <a:lumMod val="50000"/>
                  </a:schemeClr>
                </a:solidFill>
                <a:latin typeface="Andalus" pitchFamily="18" charset="-78"/>
                <a:cs typeface="Andalus" pitchFamily="18" charset="-78"/>
              </a:rPr>
              <a:t> </a:t>
            </a:r>
            <a:r>
              <a:rPr lang="cs-CZ" dirty="0" err="1" smtClean="0">
                <a:solidFill>
                  <a:schemeClr val="accent3">
                    <a:lumMod val="50000"/>
                  </a:schemeClr>
                </a:solidFill>
                <a:latin typeface="Andalus" pitchFamily="18" charset="-78"/>
                <a:cs typeface="Andalus" pitchFamily="18" charset="-78"/>
              </a:rPr>
              <a:t>biscuits</a:t>
            </a:r>
            <a:r>
              <a:rPr lang="cs-CZ" dirty="0" smtClean="0">
                <a:solidFill>
                  <a:schemeClr val="accent3">
                    <a:lumMod val="50000"/>
                  </a:schemeClr>
                </a:solidFill>
                <a:latin typeface="Andalus" pitchFamily="18" charset="-78"/>
                <a:cs typeface="Andalus" pitchFamily="18" charset="-78"/>
              </a:rPr>
              <a:t>   - vánoční cukroví</a:t>
            </a:r>
          </a:p>
          <a:p>
            <a:r>
              <a:rPr lang="cs-CZ" dirty="0" err="1" smtClean="0">
                <a:solidFill>
                  <a:schemeClr val="accent3">
                    <a:lumMod val="50000"/>
                  </a:schemeClr>
                </a:solidFill>
                <a:latin typeface="Andalus" pitchFamily="18" charset="-78"/>
                <a:cs typeface="Andalus" pitchFamily="18" charset="-78"/>
              </a:rPr>
              <a:t>Christmas</a:t>
            </a:r>
            <a:r>
              <a:rPr lang="cs-CZ" dirty="0" smtClean="0">
                <a:solidFill>
                  <a:schemeClr val="accent3">
                    <a:lumMod val="50000"/>
                  </a:schemeClr>
                </a:solidFill>
                <a:latin typeface="Andalus" pitchFamily="18" charset="-78"/>
                <a:cs typeface="Andalus" pitchFamily="18" charset="-78"/>
              </a:rPr>
              <a:t> </a:t>
            </a:r>
            <a:r>
              <a:rPr lang="cs-CZ" dirty="0" err="1" smtClean="0">
                <a:solidFill>
                  <a:schemeClr val="accent3">
                    <a:lumMod val="50000"/>
                  </a:schemeClr>
                </a:solidFill>
                <a:latin typeface="Andalus" pitchFamily="18" charset="-78"/>
                <a:cs typeface="Andalus" pitchFamily="18" charset="-78"/>
              </a:rPr>
              <a:t>cake</a:t>
            </a:r>
            <a:r>
              <a:rPr lang="cs-CZ" dirty="0" smtClean="0">
                <a:solidFill>
                  <a:schemeClr val="accent3">
                    <a:lumMod val="50000"/>
                  </a:schemeClr>
                </a:solidFill>
                <a:latin typeface="Andalus" pitchFamily="18" charset="-78"/>
                <a:cs typeface="Andalus" pitchFamily="18" charset="-78"/>
              </a:rPr>
              <a:t> – vánoční dort, koláč</a:t>
            </a:r>
          </a:p>
          <a:p>
            <a:r>
              <a:rPr lang="cs-CZ" dirty="0" smtClean="0">
                <a:solidFill>
                  <a:schemeClr val="accent3">
                    <a:lumMod val="50000"/>
                  </a:schemeClr>
                </a:solidFill>
                <a:latin typeface="Andalus" pitchFamily="18" charset="-78"/>
                <a:cs typeface="Andalus" pitchFamily="18" charset="-78"/>
              </a:rPr>
              <a:t>(a) </a:t>
            </a:r>
            <a:r>
              <a:rPr lang="cs-CZ" dirty="0" err="1" smtClean="0">
                <a:solidFill>
                  <a:schemeClr val="accent3">
                    <a:lumMod val="50000"/>
                  </a:schemeClr>
                </a:solidFill>
                <a:latin typeface="Andalus" pitchFamily="18" charset="-78"/>
                <a:cs typeface="Andalus" pitchFamily="18" charset="-78"/>
              </a:rPr>
              <a:t>turkey</a:t>
            </a:r>
            <a:r>
              <a:rPr lang="cs-CZ" dirty="0" smtClean="0">
                <a:solidFill>
                  <a:schemeClr val="accent3">
                    <a:lumMod val="50000"/>
                  </a:schemeClr>
                </a:solidFill>
                <a:latin typeface="Andalus" pitchFamily="18" charset="-78"/>
                <a:cs typeface="Andalus" pitchFamily="18" charset="-78"/>
              </a:rPr>
              <a:t> - krůta</a:t>
            </a:r>
          </a:p>
          <a:p>
            <a:r>
              <a:rPr lang="cs-CZ" dirty="0" smtClean="0">
                <a:solidFill>
                  <a:schemeClr val="accent3">
                    <a:lumMod val="50000"/>
                  </a:schemeClr>
                </a:solidFill>
                <a:latin typeface="Andalus" pitchFamily="18" charset="-78"/>
                <a:cs typeface="Andalus" pitchFamily="18" charset="-78"/>
              </a:rPr>
              <a:t>(a) </a:t>
            </a:r>
            <a:r>
              <a:rPr lang="cs-CZ" dirty="0" err="1" smtClean="0">
                <a:solidFill>
                  <a:schemeClr val="accent3">
                    <a:lumMod val="50000"/>
                  </a:schemeClr>
                </a:solidFill>
                <a:latin typeface="Andalus" pitchFamily="18" charset="-78"/>
                <a:cs typeface="Andalus" pitchFamily="18" charset="-78"/>
              </a:rPr>
              <a:t>cracker</a:t>
            </a:r>
            <a:r>
              <a:rPr lang="cs-CZ" dirty="0" smtClean="0">
                <a:solidFill>
                  <a:schemeClr val="accent3">
                    <a:lumMod val="50000"/>
                  </a:schemeClr>
                </a:solidFill>
                <a:latin typeface="Andalus" pitchFamily="18" charset="-78"/>
                <a:cs typeface="Andalus" pitchFamily="18" charset="-78"/>
              </a:rPr>
              <a:t> - krekr</a:t>
            </a:r>
            <a:endParaRPr lang="cs-CZ" dirty="0">
              <a:solidFill>
                <a:schemeClr val="accent3">
                  <a:lumMod val="50000"/>
                </a:schemeClr>
              </a:solidFill>
              <a:latin typeface="Andalus" pitchFamily="18" charset="-78"/>
              <a:cs typeface="Andalus" pitchFamily="18" charset="-78"/>
            </a:endParaRPr>
          </a:p>
        </p:txBody>
      </p:sp>
      <p:pic>
        <p:nvPicPr>
          <p:cNvPr id="4100" name="Picture 4" descr="C:\Users\Gener\AppData\Local\Microsoft\Windows\Temporary Internet Files\Content.IE5\ZI71OCMQ\MC900436336[1].pn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786050" y="4429132"/>
            <a:ext cx="1785950" cy="1785950"/>
          </a:xfrm>
          <a:prstGeom prst="rect">
            <a:avLst/>
          </a:prstGeom>
          <a:noFill/>
        </p:spPr>
      </p:pic>
      <p:pic>
        <p:nvPicPr>
          <p:cNvPr id="4101" name="Picture 5" descr="C:\Users\Gener\AppData\Local\Microsoft\Windows\Temporary Internet Files\Content.IE5\KXKZ16I7\MC900343127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286380" y="4714884"/>
            <a:ext cx="1571636" cy="1452762"/>
          </a:xfrm>
          <a:prstGeom prst="rect">
            <a:avLst/>
          </a:prstGeom>
          <a:noFill/>
        </p:spPr>
      </p:pic>
      <p:pic>
        <p:nvPicPr>
          <p:cNvPr id="4113" name="Picture 17" descr="C:\Users\Gener\AppData\Local\Microsoft\Windows\Temporary Internet Files\Content.IE5\KXKZ16I7\MC900354115[1].wm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500034" y="4482388"/>
            <a:ext cx="1643074" cy="1964703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92D050"/>
          </a:solidFill>
        </p:spPr>
        <p:txBody>
          <a:bodyPr/>
          <a:lstStyle/>
          <a:p>
            <a:r>
              <a:rPr lang="cs-CZ" dirty="0" smtClean="0">
                <a:solidFill>
                  <a:schemeClr val="accent3">
                    <a:lumMod val="50000"/>
                  </a:schemeClr>
                </a:solidFill>
                <a:latin typeface="Andalus" pitchFamily="18" charset="-78"/>
                <a:cs typeface="Andalus" pitchFamily="18" charset="-78"/>
              </a:rPr>
              <a:t>Vánoční pokrmy typické pro ČR.</a:t>
            </a:r>
            <a:endParaRPr lang="cs-CZ" dirty="0">
              <a:solidFill>
                <a:schemeClr val="accent3">
                  <a:lumMod val="50000"/>
                </a:schemeClr>
              </a:solidFill>
              <a:latin typeface="Andalus" pitchFamily="18" charset="-78"/>
              <a:cs typeface="Andalus" pitchFamily="18" charset="-78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chemeClr val="accent3">
              <a:lumMod val="60000"/>
              <a:lumOff val="40000"/>
            </a:schemeClr>
          </a:solidFill>
        </p:spPr>
        <p:txBody>
          <a:bodyPr/>
          <a:lstStyle/>
          <a:p>
            <a:r>
              <a:rPr lang="cs-CZ" dirty="0" smtClean="0">
                <a:solidFill>
                  <a:srgbClr val="FF0000"/>
                </a:solidFill>
                <a:latin typeface="Andalus" pitchFamily="18" charset="-78"/>
                <a:cs typeface="Andalus" pitchFamily="18" charset="-78"/>
              </a:rPr>
              <a:t>(a) </a:t>
            </a:r>
            <a:r>
              <a:rPr lang="cs-CZ" dirty="0" err="1" smtClean="0">
                <a:solidFill>
                  <a:srgbClr val="FF0000"/>
                </a:solidFill>
                <a:latin typeface="Andalus" pitchFamily="18" charset="-78"/>
                <a:cs typeface="Andalus" pitchFamily="18" charset="-78"/>
              </a:rPr>
              <a:t>carp</a:t>
            </a:r>
            <a:r>
              <a:rPr lang="cs-CZ" dirty="0" smtClean="0">
                <a:solidFill>
                  <a:srgbClr val="FF0000"/>
                </a:solidFill>
                <a:latin typeface="Andalus" pitchFamily="18" charset="-78"/>
                <a:cs typeface="Andalus" pitchFamily="18" charset="-78"/>
              </a:rPr>
              <a:t> – kapr</a:t>
            </a:r>
          </a:p>
          <a:p>
            <a:r>
              <a:rPr lang="cs-CZ" dirty="0" err="1" smtClean="0">
                <a:solidFill>
                  <a:srgbClr val="FF0000"/>
                </a:solidFill>
                <a:latin typeface="Andalus" pitchFamily="18" charset="-78"/>
                <a:cs typeface="Andalus" pitchFamily="18" charset="-78"/>
              </a:rPr>
              <a:t>potato</a:t>
            </a:r>
            <a:r>
              <a:rPr lang="cs-CZ" dirty="0" smtClean="0">
                <a:solidFill>
                  <a:srgbClr val="FF0000"/>
                </a:solidFill>
                <a:latin typeface="Andalus" pitchFamily="18" charset="-78"/>
                <a:cs typeface="Andalus" pitchFamily="18" charset="-78"/>
              </a:rPr>
              <a:t> </a:t>
            </a:r>
            <a:r>
              <a:rPr lang="cs-CZ" dirty="0" err="1" smtClean="0">
                <a:solidFill>
                  <a:srgbClr val="FF0000"/>
                </a:solidFill>
                <a:latin typeface="Andalus" pitchFamily="18" charset="-78"/>
                <a:cs typeface="Andalus" pitchFamily="18" charset="-78"/>
              </a:rPr>
              <a:t>salad</a:t>
            </a:r>
            <a:r>
              <a:rPr lang="cs-CZ" dirty="0" smtClean="0">
                <a:solidFill>
                  <a:srgbClr val="FF0000"/>
                </a:solidFill>
                <a:latin typeface="Andalus" pitchFamily="18" charset="-78"/>
                <a:cs typeface="Andalus" pitchFamily="18" charset="-78"/>
              </a:rPr>
              <a:t> – bramborový salát</a:t>
            </a:r>
          </a:p>
          <a:p>
            <a:r>
              <a:rPr lang="cs-CZ" dirty="0" err="1" smtClean="0">
                <a:solidFill>
                  <a:srgbClr val="FF0000"/>
                </a:solidFill>
                <a:latin typeface="Andalus" pitchFamily="18" charset="-78"/>
                <a:cs typeface="Andalus" pitchFamily="18" charset="-78"/>
              </a:rPr>
              <a:t>Christmas</a:t>
            </a:r>
            <a:r>
              <a:rPr lang="cs-CZ" dirty="0" smtClean="0">
                <a:solidFill>
                  <a:srgbClr val="FF0000"/>
                </a:solidFill>
                <a:latin typeface="Andalus" pitchFamily="18" charset="-78"/>
                <a:cs typeface="Andalus" pitchFamily="18" charset="-78"/>
              </a:rPr>
              <a:t> </a:t>
            </a:r>
            <a:r>
              <a:rPr lang="cs-CZ" dirty="0" err="1" smtClean="0">
                <a:solidFill>
                  <a:srgbClr val="FF0000"/>
                </a:solidFill>
                <a:latin typeface="Andalus" pitchFamily="18" charset="-78"/>
                <a:cs typeface="Andalus" pitchFamily="18" charset="-78"/>
              </a:rPr>
              <a:t>cake</a:t>
            </a:r>
            <a:r>
              <a:rPr lang="cs-CZ" dirty="0" smtClean="0">
                <a:solidFill>
                  <a:srgbClr val="FF0000"/>
                </a:solidFill>
                <a:latin typeface="Andalus" pitchFamily="18" charset="-78"/>
                <a:cs typeface="Andalus" pitchFamily="18" charset="-78"/>
              </a:rPr>
              <a:t> – vánočka</a:t>
            </a:r>
          </a:p>
          <a:p>
            <a:r>
              <a:rPr lang="cs-CZ" dirty="0" err="1" smtClean="0">
                <a:solidFill>
                  <a:srgbClr val="FF0000"/>
                </a:solidFill>
                <a:latin typeface="Andalus" pitchFamily="18" charset="-78"/>
                <a:cs typeface="Andalus" pitchFamily="18" charset="-78"/>
              </a:rPr>
              <a:t>fish</a:t>
            </a:r>
            <a:r>
              <a:rPr lang="cs-CZ" dirty="0" smtClean="0">
                <a:solidFill>
                  <a:srgbClr val="FF0000"/>
                </a:solidFill>
                <a:latin typeface="Andalus" pitchFamily="18" charset="-78"/>
                <a:cs typeface="Andalus" pitchFamily="18" charset="-78"/>
              </a:rPr>
              <a:t> </a:t>
            </a:r>
            <a:r>
              <a:rPr lang="cs-CZ" dirty="0" err="1" smtClean="0">
                <a:solidFill>
                  <a:srgbClr val="FF0000"/>
                </a:solidFill>
                <a:latin typeface="Andalus" pitchFamily="18" charset="-78"/>
                <a:cs typeface="Andalus" pitchFamily="18" charset="-78"/>
              </a:rPr>
              <a:t>soup</a:t>
            </a:r>
            <a:r>
              <a:rPr lang="cs-CZ" dirty="0" smtClean="0">
                <a:solidFill>
                  <a:srgbClr val="FF0000"/>
                </a:solidFill>
                <a:latin typeface="Andalus" pitchFamily="18" charset="-78"/>
                <a:cs typeface="Andalus" pitchFamily="18" charset="-78"/>
              </a:rPr>
              <a:t> – rybí polévka</a:t>
            </a:r>
          </a:p>
          <a:p>
            <a:r>
              <a:rPr lang="cs-CZ" dirty="0" err="1" smtClean="0">
                <a:solidFill>
                  <a:srgbClr val="FF0000"/>
                </a:solidFill>
                <a:latin typeface="Andalus" pitchFamily="18" charset="-78"/>
                <a:cs typeface="Andalus" pitchFamily="18" charset="-78"/>
              </a:rPr>
              <a:t>Christmas</a:t>
            </a:r>
            <a:r>
              <a:rPr lang="cs-CZ" dirty="0" smtClean="0">
                <a:solidFill>
                  <a:srgbClr val="FF0000"/>
                </a:solidFill>
                <a:latin typeface="Andalus" pitchFamily="18" charset="-78"/>
                <a:cs typeface="Andalus" pitchFamily="18" charset="-78"/>
              </a:rPr>
              <a:t> </a:t>
            </a:r>
            <a:r>
              <a:rPr lang="cs-CZ" dirty="0" err="1" smtClean="0">
                <a:solidFill>
                  <a:srgbClr val="FF0000"/>
                </a:solidFill>
                <a:latin typeface="Andalus" pitchFamily="18" charset="-78"/>
                <a:cs typeface="Andalus" pitchFamily="18" charset="-78"/>
              </a:rPr>
              <a:t>biscuits</a:t>
            </a:r>
            <a:r>
              <a:rPr lang="cs-CZ" dirty="0" smtClean="0">
                <a:solidFill>
                  <a:srgbClr val="FF0000"/>
                </a:solidFill>
                <a:latin typeface="Andalus" pitchFamily="18" charset="-78"/>
                <a:cs typeface="Andalus" pitchFamily="18" charset="-78"/>
              </a:rPr>
              <a:t> – vánoční cukroví</a:t>
            </a:r>
            <a:endParaRPr lang="cs-CZ" dirty="0">
              <a:solidFill>
                <a:srgbClr val="FF0000"/>
              </a:solidFill>
              <a:latin typeface="Andalus" pitchFamily="18" charset="-78"/>
              <a:cs typeface="Andalus" pitchFamily="18" charset="-78"/>
            </a:endParaRPr>
          </a:p>
        </p:txBody>
      </p:sp>
      <p:pic>
        <p:nvPicPr>
          <p:cNvPr id="5122" name="Picture 2" descr="C:\Users\Gener\AppData\Local\Microsoft\Windows\Temporary Internet Files\Content.IE5\DJZS17OO\MP900405036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000100" y="4714884"/>
            <a:ext cx="2214578" cy="1860785"/>
          </a:xfrm>
          <a:prstGeom prst="rect">
            <a:avLst/>
          </a:prstGeom>
          <a:noFill/>
        </p:spPr>
      </p:pic>
      <p:pic>
        <p:nvPicPr>
          <p:cNvPr id="5125" name="Picture 5" descr="C:\Users\Gener\AppData\Local\Microsoft\Windows\Temporary Internet Files\Content.IE5\XR8KQAWW\MP900434055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643306" y="4786322"/>
            <a:ext cx="2586030" cy="1721865"/>
          </a:xfrm>
          <a:prstGeom prst="rect">
            <a:avLst/>
          </a:prstGeom>
          <a:noFill/>
        </p:spPr>
      </p:pic>
      <p:pic>
        <p:nvPicPr>
          <p:cNvPr id="5126" name="Picture 6" descr="C:\Users\Gener\AppData\Local\Microsoft\Windows\Temporary Internet Files\Content.IE5\ZI71OCMQ\MC900214968[1].wm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6429388" y="4857760"/>
            <a:ext cx="2317687" cy="1616044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2">
              <a:lumMod val="60000"/>
              <a:lumOff val="40000"/>
            </a:schemeClr>
          </a:solidFill>
        </p:spPr>
        <p:txBody>
          <a:bodyPr/>
          <a:lstStyle/>
          <a:p>
            <a:r>
              <a:rPr lang="cs-CZ" dirty="0" smtClean="0">
                <a:solidFill>
                  <a:schemeClr val="accent2">
                    <a:lumMod val="50000"/>
                  </a:schemeClr>
                </a:solidFill>
                <a:latin typeface="Baskerville Old Face" pitchFamily="18" charset="0"/>
              </a:rPr>
              <a:t>Úkoly</a:t>
            </a:r>
            <a:endParaRPr lang="cs-CZ" dirty="0">
              <a:solidFill>
                <a:schemeClr val="accent2">
                  <a:lumMod val="50000"/>
                </a:schemeClr>
              </a:solidFill>
              <a:latin typeface="Baskerville Old Face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chemeClr val="accent6">
              <a:lumMod val="20000"/>
              <a:lumOff val="80000"/>
            </a:schemeClr>
          </a:solidFill>
          <a:ln>
            <a:solidFill>
              <a:schemeClr val="accent2">
                <a:lumMod val="75000"/>
              </a:schemeClr>
            </a:solidFill>
          </a:ln>
        </p:spPr>
        <p:txBody>
          <a:bodyPr>
            <a:normAutofit fontScale="92500" lnSpcReduction="10000"/>
          </a:bodyPr>
          <a:lstStyle/>
          <a:p>
            <a:r>
              <a:rPr lang="cs-CZ" dirty="0">
                <a:solidFill>
                  <a:schemeClr val="accent2">
                    <a:lumMod val="50000"/>
                  </a:schemeClr>
                </a:solidFill>
                <a:latin typeface="Baskerville Old Face" pitchFamily="18" charset="0"/>
              </a:rPr>
              <a:t>Která slova vztahující se k vánocům znáte?</a:t>
            </a:r>
          </a:p>
          <a:p>
            <a:r>
              <a:rPr lang="cs-CZ" dirty="0">
                <a:solidFill>
                  <a:schemeClr val="accent2">
                    <a:lumMod val="50000"/>
                  </a:schemeClr>
                </a:solidFill>
                <a:latin typeface="Baskerville Old Face" pitchFamily="18" charset="0"/>
              </a:rPr>
              <a:t>Vyjmenujte je.</a:t>
            </a:r>
          </a:p>
          <a:p>
            <a:r>
              <a:rPr lang="cs-CZ" dirty="0">
                <a:solidFill>
                  <a:schemeClr val="accent2">
                    <a:lumMod val="50000"/>
                  </a:schemeClr>
                </a:solidFill>
                <a:latin typeface="Baskerville Old Face" pitchFamily="18" charset="0"/>
              </a:rPr>
              <a:t>Která nova slova jsme se dnes naučili?</a:t>
            </a:r>
          </a:p>
          <a:p>
            <a:r>
              <a:rPr lang="cs-CZ" dirty="0">
                <a:solidFill>
                  <a:schemeClr val="accent2">
                    <a:lumMod val="50000"/>
                  </a:schemeClr>
                </a:solidFill>
                <a:latin typeface="Baskerville Old Face" pitchFamily="18" charset="0"/>
              </a:rPr>
              <a:t>Zopakujte co nejvíc slov, se kterými jsme se právě seznámili.</a:t>
            </a:r>
          </a:p>
          <a:p>
            <a:r>
              <a:rPr lang="cs-CZ" dirty="0">
                <a:solidFill>
                  <a:schemeClr val="accent2">
                    <a:lumMod val="50000"/>
                  </a:schemeClr>
                </a:solidFill>
                <a:latin typeface="Baskerville Old Face" pitchFamily="18" charset="0"/>
              </a:rPr>
              <a:t>Soutěž – utvoříme 2 skupinky a která skupinka si vzpomene nejvíc slov k vánoční tématice.</a:t>
            </a:r>
          </a:p>
          <a:p>
            <a:r>
              <a:rPr lang="cs-CZ" dirty="0">
                <a:solidFill>
                  <a:schemeClr val="accent2">
                    <a:lumMod val="50000"/>
                  </a:schemeClr>
                </a:solidFill>
                <a:latin typeface="Baskerville Old Face" pitchFamily="18" charset="0"/>
              </a:rPr>
              <a:t>Závěr-opakování doposud naučených vánočních koled.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8165882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3">
              <a:lumMod val="60000"/>
              <a:lumOff val="40000"/>
            </a:schemeClr>
          </a:solidFill>
          <a:ln>
            <a:solidFill>
              <a:schemeClr val="accent3">
                <a:lumMod val="50000"/>
              </a:schemeClr>
            </a:solidFill>
          </a:ln>
        </p:spPr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hlinkClick r:id="rId2"/>
              </a:rPr>
              <a:t>Citace:  www.office.</a:t>
            </a:r>
            <a:r>
              <a:rPr lang="cs-CZ" dirty="0" err="1" smtClean="0">
                <a:hlinkClick r:id="rId2"/>
              </a:rPr>
              <a:t>com.microsoft</a:t>
            </a:r>
            <a:r>
              <a:rPr lang="cs-CZ" dirty="0" smtClean="0"/>
              <a:t> </a:t>
            </a:r>
            <a:endParaRPr lang="cs-CZ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509</TotalTime>
  <Words>319</Words>
  <Application>Microsoft Office PowerPoint</Application>
  <PresentationFormat>Předvádění na obrazovce (4:3)</PresentationFormat>
  <Paragraphs>74</Paragraphs>
  <Slides>11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systému Office</vt:lpstr>
      <vt:lpstr>Prezentace aplikace PowerPoint</vt:lpstr>
      <vt:lpstr>ANOTACE</vt:lpstr>
      <vt:lpstr>CHRISTMAS - VÁNOCE</vt:lpstr>
      <vt:lpstr>Vánoce – Christmas </vt:lpstr>
      <vt:lpstr>Merry Christmas – VESELÉ VÁNOCE A  Happy New Year – ŠŤASTNÝ NOVÝ ROK</vt:lpstr>
      <vt:lpstr>Rozšíření slovní zásoby</vt:lpstr>
      <vt:lpstr>Slovní zásoba</vt:lpstr>
      <vt:lpstr>Vánoční pokrmy typické pro Velkou Británii.</vt:lpstr>
      <vt:lpstr>Vánoční pokrmy typické pro ČR.</vt:lpstr>
      <vt:lpstr>Úkoly</vt:lpstr>
      <vt:lpstr>Zdroje</vt:lpstr>
    </vt:vector>
  </TitlesOfParts>
  <Company>Microsoft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Kristýna Krupková</dc:creator>
  <cp:lastModifiedBy>vlckova</cp:lastModifiedBy>
  <cp:revision>26</cp:revision>
  <dcterms:created xsi:type="dcterms:W3CDTF">2011-06-20T10:40:08Z</dcterms:created>
  <dcterms:modified xsi:type="dcterms:W3CDTF">2013-03-12T11:42:28Z</dcterms:modified>
</cp:coreProperties>
</file>