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5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842" y="-6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VY_32_INOVACE_6/09_Daily </a:t>
          </a:r>
          <a:r>
            <a:rPr lang="cs-CZ" sz="2000" baseline="0" dirty="0" err="1" smtClean="0"/>
            <a:t>meals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MŠ a ZŠ, Veselí nad Moravou, </a:t>
          </a:r>
          <a:r>
            <a:rPr lang="cs-CZ" sz="2000" dirty="0" err="1" smtClean="0"/>
            <a:t>Kollárova</a:t>
          </a:r>
          <a:r>
            <a:rPr lang="cs-CZ" sz="2000" dirty="0" smtClean="0"/>
            <a:t> 1045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Dagmar Suchomelová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DINNER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CZ.1.07/1.4.00/21.0822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MŠ a ZŠ, Veselí nad Moravou, </a:t>
          </a:r>
          <a:r>
            <a:rPr lang="cs-CZ" sz="2000" kern="1200" dirty="0" err="1" smtClean="0"/>
            <a:t>Kollárova</a:t>
          </a:r>
          <a:r>
            <a:rPr lang="cs-CZ" sz="2000" kern="1200" dirty="0" smtClean="0"/>
            <a:t> 1045 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Dagmar Suchomelová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VY_32_INOVACE_6/09_Daily </a:t>
          </a:r>
          <a:r>
            <a:rPr lang="cs-CZ" sz="2000" kern="1200" baseline="0" dirty="0" err="1" smtClean="0"/>
            <a:t>meals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DINNER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CZ.1.07/1.4.00/21.0822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w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wmf"/><Relationship Id="rId9" Type="http://schemas.openxmlformats.org/officeDocument/2006/relationships/image" Target="../media/image31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wmf"/><Relationship Id="rId5" Type="http://schemas.openxmlformats.org/officeDocument/2006/relationships/image" Target="../media/image35.jpeg"/><Relationship Id="rId4" Type="http://schemas.openxmlformats.org/officeDocument/2006/relationships/image" Target="../media/image3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0030186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ANOTACE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Doplňující materiál k učebnici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English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for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you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, pro 8.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</a:rPr>
              <a:t>roč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Určeno pro rozšíření slovní zásoby, upevnění, procvičování a opakování učiva.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Pro práci s interaktivní tabulí.</a:t>
            </a:r>
          </a:p>
          <a:p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Doba vzniku - říjen 2011.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Doba ověření – 11.1.2012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643074"/>
          </a:xfrm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8000" dirty="0" smtClean="0">
                <a:solidFill>
                  <a:schemeClr val="bg1"/>
                </a:solidFill>
                <a:latin typeface="Arial Black" pitchFamily="34" charset="0"/>
              </a:rPr>
              <a:t>3</a:t>
            </a:r>
            <a:endParaRPr lang="cs-CZ" sz="80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3697295"/>
          </a:xfrm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sz="6000" b="1" i="1" dirty="0" smtClean="0">
                <a:solidFill>
                  <a:schemeClr val="bg1"/>
                </a:solidFill>
                <a:latin typeface="Arial Black" pitchFamily="34" charset="0"/>
              </a:rPr>
              <a:t>DINNER - VEČEŘE</a:t>
            </a:r>
            <a:endParaRPr lang="cs-CZ" sz="6000" b="1" i="1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</p:spPr>
        <p:txBody>
          <a:bodyPr/>
          <a:lstStyle/>
          <a:p>
            <a:r>
              <a:rPr lang="cs-CZ" b="1" dirty="0" err="1" smtClean="0">
                <a:latin typeface="Baskerville Old Face" pitchFamily="18" charset="0"/>
              </a:rPr>
              <a:t>Daily</a:t>
            </a:r>
            <a:r>
              <a:rPr lang="cs-CZ" b="1" dirty="0" smtClean="0">
                <a:latin typeface="Baskerville Old Face" pitchFamily="18" charset="0"/>
              </a:rPr>
              <a:t> </a:t>
            </a:r>
            <a:r>
              <a:rPr lang="cs-CZ" b="1" dirty="0" err="1" smtClean="0">
                <a:latin typeface="Baskerville Old Face" pitchFamily="18" charset="0"/>
              </a:rPr>
              <a:t>meals</a:t>
            </a:r>
            <a:r>
              <a:rPr lang="cs-CZ" b="1" dirty="0" smtClean="0">
                <a:latin typeface="Baskerville Old Face" pitchFamily="18" charset="0"/>
              </a:rPr>
              <a:t> – denní jídla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Baskerville Old Face" pitchFamily="18" charset="0"/>
              </a:rPr>
              <a:t>In </a:t>
            </a:r>
            <a:r>
              <a:rPr lang="cs-CZ" dirty="0" err="1" smtClean="0">
                <a:latin typeface="Baskerville Old Face" pitchFamily="18" charset="0"/>
              </a:rPr>
              <a:t>the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morning</a:t>
            </a:r>
            <a:r>
              <a:rPr lang="cs-CZ" dirty="0" smtClean="0">
                <a:latin typeface="Baskerville Old Face" pitchFamily="18" charset="0"/>
              </a:rPr>
              <a:t> (ráno) – </a:t>
            </a:r>
            <a:r>
              <a:rPr lang="cs-CZ" dirty="0" err="1" smtClean="0">
                <a:latin typeface="Baskerville Old Face" pitchFamily="18" charset="0"/>
              </a:rPr>
              <a:t>breakfast</a:t>
            </a:r>
            <a:r>
              <a:rPr lang="cs-CZ" dirty="0" smtClean="0">
                <a:latin typeface="Baskerville Old Face" pitchFamily="18" charset="0"/>
              </a:rPr>
              <a:t> (snídaně)</a:t>
            </a: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In </a:t>
            </a:r>
            <a:r>
              <a:rPr lang="cs-CZ" dirty="0" err="1" smtClean="0">
                <a:latin typeface="Baskerville Old Face" pitchFamily="18" charset="0"/>
              </a:rPr>
              <a:t>the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noon</a:t>
            </a:r>
            <a:r>
              <a:rPr lang="cs-CZ" dirty="0" smtClean="0">
                <a:latin typeface="Baskerville Old Face" pitchFamily="18" charset="0"/>
              </a:rPr>
              <a:t> (v poledne) – lunch (oběd)</a:t>
            </a: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In </a:t>
            </a:r>
            <a:r>
              <a:rPr lang="cs-CZ" dirty="0" err="1" smtClean="0">
                <a:latin typeface="Baskerville Old Face" pitchFamily="18" charset="0"/>
              </a:rPr>
              <a:t>the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afternoon</a:t>
            </a:r>
            <a:r>
              <a:rPr lang="cs-CZ" dirty="0" smtClean="0">
                <a:latin typeface="Baskerville Old Face" pitchFamily="18" charset="0"/>
              </a:rPr>
              <a:t> (odpoledne) – </a:t>
            </a:r>
            <a:r>
              <a:rPr lang="cs-CZ" dirty="0" err="1" smtClean="0">
                <a:latin typeface="Baskerville Old Face" pitchFamily="18" charset="0"/>
              </a:rPr>
              <a:t>snack</a:t>
            </a:r>
            <a:r>
              <a:rPr lang="cs-CZ" dirty="0" smtClean="0">
                <a:latin typeface="Baskerville Old Face" pitchFamily="18" charset="0"/>
              </a:rPr>
              <a:t> (svačina)</a:t>
            </a:r>
          </a:p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b="1" u="sng" dirty="0" smtClean="0">
                <a:latin typeface="Baskerville Old Face" pitchFamily="18" charset="0"/>
              </a:rPr>
              <a:t>In </a:t>
            </a:r>
            <a:r>
              <a:rPr lang="cs-CZ" b="1" u="sng" dirty="0" err="1" smtClean="0">
                <a:latin typeface="Baskerville Old Face" pitchFamily="18" charset="0"/>
              </a:rPr>
              <a:t>the</a:t>
            </a:r>
            <a:r>
              <a:rPr lang="cs-CZ" b="1" u="sng" dirty="0" smtClean="0">
                <a:latin typeface="Baskerville Old Face" pitchFamily="18" charset="0"/>
              </a:rPr>
              <a:t> </a:t>
            </a:r>
            <a:r>
              <a:rPr lang="cs-CZ" b="1" u="sng" dirty="0" err="1" smtClean="0">
                <a:latin typeface="Baskerville Old Face" pitchFamily="18" charset="0"/>
              </a:rPr>
              <a:t>evening</a:t>
            </a:r>
            <a:r>
              <a:rPr lang="cs-CZ" b="1" u="sng" dirty="0" smtClean="0">
                <a:latin typeface="Baskerville Old Face" pitchFamily="18" charset="0"/>
              </a:rPr>
              <a:t> (večer) – </a:t>
            </a:r>
            <a:r>
              <a:rPr lang="cs-CZ" b="1" u="sng" dirty="0" err="1" smtClean="0">
                <a:latin typeface="Baskerville Old Face" pitchFamily="18" charset="0"/>
              </a:rPr>
              <a:t>dinner</a:t>
            </a:r>
            <a:r>
              <a:rPr lang="cs-CZ" b="1" u="sng" dirty="0" smtClean="0">
                <a:latin typeface="Baskerville Old Face" pitchFamily="18" charset="0"/>
              </a:rPr>
              <a:t> (večeře)</a:t>
            </a:r>
          </a:p>
          <a:p>
            <a:pPr>
              <a:buNone/>
            </a:pPr>
            <a:r>
              <a:rPr lang="cs-CZ" b="1" dirty="0" smtClean="0">
                <a:latin typeface="Baskerville Old Face" pitchFamily="18" charset="0"/>
              </a:rPr>
              <a:t>                                       -  </a:t>
            </a:r>
            <a:r>
              <a:rPr lang="cs-CZ" b="1" dirty="0" err="1" smtClean="0">
                <a:latin typeface="Baskerville Old Face" pitchFamily="18" charset="0"/>
              </a:rPr>
              <a:t>supper</a:t>
            </a:r>
            <a:r>
              <a:rPr lang="cs-CZ" b="1" dirty="0" smtClean="0">
                <a:latin typeface="Baskerville Old Face" pitchFamily="18" charset="0"/>
              </a:rPr>
              <a:t> (2.večeře)   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</a:rPr>
              <a:t>Jednoduché fráze</a:t>
            </a:r>
            <a:endParaRPr lang="cs-CZ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txBody>
          <a:bodyPr/>
          <a:lstStyle/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I </a:t>
            </a:r>
            <a:r>
              <a:rPr lang="cs-CZ" dirty="0" err="1" smtClean="0">
                <a:latin typeface="Baskerville Old Face" pitchFamily="18" charset="0"/>
              </a:rPr>
              <a:t>am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hungry</a:t>
            </a:r>
            <a:r>
              <a:rPr lang="cs-CZ" dirty="0" smtClean="0">
                <a:latin typeface="Baskerville Old Face" pitchFamily="18" charset="0"/>
              </a:rPr>
              <a:t>.                  Mám hlad.</a:t>
            </a:r>
          </a:p>
          <a:p>
            <a:r>
              <a:rPr lang="cs-CZ" dirty="0" smtClean="0">
                <a:latin typeface="Baskerville Old Face" pitchFamily="18" charset="0"/>
              </a:rPr>
              <a:t>I </a:t>
            </a:r>
            <a:r>
              <a:rPr lang="cs-CZ" dirty="0" err="1" smtClean="0">
                <a:latin typeface="Baskerville Old Face" pitchFamily="18" charset="0"/>
              </a:rPr>
              <a:t>am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thirsty</a:t>
            </a:r>
            <a:r>
              <a:rPr lang="cs-CZ" dirty="0" smtClean="0">
                <a:latin typeface="Baskerville Old Face" pitchFamily="18" charset="0"/>
              </a:rPr>
              <a:t>.                   Mám žízeň.</a:t>
            </a:r>
          </a:p>
          <a:p>
            <a:r>
              <a:rPr lang="cs-CZ" dirty="0" smtClean="0">
                <a:latin typeface="Baskerville Old Face" pitchFamily="18" charset="0"/>
              </a:rPr>
              <a:t>Do </a:t>
            </a:r>
            <a:r>
              <a:rPr lang="cs-CZ" dirty="0" err="1" smtClean="0">
                <a:latin typeface="Baskerville Old Face" pitchFamily="18" charset="0"/>
              </a:rPr>
              <a:t>you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like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milk</a:t>
            </a:r>
            <a:r>
              <a:rPr lang="cs-CZ" dirty="0" smtClean="0">
                <a:latin typeface="Baskerville Old Face" pitchFamily="18" charset="0"/>
              </a:rPr>
              <a:t>?          Máš rád mléko?</a:t>
            </a:r>
          </a:p>
          <a:p>
            <a:r>
              <a:rPr lang="cs-CZ" dirty="0" smtClean="0">
                <a:latin typeface="Baskerville Old Face" pitchFamily="18" charset="0"/>
              </a:rPr>
              <a:t>I </a:t>
            </a:r>
            <a:r>
              <a:rPr lang="cs-CZ" dirty="0" err="1" smtClean="0">
                <a:latin typeface="Baskerville Old Face" pitchFamily="18" charset="0"/>
              </a:rPr>
              <a:t>like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chocolate</a:t>
            </a:r>
            <a:r>
              <a:rPr lang="cs-CZ" dirty="0" smtClean="0">
                <a:latin typeface="Baskerville Old Face" pitchFamily="18" charset="0"/>
              </a:rPr>
              <a:t>.             Mám ráda čokoládu.</a:t>
            </a:r>
          </a:p>
          <a:p>
            <a:r>
              <a:rPr lang="cs-CZ" dirty="0" smtClean="0">
                <a:latin typeface="Baskerville Old Face" pitchFamily="18" charset="0"/>
              </a:rPr>
              <a:t>No, I </a:t>
            </a:r>
            <a:r>
              <a:rPr lang="cs-CZ" dirty="0" err="1" smtClean="0">
                <a:latin typeface="Baskerville Old Face" pitchFamily="18" charset="0"/>
              </a:rPr>
              <a:t>prefer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juice</a:t>
            </a:r>
            <a:r>
              <a:rPr lang="cs-CZ" dirty="0" smtClean="0">
                <a:latin typeface="Baskerville Old Face" pitchFamily="18" charset="0"/>
              </a:rPr>
              <a:t>.          Ne, raději mám džus.</a:t>
            </a:r>
          </a:p>
          <a:p>
            <a:r>
              <a:rPr lang="cs-CZ" dirty="0" err="1" smtClean="0">
                <a:latin typeface="Baskerville Old Face" pitchFamily="18" charset="0"/>
              </a:rPr>
              <a:t>Enjoy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your</a:t>
            </a:r>
            <a:r>
              <a:rPr lang="cs-CZ" dirty="0" smtClean="0">
                <a:latin typeface="Baskerville Old Face" pitchFamily="18" charset="0"/>
              </a:rPr>
              <a:t> </a:t>
            </a:r>
            <a:r>
              <a:rPr lang="cs-CZ" dirty="0" err="1" smtClean="0">
                <a:latin typeface="Baskerville Old Face" pitchFamily="18" charset="0"/>
              </a:rPr>
              <a:t>meal</a:t>
            </a:r>
            <a:r>
              <a:rPr lang="cs-CZ" dirty="0" smtClean="0">
                <a:latin typeface="Baskerville Old Face" pitchFamily="18" charset="0"/>
              </a:rPr>
              <a:t>!           Dobrou chuť!   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143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  <a:latin typeface="Baskerville Old Face" pitchFamily="18" charset="0"/>
              </a:rPr>
              <a:t>Zajímavosti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endParaRPr lang="cs-CZ" dirty="0" smtClean="0">
              <a:latin typeface="Baskerville Old Face" pitchFamily="18" charset="0"/>
            </a:endParaRPr>
          </a:p>
          <a:p>
            <a:r>
              <a:rPr lang="cs-CZ" dirty="0" smtClean="0">
                <a:latin typeface="Baskerville Old Face" pitchFamily="18" charset="0"/>
              </a:rPr>
              <a:t>V zemích Velké Británie a Severního Irska není LUNCH – OBĚD jako hlavní jídlo. Podobá se FAST FOODU - RYCHLÉMU OBČERSTVENÍ.</a:t>
            </a:r>
          </a:p>
          <a:p>
            <a:r>
              <a:rPr lang="cs-CZ" dirty="0" smtClean="0">
                <a:latin typeface="Baskerville Old Face" pitchFamily="18" charset="0"/>
              </a:rPr>
              <a:t>DINNER  -  VEČEŘE je považováno za hlavní jídlo v rodinném kruhu.</a:t>
            </a:r>
          </a:p>
          <a:p>
            <a:r>
              <a:rPr lang="cs-CZ" dirty="0" smtClean="0">
                <a:latin typeface="Baskerville Old Face" pitchFamily="18" charset="0"/>
              </a:rPr>
              <a:t>SUPPER – 2. večeře – podává se něco malého.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err="1" smtClean="0">
                <a:solidFill>
                  <a:schemeClr val="bg1"/>
                </a:solidFill>
                <a:latin typeface="Baskerville Old Face" pitchFamily="18" charset="0"/>
              </a:rPr>
              <a:t>Vocabulary</a:t>
            </a:r>
            <a:r>
              <a:rPr lang="cs-CZ" dirty="0" smtClean="0">
                <a:solidFill>
                  <a:schemeClr val="bg1"/>
                </a:solidFill>
                <a:latin typeface="Baskerville Old Face" pitchFamily="18" charset="0"/>
              </a:rPr>
              <a:t> - slovíčka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Aperitif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– aperitiv</a:t>
            </a:r>
          </a:p>
          <a:p>
            <a:endParaRPr lang="cs-CZ" dirty="0" smtClean="0">
              <a:solidFill>
                <a:schemeClr val="accent1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Appetizer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,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Starter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– předkrm</a:t>
            </a:r>
          </a:p>
          <a:p>
            <a:endParaRPr lang="cs-CZ" dirty="0" smtClean="0">
              <a:solidFill>
                <a:schemeClr val="accent1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Soup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– polívka</a:t>
            </a:r>
          </a:p>
          <a:p>
            <a:endParaRPr lang="cs-CZ" dirty="0" smtClean="0">
              <a:solidFill>
                <a:schemeClr val="accent1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Fruit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salad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– ovocný salát </a:t>
            </a:r>
          </a:p>
          <a:p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Vegetables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salad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Baskerville Old Face" pitchFamily="18" charset="0"/>
              </a:rPr>
              <a:t> – zeleninový salát</a:t>
            </a:r>
          </a:p>
          <a:p>
            <a:endParaRPr lang="cs-CZ" dirty="0"/>
          </a:p>
        </p:txBody>
      </p:sp>
      <p:pic>
        <p:nvPicPr>
          <p:cNvPr id="4" name="Picture 2" descr="C:\Documents and Settings\suchomelova\Local Settings\Temporary Internet Files\Content.IE5\Y82O53VG\MC9000239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149" y="1084085"/>
            <a:ext cx="1393734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suchomelova\Local Settings\Temporary Internet Files\Content.IE5\DPTH14XM\MC9000239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219" y="2276872"/>
            <a:ext cx="1716386" cy="1734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Documents and Settings\suchomelova\Local Settings\Temporary Internet Files\Content.IE5\Y82O53VG\MP90043412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021363"/>
            <a:ext cx="1659417" cy="143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Documents and Settings\suchomelova\Local Settings\Temporary Internet Files\Content.IE5\Y82O53VG\MC9002309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362" y="3888610"/>
            <a:ext cx="1715823" cy="1440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Documents and Settings\suchomelova\Local Settings\Temporary Internet Files\Content.IE5\PE3MDP1F\MP90043844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3093" y="5046681"/>
            <a:ext cx="1341512" cy="16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Vocabulary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- slovíčka</a:t>
            </a: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  <a:gradFill flip="none" rotWithShape="1">
            <a:gsLst>
              <a:gs pos="0">
                <a:schemeClr val="accent1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1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>
            <a:normAutofit fontScale="25000" lnSpcReduction="20000"/>
          </a:bodyPr>
          <a:lstStyle/>
          <a:p>
            <a:endParaRPr lang="cs-CZ" dirty="0" smtClean="0"/>
          </a:p>
          <a:p>
            <a:endParaRPr lang="cs-CZ" sz="12300" dirty="0" smtClean="0"/>
          </a:p>
          <a:p>
            <a:r>
              <a:rPr lang="cs-CZ" sz="123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Meat</a:t>
            </a:r>
            <a:r>
              <a:rPr lang="cs-CZ" sz="123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maso</a:t>
            </a:r>
          </a:p>
          <a:p>
            <a:endParaRPr lang="cs-CZ" sz="12300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sz="123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Beef</a:t>
            </a:r>
            <a:r>
              <a:rPr lang="cs-CZ" sz="123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 </a:t>
            </a:r>
            <a:r>
              <a:rPr lang="cs-CZ" sz="123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meat</a:t>
            </a:r>
            <a:r>
              <a:rPr lang="cs-CZ" sz="123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hovězí maso</a:t>
            </a:r>
          </a:p>
          <a:p>
            <a:endParaRPr lang="cs-CZ" sz="12300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sz="123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Pork</a:t>
            </a:r>
            <a:r>
              <a:rPr lang="cs-CZ" sz="123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sz="123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meat</a:t>
            </a:r>
            <a:r>
              <a:rPr lang="cs-CZ" sz="123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vepřové maso</a:t>
            </a:r>
          </a:p>
          <a:p>
            <a:endParaRPr lang="cs-CZ" sz="12300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sz="123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Lamb</a:t>
            </a:r>
            <a:r>
              <a:rPr lang="cs-CZ" sz="123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sz="123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meat</a:t>
            </a:r>
            <a:r>
              <a:rPr lang="cs-CZ" sz="123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jehněčí maso</a:t>
            </a:r>
          </a:p>
          <a:p>
            <a:endParaRPr lang="cs-CZ" sz="12300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sz="123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Veal</a:t>
            </a:r>
            <a:r>
              <a:rPr lang="cs-CZ" sz="123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 maso – telecí maso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C:\Documents and Settings\suchomelova\Local Settings\Temporary Internet Files\Content.IE5\Y82O53VG\MP90028974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836712"/>
            <a:ext cx="2548880" cy="1380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Documents and Settings\suchomelova\Local Settings\Temporary Internet Files\Content.IE5\DPTH14XM\MC9002972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16968"/>
            <a:ext cx="1778508" cy="105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Documents and Settings\suchomelova\Local Settings\Temporary Internet Files\Content.IE5\OV93R3SO\MP90043179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736" y="2924944"/>
            <a:ext cx="1644240" cy="109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Documents and Settings\suchomelova\Local Settings\Temporary Internet Files\Content.IE5\DPTH14XM\MP90017844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966" y="4016822"/>
            <a:ext cx="1396752" cy="116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suchomelova\Local Settings\Temporary Internet Files\Content.IE5\OV93R3SO\MP90026227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147" y="5247386"/>
            <a:ext cx="1742492" cy="1185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  <a:gradFill flip="none" rotWithShape="1">
            <a:gsLst>
              <a:gs pos="0">
                <a:schemeClr val="tx2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>
            <a:normAutofit fontScale="90000"/>
          </a:bodyPr>
          <a:lstStyle/>
          <a:p>
            <a:r>
              <a:rPr lang="cs-CZ" sz="36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Vocabulary</a:t>
            </a:r>
            <a:r>
              <a:rPr lang="cs-CZ" sz="36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- slovíčka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2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Poultry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drůbež</a:t>
            </a:r>
          </a:p>
          <a:p>
            <a:pPr>
              <a:buNone/>
            </a:pPr>
            <a:endParaRPr lang="cs-CZ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Turkey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krocan</a:t>
            </a:r>
          </a:p>
          <a:p>
            <a:pPr>
              <a:buNone/>
            </a:pPr>
            <a:endParaRPr lang="cs-CZ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Chicken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kuře</a:t>
            </a:r>
          </a:p>
          <a:p>
            <a:pPr>
              <a:buNone/>
            </a:pPr>
            <a:endParaRPr lang="cs-CZ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Stuffing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nádivka</a:t>
            </a:r>
          </a:p>
          <a:p>
            <a:endParaRPr lang="cs-CZ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Ham - šunka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Gener\AppData\Local\Microsoft\Windows\Temporary Internet Files\Content.IE5\XR8KQAWW\MC90030101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7686" y="1714488"/>
            <a:ext cx="1628546" cy="1285884"/>
          </a:xfrm>
          <a:prstGeom prst="rect">
            <a:avLst/>
          </a:prstGeom>
          <a:noFill/>
        </p:spPr>
      </p:pic>
      <p:pic>
        <p:nvPicPr>
          <p:cNvPr id="1027" name="Picture 3" descr="C:\Users\Gener\AppData\Local\Microsoft\Windows\Temporary Internet Files\Content.IE5\XR8KQAWW\MC90029105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000504"/>
            <a:ext cx="1525509" cy="1170915"/>
          </a:xfrm>
          <a:prstGeom prst="rect">
            <a:avLst/>
          </a:prstGeom>
          <a:noFill/>
        </p:spPr>
      </p:pic>
      <p:pic>
        <p:nvPicPr>
          <p:cNvPr id="1028" name="Picture 4" descr="C:\Users\Gener\AppData\Local\Microsoft\Windows\Temporary Internet Files\Content.IE5\DJZS17OO\MC900155046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285728"/>
            <a:ext cx="1798625" cy="1747418"/>
          </a:xfrm>
          <a:prstGeom prst="rect">
            <a:avLst/>
          </a:prstGeom>
          <a:noFill/>
        </p:spPr>
      </p:pic>
      <p:pic>
        <p:nvPicPr>
          <p:cNvPr id="1029" name="Picture 5" descr="C:\Users\Gener\AppData\Local\Microsoft\Windows\Temporary Internet Files\Content.IE5\KXKZ16I7\MC90031973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4429132"/>
            <a:ext cx="1823314" cy="168889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</p:pic>
      <p:pic>
        <p:nvPicPr>
          <p:cNvPr id="1032" name="Picture 8" descr="C:\Users\Gener\AppData\Local\Microsoft\Windows\Temporary Internet Files\Content.IE5\KXKZ16I7\MC900250599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3071810"/>
            <a:ext cx="1448830" cy="1377416"/>
          </a:xfrm>
          <a:prstGeom prst="rect">
            <a:avLst/>
          </a:prstGeom>
          <a:noFill/>
        </p:spPr>
      </p:pic>
      <p:pic>
        <p:nvPicPr>
          <p:cNvPr id="1034" name="Picture 10" descr="C:\Users\Gener\AppData\Local\Microsoft\Windows\Temporary Internet Files\Content.IE5\DJZS17OO\MC900233366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8992" y="5429264"/>
            <a:ext cx="1671566" cy="12144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  <a:solidFill>
            <a:schemeClr val="bg1">
              <a:lumMod val="8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32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Vocabulary</a:t>
            </a: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- slovíčka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268931"/>
          </a:xfr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Roast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beef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– hovězí pečeně</a:t>
            </a:r>
          </a:p>
          <a:p>
            <a:pPr>
              <a:buNone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Veal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roast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– telecí pečeně</a:t>
            </a:r>
          </a:p>
          <a:p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Beef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steak – hovězí </a:t>
            </a:r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stejk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(biftek)</a:t>
            </a:r>
          </a:p>
          <a:p>
            <a:pPr>
              <a:buNone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Game – zvěřina</a:t>
            </a:r>
          </a:p>
          <a:p>
            <a:pPr>
              <a:buNone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 err="1" smtClean="0">
                <a:solidFill>
                  <a:schemeClr val="tx2">
                    <a:lumMod val="75000"/>
                  </a:schemeClr>
                </a:solidFill>
              </a:rPr>
              <a:t>Fish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- ryba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1" name="Picture 3" descr="C:\Users\Gener\AppData\Local\Microsoft\Windows\Temporary Internet Files\Content.IE5\DJZS17OO\MP90043894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928670"/>
            <a:ext cx="1695903" cy="1198810"/>
          </a:xfrm>
          <a:prstGeom prst="rect">
            <a:avLst/>
          </a:prstGeom>
          <a:noFill/>
        </p:spPr>
      </p:pic>
      <p:pic>
        <p:nvPicPr>
          <p:cNvPr id="2054" name="Picture 6" descr="C:\Users\Gener\AppData\Local\Microsoft\Windows\Temporary Internet Files\Content.IE5\KXKZ16I7\MP9004387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857364"/>
            <a:ext cx="1285868" cy="1285868"/>
          </a:xfrm>
          <a:prstGeom prst="rect">
            <a:avLst/>
          </a:prstGeom>
          <a:noFill/>
        </p:spPr>
      </p:pic>
      <p:pic>
        <p:nvPicPr>
          <p:cNvPr id="2057" name="Picture 9" descr="C:\Users\Gener\AppData\Local\Microsoft\Windows\Temporary Internet Files\Content.IE5\DJZS17OO\MC90019863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5500702"/>
            <a:ext cx="2154725" cy="1124139"/>
          </a:xfrm>
          <a:prstGeom prst="rect">
            <a:avLst/>
          </a:prstGeom>
          <a:noFill/>
        </p:spPr>
      </p:pic>
      <p:pic>
        <p:nvPicPr>
          <p:cNvPr id="2058" name="Picture 10" descr="C:\Users\Gener\AppData\Local\Microsoft\Windows\Temporary Internet Files\Content.IE5\XR8KQAWW\MC900232261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2" y="3071810"/>
            <a:ext cx="1527018" cy="1632642"/>
          </a:xfrm>
          <a:prstGeom prst="rect">
            <a:avLst/>
          </a:prstGeom>
          <a:noFill/>
        </p:spPr>
      </p:pic>
      <p:pic>
        <p:nvPicPr>
          <p:cNvPr id="2064" name="Picture 16" descr="C:\Users\Gener\AppData\Local\Microsoft\Windows\Temporary Internet Files\Content.IE5\ZI71OCMQ\MP90043289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7620" y="3929066"/>
            <a:ext cx="1843077" cy="1223452"/>
          </a:xfrm>
          <a:prstGeom prst="rect">
            <a:avLst/>
          </a:prstGeom>
          <a:noFill/>
        </p:spPr>
      </p:pic>
      <p:pic>
        <p:nvPicPr>
          <p:cNvPr id="2067" name="Picture 19" descr="C:\Users\Gener\AppData\Local\Microsoft\Windows\Temporary Internet Files\Content.IE5\KXKZ16I7\MC900351633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4857760"/>
            <a:ext cx="1650749" cy="1792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  <a:solidFill>
            <a:schemeClr val="bg1">
              <a:lumMod val="8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8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Vocabulary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- slovíčka</a:t>
            </a:r>
            <a:endParaRPr lang="cs-CZ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3500000" scaled="1"/>
            <a:tileRect/>
          </a:gradFill>
        </p:spPr>
        <p:txBody>
          <a:bodyPr>
            <a:normAutofit fontScale="92500" lnSpcReduction="10000"/>
          </a:bodyPr>
          <a:lstStyle/>
          <a:p>
            <a:endParaRPr lang="cs-CZ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Bread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chléb</a:t>
            </a:r>
          </a:p>
          <a:p>
            <a:endParaRPr lang="cs-CZ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Pastry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sladké pečivo</a:t>
            </a:r>
          </a:p>
          <a:p>
            <a:endParaRPr lang="cs-CZ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Cheese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sýr</a:t>
            </a:r>
          </a:p>
          <a:p>
            <a:endParaRPr lang="cs-CZ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Boiled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potatoes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vařené brambory</a:t>
            </a:r>
          </a:p>
          <a:p>
            <a:endParaRPr lang="cs-CZ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Pasta - těstoviny</a:t>
            </a:r>
            <a:endParaRPr lang="cs-CZ" dirty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3074" name="Picture 2" descr="C:\Users\Gener\AppData\Local\Microsoft\Windows\Temporary Internet Files\Content.IE5\DJZS17OO\MC90005835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1857364"/>
            <a:ext cx="1562493" cy="1469934"/>
          </a:xfrm>
          <a:prstGeom prst="rect">
            <a:avLst/>
          </a:prstGeom>
          <a:noFill/>
        </p:spPr>
      </p:pic>
      <p:pic>
        <p:nvPicPr>
          <p:cNvPr id="3075" name="Picture 3" descr="C:\Users\Gener\AppData\Local\Microsoft\Windows\Temporary Internet Files\Content.IE5\XR8KQAWW\MC900441777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1214422"/>
            <a:ext cx="942972" cy="942972"/>
          </a:xfrm>
          <a:prstGeom prst="rect">
            <a:avLst/>
          </a:prstGeom>
          <a:noFill/>
        </p:spPr>
      </p:pic>
      <p:pic>
        <p:nvPicPr>
          <p:cNvPr id="3076" name="Picture 4" descr="C:\Users\Gener\AppData\Local\Microsoft\Windows\Temporary Internet Files\Content.IE5\ZI71OCMQ\MC900441838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928670"/>
            <a:ext cx="1822450" cy="1457325"/>
          </a:xfrm>
          <a:prstGeom prst="rect">
            <a:avLst/>
          </a:prstGeom>
          <a:noFill/>
        </p:spPr>
      </p:pic>
      <p:pic>
        <p:nvPicPr>
          <p:cNvPr id="3077" name="Picture 5" descr="C:\Users\Gener\AppData\Local\Microsoft\Windows\Temporary Internet Files\Content.IE5\KXKZ16I7\MP90040252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500042"/>
            <a:ext cx="1214422" cy="1214422"/>
          </a:xfrm>
          <a:prstGeom prst="rect">
            <a:avLst/>
          </a:prstGeom>
          <a:noFill/>
        </p:spPr>
      </p:pic>
      <p:pic>
        <p:nvPicPr>
          <p:cNvPr id="3078" name="Picture 6" descr="C:\Users\Gener\AppData\Local\Microsoft\Windows\Temporary Internet Files\Content.IE5\XR8KQAWW\MP90043408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2" y="3214686"/>
            <a:ext cx="1928826" cy="1086390"/>
          </a:xfrm>
          <a:prstGeom prst="rect">
            <a:avLst/>
          </a:prstGeom>
          <a:noFill/>
        </p:spPr>
      </p:pic>
      <p:pic>
        <p:nvPicPr>
          <p:cNvPr id="3079" name="Picture 7" descr="C:\Users\Gener\AppData\Local\Microsoft\Windows\Temporary Internet Files\Content.IE5\ZI71OCMQ\MC900441776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00958" y="3286124"/>
            <a:ext cx="942972" cy="942972"/>
          </a:xfrm>
          <a:prstGeom prst="rect">
            <a:avLst/>
          </a:prstGeom>
          <a:noFill/>
        </p:spPr>
      </p:pic>
      <p:pic>
        <p:nvPicPr>
          <p:cNvPr id="3082" name="Picture 10" descr="C:\Users\Gener\AppData\Local\Microsoft\Windows\Temporary Internet Files\Content.IE5\ZI71OCMQ\MP900434117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16" y="4643446"/>
            <a:ext cx="1922520" cy="1674376"/>
          </a:xfrm>
          <a:prstGeom prst="rect">
            <a:avLst/>
          </a:prstGeom>
          <a:noFill/>
        </p:spPr>
      </p:pic>
      <p:pic>
        <p:nvPicPr>
          <p:cNvPr id="3086" name="Picture 14" descr="C:\Users\Gener\AppData\Local\Microsoft\Windows\Temporary Internet Files\Content.IE5\DJZS17OO\MC900281166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00496" y="5143512"/>
            <a:ext cx="1868308" cy="13434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>
            <a:normAutofit/>
          </a:bodyPr>
          <a:lstStyle/>
          <a:p>
            <a:r>
              <a:rPr lang="cs-CZ" sz="2800" dirty="0" err="1" smtClean="0">
                <a:solidFill>
                  <a:schemeClr val="tx2">
                    <a:lumMod val="75000"/>
                  </a:schemeClr>
                </a:solidFill>
                <a:latin typeface="Baskerville Old Face" pitchFamily="18" charset="0"/>
              </a:rPr>
              <a:t>Vocabulary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  <a:latin typeface="Baskerville Old Face" pitchFamily="18" charset="0"/>
              </a:rPr>
              <a:t> - slovíčka</a:t>
            </a:r>
            <a:endParaRPr lang="cs-CZ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r>
              <a:rPr lang="cs-CZ" sz="35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Dessert</a:t>
            </a:r>
            <a:r>
              <a:rPr lang="cs-CZ" sz="35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dezert, moučník</a:t>
            </a:r>
          </a:p>
          <a:p>
            <a:endParaRPr lang="cs-CZ" sz="3500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sz="35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Cake</a:t>
            </a:r>
            <a:r>
              <a:rPr lang="cs-CZ" sz="35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dort</a:t>
            </a:r>
          </a:p>
          <a:p>
            <a:endParaRPr lang="cs-CZ" sz="3500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sz="35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Ice</a:t>
            </a:r>
            <a:r>
              <a:rPr lang="cs-CZ" sz="35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sz="35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cream</a:t>
            </a:r>
            <a:r>
              <a:rPr lang="cs-CZ" sz="35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zmrzlina</a:t>
            </a:r>
          </a:p>
          <a:p>
            <a:endParaRPr lang="cs-CZ" sz="3500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sz="35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Pie – koláč</a:t>
            </a:r>
          </a:p>
          <a:p>
            <a:endParaRPr lang="cs-CZ" sz="3500" dirty="0" smtClean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sz="35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Whipped</a:t>
            </a:r>
            <a:r>
              <a:rPr lang="cs-CZ" sz="35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sz="35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cream</a:t>
            </a:r>
            <a:r>
              <a:rPr lang="cs-CZ" sz="35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– šlehačka (ušlehaná)</a:t>
            </a:r>
            <a:endParaRPr lang="cs-CZ" sz="3500" dirty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4098" name="Picture 2" descr="C:\Users\Gener\AppData\Local\Microsoft\Windows\Temporary Internet Files\Content.IE5\KXKZ16I7\MC90036205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92" y="2857638"/>
            <a:ext cx="1543048" cy="1543819"/>
          </a:xfrm>
          <a:prstGeom prst="rect">
            <a:avLst/>
          </a:prstGeom>
          <a:noFill/>
        </p:spPr>
      </p:pic>
      <p:pic>
        <p:nvPicPr>
          <p:cNvPr id="4099" name="Picture 3" descr="C:\Users\Gener\AppData\Local\Microsoft\Windows\Temporary Internet Files\Content.IE5\DJZS17OO\MC900436393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428736"/>
            <a:ext cx="1434921" cy="1828572"/>
          </a:xfrm>
          <a:prstGeom prst="rect">
            <a:avLst/>
          </a:prstGeom>
          <a:noFill/>
        </p:spPr>
      </p:pic>
      <p:pic>
        <p:nvPicPr>
          <p:cNvPr id="4100" name="Picture 4" descr="C:\Users\Gener\AppData\Local\Microsoft\Windows\Temporary Internet Files\Content.IE5\KXKZ16I7\MC900437757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4857760"/>
            <a:ext cx="1438275" cy="1712911"/>
          </a:xfrm>
          <a:prstGeom prst="rect">
            <a:avLst/>
          </a:prstGeom>
          <a:noFill/>
        </p:spPr>
      </p:pic>
      <p:pic>
        <p:nvPicPr>
          <p:cNvPr id="4101" name="Picture 5" descr="C:\Users\Gener\AppData\Local\Microsoft\Windows\Temporary Internet Files\Content.IE5\XR8KQAWW\MP900182692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928670"/>
            <a:ext cx="2058242" cy="1379022"/>
          </a:xfrm>
          <a:prstGeom prst="rect">
            <a:avLst/>
          </a:prstGeom>
          <a:noFill/>
        </p:spPr>
      </p:pic>
      <p:pic>
        <p:nvPicPr>
          <p:cNvPr id="4103" name="Picture 7" descr="C:\Users\Gener\AppData\Local\Microsoft\Windows\Temporary Internet Files\Content.IE5\XR8KQAWW\MC900228901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2" y="4000504"/>
            <a:ext cx="1838858" cy="10268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  <a:solidFill>
            <a:schemeClr val="bg1">
              <a:lumMod val="8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800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Vocabulary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- slovíčka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>
            <a:normAutofit fontScale="92500" lnSpcReduction="10000"/>
          </a:bodyPr>
          <a:lstStyle/>
          <a:p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Water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 – voda</a:t>
            </a:r>
          </a:p>
          <a:p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Drinking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water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 – pitná voda</a:t>
            </a:r>
          </a:p>
          <a:p>
            <a:endParaRPr lang="cs-CZ" dirty="0" smtClean="0">
              <a:solidFill>
                <a:schemeClr val="accent4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Wine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 – víno</a:t>
            </a:r>
          </a:p>
          <a:p>
            <a:endParaRPr lang="cs-CZ" dirty="0" smtClean="0">
              <a:solidFill>
                <a:schemeClr val="accent4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Beer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 – pivo</a:t>
            </a:r>
          </a:p>
          <a:p>
            <a:endParaRPr lang="cs-CZ" dirty="0" smtClean="0">
              <a:solidFill>
                <a:schemeClr val="accent4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Mineral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water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 –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mineralka</a:t>
            </a:r>
            <a:endParaRPr lang="cs-CZ" dirty="0" smtClean="0">
              <a:solidFill>
                <a:schemeClr val="accent4">
                  <a:lumMod val="50000"/>
                </a:schemeClr>
              </a:solidFill>
              <a:latin typeface="Baskerville Old Face" pitchFamily="18" charset="0"/>
            </a:endParaRPr>
          </a:p>
          <a:p>
            <a:endParaRPr lang="cs-CZ" dirty="0" smtClean="0">
              <a:solidFill>
                <a:schemeClr val="accent4">
                  <a:lumMod val="50000"/>
                </a:schemeClr>
              </a:solidFill>
              <a:latin typeface="Baskerville Old Face" pitchFamily="18" charset="0"/>
            </a:endParaRPr>
          </a:p>
          <a:p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Tea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Baskerville Old Face" pitchFamily="18" charset="0"/>
              </a:rPr>
              <a:t> - čaj</a:t>
            </a:r>
            <a:endParaRPr lang="cs-CZ" dirty="0">
              <a:solidFill>
                <a:schemeClr val="accent4">
                  <a:lumMod val="50000"/>
                </a:schemeClr>
              </a:solidFill>
              <a:latin typeface="Baskerville Old Face" pitchFamily="18" charset="0"/>
            </a:endParaRPr>
          </a:p>
        </p:txBody>
      </p:sp>
      <p:pic>
        <p:nvPicPr>
          <p:cNvPr id="5122" name="Picture 2" descr="C:\Users\Gener\AppData\Local\Microsoft\Windows\Temporary Internet Files\Content.IE5\ZI71OCMQ\MC90044175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72330" y="1142984"/>
            <a:ext cx="1600192" cy="1600192"/>
          </a:xfrm>
          <a:prstGeom prst="rect">
            <a:avLst/>
          </a:prstGeom>
          <a:noFill/>
        </p:spPr>
      </p:pic>
      <p:pic>
        <p:nvPicPr>
          <p:cNvPr id="5123" name="Picture 3" descr="C:\Users\Gener\AppData\Local\Microsoft\Windows\Temporary Internet Files\Content.IE5\KXKZ16I7\MC900441752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642918"/>
            <a:ext cx="1157286" cy="1157286"/>
          </a:xfrm>
          <a:prstGeom prst="rect">
            <a:avLst/>
          </a:prstGeom>
          <a:noFill/>
        </p:spPr>
      </p:pic>
      <p:pic>
        <p:nvPicPr>
          <p:cNvPr id="5124" name="Picture 4" descr="C:\Users\Gener\AppData\Local\Microsoft\Windows\Temporary Internet Files\Content.IE5\ZI71OCMQ\MP900321111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86644" y="3429000"/>
            <a:ext cx="1355503" cy="1900238"/>
          </a:xfrm>
          <a:prstGeom prst="rect">
            <a:avLst/>
          </a:prstGeom>
          <a:noFill/>
        </p:spPr>
      </p:pic>
      <p:pic>
        <p:nvPicPr>
          <p:cNvPr id="5128" name="Picture 8" descr="C:\Users\Gener\AppData\Local\Microsoft\Windows\Temporary Internet Files\Content.IE5\DJZS17OO\MP900387851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4942" y="1857364"/>
            <a:ext cx="1233192" cy="1728774"/>
          </a:xfrm>
          <a:prstGeom prst="rect">
            <a:avLst/>
          </a:prstGeom>
          <a:noFill/>
        </p:spPr>
      </p:pic>
      <p:pic>
        <p:nvPicPr>
          <p:cNvPr id="5130" name="Picture 10" descr="C:\Users\Gener\AppData\Local\Microsoft\Windows\Temporary Internet Files\Content.IE5\DJZS17OO\MP90040746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8" y="2857496"/>
            <a:ext cx="1085364" cy="1500198"/>
          </a:xfrm>
          <a:prstGeom prst="rect">
            <a:avLst/>
          </a:prstGeom>
          <a:noFill/>
        </p:spPr>
      </p:pic>
      <p:pic>
        <p:nvPicPr>
          <p:cNvPr id="5131" name="Picture 11" descr="C:\Users\Gener\AppData\Local\Microsoft\Windows\Temporary Internet Files\Content.IE5\KXKZ16I7\MP90042443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5143512"/>
            <a:ext cx="1928802" cy="14287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>
                <a:latin typeface="Baskerville Old Face" pitchFamily="18" charset="0"/>
              </a:rPr>
              <a:t>Úkoly</a:t>
            </a:r>
            <a:endParaRPr lang="cs-CZ" dirty="0">
              <a:latin typeface="Baskerville Old Fac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cs-CZ" dirty="0" smtClean="0">
                <a:latin typeface="Baskerville Old Face" pitchFamily="18" charset="0"/>
              </a:rPr>
              <a:t>Opakování již probrané slovní zásoby.</a:t>
            </a:r>
          </a:p>
          <a:p>
            <a:r>
              <a:rPr lang="cs-CZ" dirty="0" smtClean="0">
                <a:latin typeface="Baskerville Old Face" pitchFamily="18" charset="0"/>
              </a:rPr>
              <a:t>Soutěž 2 skupin – která skupina si vzpomene nejvíc slovíček z tématu DINNER.</a:t>
            </a:r>
          </a:p>
          <a:p>
            <a:r>
              <a:rPr lang="cs-CZ" dirty="0" smtClean="0">
                <a:latin typeface="Baskerville Old Face" pitchFamily="18" charset="0"/>
              </a:rPr>
              <a:t>Jaké druhy masa známe?</a:t>
            </a:r>
          </a:p>
          <a:p>
            <a:r>
              <a:rPr lang="cs-CZ" dirty="0" smtClean="0">
                <a:latin typeface="Baskerville Old Face" pitchFamily="18" charset="0"/>
              </a:rPr>
              <a:t>Jaké druhy pití známe?</a:t>
            </a:r>
          </a:p>
          <a:p>
            <a:r>
              <a:rPr lang="cs-CZ" dirty="0" smtClean="0">
                <a:latin typeface="Baskerville Old Face" pitchFamily="18" charset="0"/>
              </a:rPr>
              <a:t>Jaké přílohy  k jídlu můžeme servírovat.</a:t>
            </a:r>
          </a:p>
          <a:p>
            <a:r>
              <a:rPr lang="cs-CZ" dirty="0" smtClean="0">
                <a:latin typeface="Baskerville Old Face" pitchFamily="18" charset="0"/>
              </a:rPr>
              <a:t>Utvořte věty typu …I </a:t>
            </a:r>
            <a:r>
              <a:rPr lang="cs-CZ" dirty="0" err="1" smtClean="0">
                <a:latin typeface="Baskerville Old Face" pitchFamily="18" charset="0"/>
              </a:rPr>
              <a:t>like</a:t>
            </a:r>
            <a:r>
              <a:rPr lang="cs-CZ" dirty="0" smtClean="0">
                <a:latin typeface="Baskerville Old Face" pitchFamily="18" charset="0"/>
              </a:rPr>
              <a:t>….</a:t>
            </a:r>
          </a:p>
          <a:p>
            <a:pPr>
              <a:buNone/>
            </a:pPr>
            <a:r>
              <a:rPr lang="cs-CZ" dirty="0" smtClean="0">
                <a:latin typeface="Baskerville Old Face" pitchFamily="18" charset="0"/>
              </a:rPr>
              <a:t>                               …I </a:t>
            </a:r>
            <a:r>
              <a:rPr lang="cs-CZ" dirty="0" err="1" smtClean="0">
                <a:latin typeface="Baskerville Old Face" pitchFamily="18" charset="0"/>
              </a:rPr>
              <a:t>dislike</a:t>
            </a:r>
            <a:r>
              <a:rPr lang="cs-CZ" smtClean="0">
                <a:latin typeface="Baskerville Old Face" pitchFamily="18" charset="0"/>
              </a:rPr>
              <a:t>…</a:t>
            </a:r>
            <a:endParaRPr lang="cs-CZ" dirty="0">
              <a:latin typeface="Baskerville Old Face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ZDROJE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Ilustrace: www.office.</a:t>
            </a:r>
            <a:r>
              <a:rPr lang="cs-CZ" dirty="0" err="1" smtClean="0">
                <a:solidFill>
                  <a:schemeClr val="bg1">
                    <a:lumMod val="95000"/>
                  </a:schemeClr>
                </a:solidFill>
              </a:rPr>
              <a:t>microsoft.com</a:t>
            </a:r>
            <a:endParaRPr lang="cs-CZ" dirty="0" smtClean="0">
              <a:solidFill>
                <a:schemeClr val="bg1">
                  <a:lumMod val="95000"/>
                </a:schemeClr>
              </a:solidFill>
            </a:endParaRPr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452</Words>
  <Application>Microsoft Office PowerPoint</Application>
  <PresentationFormat>Předvádění na obrazovce (4:3)</PresentationFormat>
  <Paragraphs>122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ANOTACE</vt:lpstr>
      <vt:lpstr>3</vt:lpstr>
      <vt:lpstr>Daily meals – denní jídla</vt:lpstr>
      <vt:lpstr>Jednoduché fráze</vt:lpstr>
      <vt:lpstr>Zajímavosti</vt:lpstr>
      <vt:lpstr>Vocabulary - slovíčka</vt:lpstr>
      <vt:lpstr>Vocabulary - slovíčka</vt:lpstr>
      <vt:lpstr>Vocabulary - slovíčka</vt:lpstr>
      <vt:lpstr>Vocabulary - slovíčka</vt:lpstr>
      <vt:lpstr>Vocabulary - slovíčka</vt:lpstr>
      <vt:lpstr>Vocabulary - slovíčka</vt:lpstr>
      <vt:lpstr>Vocabulary - slovíčka</vt:lpstr>
      <vt:lpstr>Úkoly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vlckova</cp:lastModifiedBy>
  <cp:revision>16</cp:revision>
  <dcterms:created xsi:type="dcterms:W3CDTF">2011-06-20T10:40:08Z</dcterms:created>
  <dcterms:modified xsi:type="dcterms:W3CDTF">2013-03-12T11:43:41Z</dcterms:modified>
</cp:coreProperties>
</file>