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842" y="-6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VY_32_INOVACE_6/04_</a:t>
          </a:r>
          <a:r>
            <a:rPr lang="cs-CZ" sz="2000" dirty="0" smtClean="0"/>
            <a:t>Roční </a:t>
          </a:r>
          <a:r>
            <a:rPr lang="cs-CZ" sz="2000" dirty="0" smtClean="0"/>
            <a:t>období a počasí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MŠ a ZŠ, Veselí nad Moravou, </a:t>
          </a:r>
          <a:r>
            <a:rPr lang="cs-CZ" sz="2000" dirty="0" err="1" smtClean="0"/>
            <a:t>Kollárova</a:t>
          </a:r>
          <a:r>
            <a:rPr lang="cs-CZ" sz="2000" dirty="0" smtClean="0"/>
            <a:t> 1045 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Dagmar Suchomelová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ZIMA - WINTER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CZ.1.07/1.4.00/21.0822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330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641BF47-0B1C-46F9-8C97-55B4A1009A81}" type="presOf" srcId="{4C35D32F-0EAB-4CD7-82EE-45574DC2A586}" destId="{8BEBB6EC-1DAA-4CAC-8A25-BC0FCBD5DBD5}" srcOrd="0" destOrd="0" presId="urn:microsoft.com/office/officeart/2005/8/layout/target3"/>
    <dgm:cxn modelId="{4188D134-68D9-452D-B1B0-289B49F888A8}" type="presOf" srcId="{757F3AB3-0718-4624-B441-E567A8F0AB56}" destId="{333A1088-737F-45CB-B68E-254E46348037}" srcOrd="0" destOrd="0" presId="urn:microsoft.com/office/officeart/2005/8/layout/target3"/>
    <dgm:cxn modelId="{C3B1B1B1-8861-4E8B-9AA8-3C075E22B412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7E7D0BE-F72D-4437-A3EA-0A04AA2B3B76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B4B0E31-B8DD-4BB7-8DB0-7A2AA4CEC5AE}" type="presOf" srcId="{D8197B8C-B260-4A16-BDF4-0947B075E274}" destId="{25B08C86-7E15-44DC-BE7F-FFB55DD49D12}" srcOrd="0" destOrd="0" presId="urn:microsoft.com/office/officeart/2005/8/layout/target3"/>
    <dgm:cxn modelId="{0E7F408E-97B4-4DCC-ADC3-B580E7E685DF}" type="presOf" srcId="{D1B46980-6531-4606-95E6-44980827E919}" destId="{2BE915AB-18AA-4053-B92C-3BFC9ED204BB}" srcOrd="1" destOrd="0" presId="urn:microsoft.com/office/officeart/2005/8/layout/target3"/>
    <dgm:cxn modelId="{D8D4904A-1557-41AC-9B28-2F548815391F}" type="presOf" srcId="{D1D4F407-5343-4D3F-B5B9-D407B03CAEB4}" destId="{D005CE8C-CC26-4C3E-AC11-E15060ECD759}" srcOrd="0" destOrd="0" presId="urn:microsoft.com/office/officeart/2005/8/layout/target3"/>
    <dgm:cxn modelId="{B31699AC-2386-46C4-B6CA-31D19EB677E6}" type="presOf" srcId="{B651F6E3-6281-48DB-9319-2AEAFDAE7572}" destId="{619D679B-A015-4ECF-8348-D1034C574F40}" srcOrd="0" destOrd="0" presId="urn:microsoft.com/office/officeart/2005/8/layout/target3"/>
    <dgm:cxn modelId="{81A6E279-7380-408C-97F6-65B3733BF3BB}" type="presOf" srcId="{D8197B8C-B260-4A16-BDF4-0947B075E274}" destId="{5A5FFA88-C948-4069-8E93-59FA12366E83}" srcOrd="1" destOrd="0" presId="urn:microsoft.com/office/officeart/2005/8/layout/target3"/>
    <dgm:cxn modelId="{771A0F63-14D0-420D-B1EB-1374C975B0D3}" type="presOf" srcId="{D1B46980-6531-4606-95E6-44980827E919}" destId="{6140AFEC-043D-4C43-A2F9-D0F5331DF3A3}" srcOrd="0" destOrd="0" presId="urn:microsoft.com/office/officeart/2005/8/layout/target3"/>
    <dgm:cxn modelId="{FD88A0CD-A247-491B-B9D3-8287D64E84B3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5DE5CA2A-1E8F-4356-B117-5B79E1628C3D}" type="presParOf" srcId="{333A1088-737F-45CB-B68E-254E46348037}" destId="{F5ABB229-8D3B-4694-996A-96F23CF14429}" srcOrd="0" destOrd="0" presId="urn:microsoft.com/office/officeart/2005/8/layout/target3"/>
    <dgm:cxn modelId="{B7C8FB89-A08C-48E7-B0B7-6BA464912962}" type="presParOf" srcId="{333A1088-737F-45CB-B68E-254E46348037}" destId="{F41139FD-01EE-4571-8B17-4FB00FC51163}" srcOrd="1" destOrd="0" presId="urn:microsoft.com/office/officeart/2005/8/layout/target3"/>
    <dgm:cxn modelId="{E6B2AE07-F071-4CEE-876A-4347D76B6201}" type="presParOf" srcId="{333A1088-737F-45CB-B68E-254E46348037}" destId="{D005CE8C-CC26-4C3E-AC11-E15060ECD759}" srcOrd="2" destOrd="0" presId="urn:microsoft.com/office/officeart/2005/8/layout/target3"/>
    <dgm:cxn modelId="{0C6A2270-8909-4529-B734-29BE23DA7782}" type="presParOf" srcId="{333A1088-737F-45CB-B68E-254E46348037}" destId="{2C702D82-9B77-49B7-9568-BB8EB47C3372}" srcOrd="3" destOrd="0" presId="urn:microsoft.com/office/officeart/2005/8/layout/target3"/>
    <dgm:cxn modelId="{9E30622E-D553-4BDC-BC62-ECC68108F8E3}" type="presParOf" srcId="{333A1088-737F-45CB-B68E-254E46348037}" destId="{A52A0455-90FF-4808-ABD0-F02540D31D5A}" srcOrd="4" destOrd="0" presId="urn:microsoft.com/office/officeart/2005/8/layout/target3"/>
    <dgm:cxn modelId="{A4327708-838D-42F1-9FBA-AD7041B7449A}" type="presParOf" srcId="{333A1088-737F-45CB-B68E-254E46348037}" destId="{6140AFEC-043D-4C43-A2F9-D0F5331DF3A3}" srcOrd="5" destOrd="0" presId="urn:microsoft.com/office/officeart/2005/8/layout/target3"/>
    <dgm:cxn modelId="{45D292C5-EBCA-4A1D-8B2D-D63FD02743C2}" type="presParOf" srcId="{333A1088-737F-45CB-B68E-254E46348037}" destId="{9358AC05-5D7D-4327-9F80-1AD486AEA664}" srcOrd="6" destOrd="0" presId="urn:microsoft.com/office/officeart/2005/8/layout/target3"/>
    <dgm:cxn modelId="{D08B242B-4E47-46CD-B8B5-401AD04B2113}" type="presParOf" srcId="{333A1088-737F-45CB-B68E-254E46348037}" destId="{313FC574-E1CD-4FB4-B054-0B805CE0447D}" srcOrd="7" destOrd="0" presId="urn:microsoft.com/office/officeart/2005/8/layout/target3"/>
    <dgm:cxn modelId="{4226F0DB-3082-49A4-BE98-89FCA88FEAE9}" type="presParOf" srcId="{333A1088-737F-45CB-B68E-254E46348037}" destId="{619D679B-A015-4ECF-8348-D1034C574F40}" srcOrd="8" destOrd="0" presId="urn:microsoft.com/office/officeart/2005/8/layout/target3"/>
    <dgm:cxn modelId="{9CAC2C56-E531-4925-AF33-E4D706DB7ABA}" type="presParOf" srcId="{333A1088-737F-45CB-B68E-254E46348037}" destId="{322283A8-4A27-4CDA-BAE3-F381106A9174}" srcOrd="9" destOrd="0" presId="urn:microsoft.com/office/officeart/2005/8/layout/target3"/>
    <dgm:cxn modelId="{02F2CA63-B111-4AB5-8B8C-05EB425C056A}" type="presParOf" srcId="{333A1088-737F-45CB-B68E-254E46348037}" destId="{FFC9F71D-1B4F-4AD9-A4A6-86ADEFC8AF5C}" srcOrd="10" destOrd="0" presId="urn:microsoft.com/office/officeart/2005/8/layout/target3"/>
    <dgm:cxn modelId="{AA24D40D-1587-4397-A09D-5DEB6BC73F7C}" type="presParOf" srcId="{333A1088-737F-45CB-B68E-254E46348037}" destId="{25B08C86-7E15-44DC-BE7F-FFB55DD49D12}" srcOrd="11" destOrd="0" presId="urn:microsoft.com/office/officeart/2005/8/layout/target3"/>
    <dgm:cxn modelId="{B782C0DC-6915-4EC3-B193-5734C522E9D2}" type="presParOf" srcId="{333A1088-737F-45CB-B68E-254E46348037}" destId="{76644BE8-9D7C-4C09-B250-3D10AF48CBB7}" srcOrd="12" destOrd="0" presId="urn:microsoft.com/office/officeart/2005/8/layout/target3"/>
    <dgm:cxn modelId="{EDC4359E-B17B-49B4-924B-2189F1BF0CD8}" type="presParOf" srcId="{333A1088-737F-45CB-B68E-254E46348037}" destId="{EE85B701-7295-41C0-BA7A-34D3756A2AE6}" srcOrd="13" destOrd="0" presId="urn:microsoft.com/office/officeart/2005/8/layout/target3"/>
    <dgm:cxn modelId="{332C0764-6955-456C-B01B-59BE0737ADA3}" type="presParOf" srcId="{333A1088-737F-45CB-B68E-254E46348037}" destId="{8BEBB6EC-1DAA-4CAC-8A25-BC0FCBD5DBD5}" srcOrd="14" destOrd="0" presId="urn:microsoft.com/office/officeart/2005/8/layout/target3"/>
    <dgm:cxn modelId="{967D4CAD-956F-4FD5-9BB9-DA6AB87602B6}" type="presParOf" srcId="{333A1088-737F-45CB-B68E-254E46348037}" destId="{AED2198E-93D5-4001-81B4-73124B309672}" srcOrd="15" destOrd="0" presId="urn:microsoft.com/office/officeart/2005/8/layout/target3"/>
    <dgm:cxn modelId="{8104E280-8526-4670-AB6F-DE39693704B8}" type="presParOf" srcId="{333A1088-737F-45CB-B68E-254E46348037}" destId="{2BE915AB-18AA-4053-B92C-3BFC9ED204BB}" srcOrd="16" destOrd="0" presId="urn:microsoft.com/office/officeart/2005/8/layout/target3"/>
    <dgm:cxn modelId="{704ABDB6-F8D9-4A28-BB95-93003B1A5264}" type="presParOf" srcId="{333A1088-737F-45CB-B68E-254E46348037}" destId="{6BB5E863-4638-4E1D-BFDE-399D028AC4ED}" srcOrd="17" destOrd="0" presId="urn:microsoft.com/office/officeart/2005/8/layout/target3"/>
    <dgm:cxn modelId="{D4D0831D-6975-4C90-BA48-A80A6E1BBF89}" type="presParOf" srcId="{333A1088-737F-45CB-B68E-254E46348037}" destId="{5A5FFA88-C948-4069-8E93-59FA12366E83}" srcOrd="18" destOrd="0" presId="urn:microsoft.com/office/officeart/2005/8/layout/target3"/>
    <dgm:cxn modelId="{52412213-A338-4C97-BCDC-9576EEECC82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MŠ a ZŠ, Veselí nad Moravou, </a:t>
          </a:r>
          <a:r>
            <a:rPr lang="cs-CZ" sz="2000" kern="1200" dirty="0" err="1" smtClean="0"/>
            <a:t>Kollárova</a:t>
          </a:r>
          <a:r>
            <a:rPr lang="cs-CZ" sz="2000" kern="1200" dirty="0" smtClean="0"/>
            <a:t> 1045 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Dagmar Suchomelová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64090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VY_32_INOVACE_6/04_</a:t>
          </a:r>
          <a:r>
            <a:rPr lang="cs-CZ" sz="2000" kern="1200" dirty="0" smtClean="0"/>
            <a:t>Roční </a:t>
          </a:r>
          <a:r>
            <a:rPr lang="cs-CZ" sz="2000" kern="1200" dirty="0" smtClean="0"/>
            <a:t>období a počasí</a:t>
          </a:r>
          <a:endParaRPr lang="cs-CZ" sz="2000" kern="1200" dirty="0"/>
        </a:p>
      </dsp:txBody>
      <dsp:txXfrm>
        <a:off x="1273857" y="864090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ZIMA - WINTER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 CZ.1.07/1.4.00/21.0822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10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947901606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effectLst>
            <a:glow rad="101600">
              <a:schemeClr val="accent1">
                <a:satMod val="175000"/>
                <a:alpha val="40000"/>
              </a:schemeClr>
            </a:glow>
            <a:innerShdw blurRad="63500" dist="50800" dir="16200000">
              <a:prstClr val="black">
                <a:alpha val="50000"/>
              </a:prstClr>
            </a:innerShdw>
          </a:effectLst>
        </p:spPr>
        <p:txBody>
          <a:bodyPr/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ANOTACE</a:t>
            </a:r>
            <a:endParaRPr lang="cs-CZ" dirty="0">
              <a:solidFill>
                <a:schemeClr val="tx2">
                  <a:lumMod val="75000"/>
                </a:schemeClr>
              </a:solidFill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dirty="0" smtClean="0"/>
              <a:t>Doplňující materiál k učebnici </a:t>
            </a:r>
            <a:r>
              <a:rPr lang="cs-CZ" dirty="0" err="1" smtClean="0"/>
              <a:t>English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. Určeno pro žáky s LMP – 7. ročník </a:t>
            </a:r>
          </a:p>
          <a:p>
            <a:pPr>
              <a:buNone/>
            </a:pPr>
            <a:r>
              <a:rPr lang="cs-CZ" dirty="0" smtClean="0"/>
              <a:t>    Určeno pro upevnění, procvičování a  opakování učiva a  práci s interaktivní tabulí.</a:t>
            </a:r>
          </a:p>
          <a:p>
            <a:r>
              <a:rPr lang="cs-CZ" dirty="0" smtClean="0"/>
              <a:t>Doba vzniku - říjen 2011.</a:t>
            </a:r>
          </a:p>
          <a:p>
            <a:r>
              <a:rPr lang="cs-CZ" dirty="0" smtClean="0"/>
              <a:t>Doba </a:t>
            </a:r>
            <a:r>
              <a:rPr lang="cs-CZ" smtClean="0"/>
              <a:t>ověření – 9.1. 2012</a:t>
            </a:r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  <a:latin typeface="Baskerville Old Face" pitchFamily="18" charset="0"/>
              </a:rPr>
              <a:t>WINTER - ZIMA </a:t>
            </a:r>
            <a:endParaRPr lang="cs-CZ" b="1" dirty="0">
              <a:solidFill>
                <a:schemeClr val="tx2">
                  <a:lumMod val="75000"/>
                </a:schemeClr>
              </a:solidFill>
              <a:latin typeface="Baskerville Old Face" pitchFamily="18" charset="0"/>
            </a:endParaRPr>
          </a:p>
        </p:txBody>
      </p:sp>
      <p:pic>
        <p:nvPicPr>
          <p:cNvPr id="1026" name="Picture 2" descr="C:\Users\Gener\AppData\Local\Microsoft\Windows\Temporary Internet Files\Content.IE5\ZI71OCMQ\MP900406905[1]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1600200"/>
            <a:ext cx="8143931" cy="49720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9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b="1" dirty="0" err="1" smtClean="0">
                <a:solidFill>
                  <a:schemeClr val="accent1">
                    <a:lumMod val="50000"/>
                  </a:schemeClr>
                </a:solidFill>
                <a:latin typeface="Baskerville Old Face" pitchFamily="18" charset="0"/>
              </a:rPr>
              <a:t>Four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  <a:latin typeface="Baskerville Old Face" pitchFamily="18" charset="0"/>
              </a:rPr>
              <a:t> </a:t>
            </a:r>
            <a:r>
              <a:rPr lang="cs-CZ" b="1" dirty="0" err="1" smtClean="0">
                <a:solidFill>
                  <a:schemeClr val="accent1">
                    <a:lumMod val="50000"/>
                  </a:schemeClr>
                </a:solidFill>
                <a:latin typeface="Baskerville Old Face" pitchFamily="18" charset="0"/>
              </a:rPr>
              <a:t>seasons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  <a:latin typeface="Baskerville Old Face" pitchFamily="18" charset="0"/>
              </a:rPr>
              <a:t>  - čtyři roční období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txBody>
          <a:bodyPr>
            <a:normAutofit/>
          </a:bodyPr>
          <a:lstStyle/>
          <a:p>
            <a:r>
              <a:rPr lang="cs-CZ" b="1" dirty="0" err="1" smtClean="0">
                <a:solidFill>
                  <a:schemeClr val="accent3"/>
                </a:solidFill>
                <a:latin typeface="Baskerville Old Face" pitchFamily="18" charset="0"/>
              </a:rPr>
              <a:t>Spring</a:t>
            </a:r>
            <a:r>
              <a:rPr lang="cs-CZ" b="1" dirty="0" smtClean="0">
                <a:solidFill>
                  <a:schemeClr val="accent3"/>
                </a:solidFill>
                <a:latin typeface="Baskerville Old Face" pitchFamily="18" charset="0"/>
              </a:rPr>
              <a:t> – jaro</a:t>
            </a:r>
          </a:p>
          <a:p>
            <a:endParaRPr lang="cs-CZ" b="1" dirty="0" smtClean="0">
              <a:solidFill>
                <a:schemeClr val="accent1">
                  <a:lumMod val="75000"/>
                </a:schemeClr>
              </a:solidFill>
              <a:latin typeface="Baskerville Old Face" pitchFamily="18" charset="0"/>
            </a:endParaRPr>
          </a:p>
          <a:p>
            <a:r>
              <a:rPr lang="cs-CZ" b="1" dirty="0" err="1" smtClean="0">
                <a:solidFill>
                  <a:srgbClr val="FFC000"/>
                </a:solidFill>
                <a:latin typeface="Baskerville Old Face" pitchFamily="18" charset="0"/>
              </a:rPr>
              <a:t>Summer</a:t>
            </a:r>
            <a:r>
              <a:rPr lang="cs-CZ" b="1" dirty="0" smtClean="0">
                <a:solidFill>
                  <a:srgbClr val="FFC000"/>
                </a:solidFill>
                <a:latin typeface="Baskerville Old Face" pitchFamily="18" charset="0"/>
              </a:rPr>
              <a:t> – léto</a:t>
            </a:r>
          </a:p>
          <a:p>
            <a:endParaRPr lang="cs-CZ" b="1" dirty="0" smtClean="0">
              <a:solidFill>
                <a:schemeClr val="accent1">
                  <a:lumMod val="75000"/>
                </a:schemeClr>
              </a:solidFill>
              <a:latin typeface="Baskerville Old Face" pitchFamily="18" charset="0"/>
            </a:endParaRPr>
          </a:p>
          <a:p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  <a:latin typeface="Baskerville Old Face" pitchFamily="18" charset="0"/>
              </a:rPr>
              <a:t>Autumn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  <a:latin typeface="Baskerville Old Face" pitchFamily="18" charset="0"/>
              </a:rPr>
              <a:t> – podzim</a:t>
            </a:r>
          </a:p>
          <a:p>
            <a:endParaRPr lang="cs-CZ" b="1" dirty="0" smtClean="0">
              <a:solidFill>
                <a:schemeClr val="accent1">
                  <a:lumMod val="75000"/>
                </a:schemeClr>
              </a:solidFill>
              <a:latin typeface="Baskerville Old Face" pitchFamily="18" charset="0"/>
            </a:endParaRPr>
          </a:p>
          <a:p>
            <a:r>
              <a:rPr lang="cs-CZ" b="1" u="sng" dirty="0" smtClean="0">
                <a:solidFill>
                  <a:srgbClr val="0070C0"/>
                </a:solidFill>
                <a:latin typeface="Baskerville Old Face" pitchFamily="18" charset="0"/>
              </a:rPr>
              <a:t>Winter - zima</a:t>
            </a:r>
          </a:p>
          <a:p>
            <a:endParaRPr lang="cs-CZ" dirty="0"/>
          </a:p>
        </p:txBody>
      </p:sp>
      <p:pic>
        <p:nvPicPr>
          <p:cNvPr id="2051" name="Picture 3" descr="C:\Users\Gener\AppData\Local\Microsoft\Windows\Temporary Internet Files\Content.IE5\ZI71OCMQ\MP90040096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29454" y="4714884"/>
            <a:ext cx="1660368" cy="1748639"/>
          </a:xfrm>
          <a:prstGeom prst="rect">
            <a:avLst/>
          </a:prstGeom>
          <a:noFill/>
        </p:spPr>
      </p:pic>
      <p:pic>
        <p:nvPicPr>
          <p:cNvPr id="2052" name="Picture 4" descr="C:\Users\Gener\AppData\Local\Microsoft\Windows\Temporary Internet Files\Content.IE5\KXKZ16I7\MP90040757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3857628"/>
            <a:ext cx="1253199" cy="1428736"/>
          </a:xfrm>
          <a:prstGeom prst="rect">
            <a:avLst/>
          </a:prstGeom>
          <a:noFill/>
        </p:spPr>
      </p:pic>
      <p:pic>
        <p:nvPicPr>
          <p:cNvPr id="2053" name="Picture 5" descr="C:\Users\Gener\AppData\Local\Microsoft\Windows\Temporary Internet Files\Content.IE5\DJZS17OO\MP90038487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86578" y="2000240"/>
            <a:ext cx="1725431" cy="1935580"/>
          </a:xfrm>
          <a:prstGeom prst="rect">
            <a:avLst/>
          </a:prstGeom>
          <a:noFill/>
        </p:spPr>
      </p:pic>
      <p:pic>
        <p:nvPicPr>
          <p:cNvPr id="2054" name="Picture 6" descr="C:\Users\Gener\AppData\Local\Microsoft\Windows\Temporary Internet Files\Content.IE5\XR8KQAWW\MP900438955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6248" y="1643050"/>
            <a:ext cx="1322078" cy="14144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/>
          <a:lstStyle/>
          <a:p>
            <a:r>
              <a:rPr lang="cs-CZ" b="1" dirty="0" err="1" smtClean="0">
                <a:solidFill>
                  <a:schemeClr val="accent6"/>
                </a:solidFill>
                <a:latin typeface="Baskerville Old Face" pitchFamily="18" charset="0"/>
              </a:rPr>
              <a:t>Weather</a:t>
            </a:r>
            <a:r>
              <a:rPr lang="cs-CZ" b="1" dirty="0" smtClean="0">
                <a:solidFill>
                  <a:schemeClr val="accent6"/>
                </a:solidFill>
                <a:latin typeface="Baskerville Old Face" pitchFamily="18" charset="0"/>
              </a:rPr>
              <a:t> - počasí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endParaRPr lang="cs-CZ" dirty="0" smtClean="0">
              <a:solidFill>
                <a:schemeClr val="accent6">
                  <a:lumMod val="75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accent6">
                    <a:lumMod val="75000"/>
                  </a:schemeClr>
                </a:solidFill>
                <a:latin typeface="Baskerville Old Face" pitchFamily="18" charset="0"/>
              </a:rPr>
              <a:t>What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  <a:latin typeface="Baskerville Old Face" pitchFamily="18" charset="0"/>
              </a:rPr>
              <a:t>´s  </a:t>
            </a:r>
            <a:r>
              <a:rPr lang="cs-CZ" dirty="0" err="1" smtClean="0">
                <a:solidFill>
                  <a:schemeClr val="accent6">
                    <a:lumMod val="75000"/>
                  </a:schemeClr>
                </a:solidFill>
                <a:latin typeface="Baskerville Old Face" pitchFamily="18" charset="0"/>
              </a:rPr>
              <a:t>the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  <a:latin typeface="Baskerville Old Face" pitchFamily="18" charset="0"/>
              </a:rPr>
              <a:t> </a:t>
            </a:r>
            <a:r>
              <a:rPr lang="cs-CZ" dirty="0" err="1" smtClean="0">
                <a:solidFill>
                  <a:schemeClr val="accent6">
                    <a:lumMod val="75000"/>
                  </a:schemeClr>
                </a:solidFill>
                <a:latin typeface="Baskerville Old Face" pitchFamily="18" charset="0"/>
              </a:rPr>
              <a:t>weather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  <a:latin typeface="Baskerville Old Face" pitchFamily="18" charset="0"/>
              </a:rPr>
              <a:t> </a:t>
            </a:r>
            <a:r>
              <a:rPr lang="cs-CZ" dirty="0" err="1" smtClean="0">
                <a:solidFill>
                  <a:schemeClr val="accent6">
                    <a:lumMod val="75000"/>
                  </a:schemeClr>
                </a:solidFill>
                <a:latin typeface="Baskerville Old Face" pitchFamily="18" charset="0"/>
              </a:rPr>
              <a:t>like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  <a:latin typeface="Baskerville Old Face" pitchFamily="18" charset="0"/>
              </a:rPr>
              <a:t>? –</a:t>
            </a:r>
          </a:p>
          <a:p>
            <a:pPr>
              <a:buNone/>
            </a:pPr>
            <a:r>
              <a:rPr lang="cs-CZ" dirty="0" smtClean="0">
                <a:solidFill>
                  <a:schemeClr val="accent6">
                    <a:lumMod val="75000"/>
                  </a:schemeClr>
                </a:solidFill>
                <a:latin typeface="Baskerville Old Face" pitchFamily="18" charset="0"/>
              </a:rPr>
              <a:t>    – Jaké je počasí?</a:t>
            </a:r>
          </a:p>
          <a:p>
            <a:pPr>
              <a:buNone/>
            </a:pPr>
            <a:endParaRPr lang="cs-CZ" dirty="0" smtClean="0">
              <a:solidFill>
                <a:schemeClr val="accent6">
                  <a:lumMod val="75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accent6">
                    <a:lumMod val="75000"/>
                  </a:schemeClr>
                </a:solidFill>
                <a:latin typeface="Baskerville Old Face" pitchFamily="18" charset="0"/>
              </a:rPr>
              <a:t>It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  <a:latin typeface="Baskerville Old Face" pitchFamily="18" charset="0"/>
              </a:rPr>
              <a:t>´s  </a:t>
            </a:r>
            <a:r>
              <a:rPr lang="cs-CZ" dirty="0" err="1" smtClean="0">
                <a:solidFill>
                  <a:schemeClr val="accent6">
                    <a:lumMod val="75000"/>
                  </a:schemeClr>
                </a:solidFill>
                <a:latin typeface="Baskerville Old Face" pitchFamily="18" charset="0"/>
              </a:rPr>
              <a:t>snowing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  <a:latin typeface="Baskerville Old Face" pitchFamily="18" charset="0"/>
              </a:rPr>
              <a:t>. – Sněží. </a:t>
            </a:r>
          </a:p>
          <a:p>
            <a:pPr>
              <a:buNone/>
            </a:pPr>
            <a:endParaRPr lang="cs-CZ" dirty="0" smtClean="0">
              <a:solidFill>
                <a:schemeClr val="accent6">
                  <a:lumMod val="75000"/>
                </a:schemeClr>
              </a:solidFill>
              <a:latin typeface="Baskerville Old Face" pitchFamily="18" charset="0"/>
            </a:endParaRPr>
          </a:p>
          <a:p>
            <a:pPr>
              <a:buNone/>
            </a:pPr>
            <a:r>
              <a:rPr lang="cs-CZ" dirty="0" smtClean="0">
                <a:solidFill>
                  <a:schemeClr val="accent6">
                    <a:lumMod val="75000"/>
                  </a:schemeClr>
                </a:solidFill>
                <a:latin typeface="Baskerville Old Face" pitchFamily="18" charset="0"/>
              </a:rPr>
              <a:t>     </a:t>
            </a:r>
            <a:r>
              <a:rPr lang="cs-CZ" dirty="0" err="1" smtClean="0">
                <a:solidFill>
                  <a:schemeClr val="accent6">
                    <a:lumMod val="75000"/>
                  </a:schemeClr>
                </a:solidFill>
                <a:latin typeface="Baskerville Old Face" pitchFamily="18" charset="0"/>
              </a:rPr>
              <a:t>It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  <a:latin typeface="Baskerville Old Face" pitchFamily="18" charset="0"/>
              </a:rPr>
              <a:t>´s  </a:t>
            </a:r>
            <a:r>
              <a:rPr lang="cs-CZ" dirty="0" err="1" smtClean="0">
                <a:solidFill>
                  <a:schemeClr val="accent6">
                    <a:lumMod val="75000"/>
                  </a:schemeClr>
                </a:solidFill>
                <a:latin typeface="Baskerville Old Face" pitchFamily="18" charset="0"/>
              </a:rPr>
              <a:t>cold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  <a:latin typeface="Baskerville Old Face" pitchFamily="18" charset="0"/>
              </a:rPr>
              <a:t>.  -  Je zima.</a:t>
            </a:r>
          </a:p>
          <a:p>
            <a:endParaRPr lang="cs-CZ" dirty="0"/>
          </a:p>
        </p:txBody>
      </p:sp>
      <p:pic>
        <p:nvPicPr>
          <p:cNvPr id="3085" name="Picture 13" descr="C:\Users\Gener\AppData\Local\Microsoft\Windows\Temporary Internet Files\Content.IE5\XR8KQAWW\MP90044908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6" y="3214686"/>
            <a:ext cx="1071546" cy="1071546"/>
          </a:xfrm>
          <a:prstGeom prst="rect">
            <a:avLst/>
          </a:prstGeom>
          <a:noFill/>
        </p:spPr>
      </p:pic>
      <p:pic>
        <p:nvPicPr>
          <p:cNvPr id="3086" name="Picture 14" descr="C:\Users\Gener\AppData\Local\Microsoft\Windows\Temporary Internet Files\Content.IE5\DJZS17OO\MP90043092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4786322"/>
            <a:ext cx="928694" cy="1285860"/>
          </a:xfrm>
          <a:prstGeom prst="rect">
            <a:avLst/>
          </a:prstGeom>
          <a:noFill/>
        </p:spPr>
      </p:pic>
      <p:pic>
        <p:nvPicPr>
          <p:cNvPr id="3087" name="Picture 15" descr="C:\Users\Gener\AppData\Local\Microsoft\Windows\Temporary Internet Files\Content.IE5\KXKZ16I7\MP900400976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72330" y="1714488"/>
            <a:ext cx="990441" cy="43577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7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Zimní měsíce</a:t>
            </a:r>
            <a:endParaRPr lang="cs-CZ" b="1" dirty="0">
              <a:solidFill>
                <a:schemeClr val="bg1">
                  <a:lumMod val="95000"/>
                </a:schemeClr>
              </a:solidFill>
              <a:latin typeface="Baskerville Old Fac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tx2">
              <a:lumMod val="75000"/>
            </a:schemeClr>
          </a:solidFill>
        </p:spPr>
        <p:txBody>
          <a:bodyPr/>
          <a:lstStyle/>
          <a:p>
            <a:endParaRPr lang="cs-CZ" dirty="0" smtClean="0"/>
          </a:p>
          <a:p>
            <a:r>
              <a:rPr lang="cs-CZ" dirty="0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December</a:t>
            </a:r>
            <a:r>
              <a:rPr lang="cs-CZ" dirty="0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 – prosinec</a:t>
            </a:r>
          </a:p>
          <a:p>
            <a:endParaRPr lang="cs-CZ" dirty="0" smtClean="0">
              <a:solidFill>
                <a:schemeClr val="bg1">
                  <a:lumMod val="95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January</a:t>
            </a:r>
            <a:r>
              <a:rPr lang="cs-CZ" dirty="0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 – leden</a:t>
            </a:r>
          </a:p>
          <a:p>
            <a:endParaRPr lang="cs-CZ" dirty="0" smtClean="0">
              <a:solidFill>
                <a:schemeClr val="bg1">
                  <a:lumMod val="95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February</a:t>
            </a:r>
            <a:r>
              <a:rPr lang="cs-CZ" dirty="0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 - únor</a:t>
            </a:r>
            <a:endParaRPr lang="cs-CZ" dirty="0">
              <a:solidFill>
                <a:schemeClr val="bg1">
                  <a:lumMod val="95000"/>
                </a:schemeClr>
              </a:solidFill>
              <a:latin typeface="Baskerville Old Face" pitchFamily="18" charset="0"/>
            </a:endParaRPr>
          </a:p>
        </p:txBody>
      </p:sp>
      <p:pic>
        <p:nvPicPr>
          <p:cNvPr id="4098" name="Picture 2" descr="C:\Program Files (x86)\Microsoft Office\MEDIA\CAGCAT10\j0299587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72396" y="500042"/>
            <a:ext cx="644554" cy="642942"/>
          </a:xfrm>
          <a:prstGeom prst="rect">
            <a:avLst/>
          </a:prstGeom>
          <a:noFill/>
        </p:spPr>
      </p:pic>
      <p:pic>
        <p:nvPicPr>
          <p:cNvPr id="4101" name="Picture 5" descr="C:\Users\Gener\AppData\Local\Microsoft\Windows\Temporary Internet Files\Content.IE5\ZI71OCMQ\MP90043857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3702" y="3071810"/>
            <a:ext cx="1850896" cy="2772383"/>
          </a:xfrm>
          <a:prstGeom prst="rect">
            <a:avLst/>
          </a:prstGeom>
          <a:noFill/>
        </p:spPr>
      </p:pic>
      <p:pic>
        <p:nvPicPr>
          <p:cNvPr id="4102" name="Picture 6" descr="C:\Users\Gener\AppData\Local\Microsoft\Windows\Temporary Internet Files\Content.IE5\ZI71OCMQ\MP90040001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2000240"/>
            <a:ext cx="1143008" cy="11430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  <a:solidFill>
            <a:schemeClr val="tx2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  <a:latin typeface="Baskerville Old Face" pitchFamily="18" charset="0"/>
              </a:rPr>
              <a:t>Rozšiřující slovní zásoba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>
            <a:normAutofit fontScale="92500" lnSpcReduction="20000"/>
          </a:bodyPr>
          <a:lstStyle/>
          <a:p>
            <a:endParaRPr lang="cs-CZ" dirty="0" smtClean="0">
              <a:solidFill>
                <a:schemeClr val="accent3">
                  <a:lumMod val="50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  <a:latin typeface="Baskerville Old Face" pitchFamily="18" charset="0"/>
              </a:rPr>
              <a:t>Climate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  <a:latin typeface="Baskerville Old Face" pitchFamily="18" charset="0"/>
              </a:rPr>
              <a:t> – podnebí</a:t>
            </a:r>
          </a:p>
          <a:p>
            <a:endParaRPr lang="cs-CZ" dirty="0" smtClean="0">
              <a:solidFill>
                <a:schemeClr val="accent3">
                  <a:lumMod val="50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  <a:latin typeface="Baskerville Old Face" pitchFamily="18" charset="0"/>
              </a:rPr>
              <a:t>Weather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  <a:latin typeface="Baskerville Old Face" pitchFamily="18" charset="0"/>
              </a:rPr>
              <a:t>  </a:t>
            </a:r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  <a:latin typeface="Baskerville Old Face" pitchFamily="18" charset="0"/>
              </a:rPr>
              <a:t>forecast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  <a:latin typeface="Baskerville Old Face" pitchFamily="18" charset="0"/>
              </a:rPr>
              <a:t> – předpověď počasí</a:t>
            </a:r>
          </a:p>
          <a:p>
            <a:endParaRPr lang="cs-CZ" dirty="0" smtClean="0">
              <a:solidFill>
                <a:schemeClr val="accent3">
                  <a:lumMod val="50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  <a:latin typeface="Baskerville Old Face" pitchFamily="18" charset="0"/>
              </a:rPr>
              <a:t>Weather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  <a:latin typeface="Baskerville Old Face" pitchFamily="18" charset="0"/>
              </a:rPr>
              <a:t> – počasí</a:t>
            </a:r>
          </a:p>
          <a:p>
            <a:endParaRPr lang="cs-CZ" dirty="0" smtClean="0">
              <a:solidFill>
                <a:schemeClr val="accent3">
                  <a:lumMod val="50000"/>
                </a:schemeClr>
              </a:solidFill>
              <a:latin typeface="Baskerville Old Face" pitchFamily="18" charset="0"/>
            </a:endParaRPr>
          </a:p>
          <a:p>
            <a:r>
              <a:rPr lang="cs-CZ" dirty="0" smtClean="0">
                <a:solidFill>
                  <a:schemeClr val="accent3">
                    <a:lumMod val="50000"/>
                  </a:schemeClr>
                </a:solidFill>
                <a:latin typeface="Baskerville Old Face" pitchFamily="18" charset="0"/>
              </a:rPr>
              <a:t>Sun – slunce</a:t>
            </a:r>
          </a:p>
          <a:p>
            <a:endParaRPr lang="cs-CZ" dirty="0" smtClean="0">
              <a:solidFill>
                <a:schemeClr val="accent3">
                  <a:lumMod val="50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  <a:latin typeface="Baskerville Old Face" pitchFamily="18" charset="0"/>
              </a:rPr>
              <a:t>Shin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  <a:latin typeface="Baskerville Old Face" pitchFamily="18" charset="0"/>
              </a:rPr>
              <a:t> - svit</a:t>
            </a:r>
          </a:p>
          <a:p>
            <a:endParaRPr lang="cs-CZ" dirty="0"/>
          </a:p>
        </p:txBody>
      </p:sp>
      <p:pic>
        <p:nvPicPr>
          <p:cNvPr id="5123" name="Picture 3" descr="C:\Users\Gener\AppData\Local\Microsoft\Windows\Temporary Internet Files\Content.IE5\KXKZ16I7\MP900400987[2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86644" y="1357298"/>
            <a:ext cx="1143008" cy="2428892"/>
          </a:xfrm>
          <a:prstGeom prst="rect">
            <a:avLst/>
          </a:prstGeom>
          <a:noFill/>
        </p:spPr>
      </p:pic>
      <p:pic>
        <p:nvPicPr>
          <p:cNvPr id="5124" name="Picture 4" descr="C:\Users\Gener\AppData\Local\Microsoft\Windows\Temporary Internet Files\Content.IE5\ZI71OCMQ\MM900219083[1]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6" y="4000504"/>
            <a:ext cx="1928826" cy="195599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428628"/>
          </a:xfrm>
          <a:solidFill>
            <a:schemeClr val="bg1">
              <a:lumMod val="9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cs-CZ" sz="3200" dirty="0" err="1" smtClean="0">
                <a:solidFill>
                  <a:schemeClr val="accent2">
                    <a:lumMod val="75000"/>
                  </a:schemeClr>
                </a:solidFill>
              </a:rPr>
              <a:t>Vocabulary</a:t>
            </a:r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</a:rPr>
              <a:t> – slovíčka 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054617"/>
          </a:xfrm>
          <a:solidFill>
            <a:schemeClr val="bg1">
              <a:lumMod val="8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>
            <a:normAutofit lnSpcReduction="10000"/>
          </a:bodyPr>
          <a:lstStyle/>
          <a:p>
            <a:r>
              <a:rPr lang="cs-CZ" dirty="0" err="1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It´s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 </a:t>
            </a:r>
            <a:r>
              <a:rPr lang="cs-CZ" dirty="0" err="1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cool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. – Je zima  -------------</a:t>
            </a:r>
          </a:p>
          <a:p>
            <a:endParaRPr lang="cs-CZ" dirty="0" smtClean="0">
              <a:solidFill>
                <a:schemeClr val="accent2">
                  <a:lumMod val="75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Frost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 – mráz   ---</a:t>
            </a:r>
          </a:p>
          <a:p>
            <a:endParaRPr lang="cs-CZ" dirty="0" smtClean="0">
              <a:solidFill>
                <a:schemeClr val="accent2">
                  <a:lumMod val="75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Icicle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 – rampouch      ----------------------</a:t>
            </a:r>
          </a:p>
          <a:p>
            <a:endParaRPr lang="cs-CZ" dirty="0" smtClean="0">
              <a:solidFill>
                <a:schemeClr val="accent2">
                  <a:lumMod val="75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Snow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 – sníh     -------</a:t>
            </a:r>
          </a:p>
          <a:p>
            <a:endParaRPr lang="cs-CZ" dirty="0" smtClean="0">
              <a:solidFill>
                <a:schemeClr val="accent2">
                  <a:lumMod val="75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Snowman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 – sněhulák  </a:t>
            </a:r>
            <a:r>
              <a:rPr lang="cs-CZ" dirty="0" smtClean="0"/>
              <a:t>     -------------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7170" name="Picture 2" descr="C:\Users\Gener\AppData\Local\Microsoft\Windows\Temporary Internet Files\Content.IE5\DJZS17OO\MC900022861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16" y="5143512"/>
            <a:ext cx="1108322" cy="1235434"/>
          </a:xfrm>
          <a:prstGeom prst="rect">
            <a:avLst/>
          </a:prstGeom>
          <a:noFill/>
        </p:spPr>
      </p:pic>
      <p:pic>
        <p:nvPicPr>
          <p:cNvPr id="7172" name="Picture 4" descr="C:\Users\Gener\AppData\Local\Microsoft\Windows\Temporary Internet Files\Content.IE5\XR8KQAWW\MP900178751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3929066"/>
            <a:ext cx="1543048" cy="1031270"/>
          </a:xfrm>
          <a:prstGeom prst="rect">
            <a:avLst/>
          </a:prstGeom>
          <a:noFill/>
        </p:spPr>
      </p:pic>
      <p:pic>
        <p:nvPicPr>
          <p:cNvPr id="7175" name="Picture 7" descr="C:\Users\Gener\AppData\Local\Microsoft\Windows\Temporary Internet Files\Content.IE5\DJZS17OO\MP900406726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29520" y="2643182"/>
            <a:ext cx="1088541" cy="1632014"/>
          </a:xfrm>
          <a:prstGeom prst="rect">
            <a:avLst/>
          </a:prstGeom>
          <a:noFill/>
        </p:spPr>
      </p:pic>
      <p:pic>
        <p:nvPicPr>
          <p:cNvPr id="7177" name="Picture 9" descr="C:\Users\Gener\AppData\Local\Microsoft\Windows\Temporary Internet Files\Content.IE5\ZI71OCMQ\MP900401267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7620" y="1928802"/>
            <a:ext cx="1522092" cy="1014332"/>
          </a:xfrm>
          <a:prstGeom prst="rect">
            <a:avLst/>
          </a:prstGeom>
          <a:noFill/>
        </p:spPr>
      </p:pic>
      <p:pic>
        <p:nvPicPr>
          <p:cNvPr id="7178" name="Picture 10" descr="C:\Users\Gener\AppData\Local\Microsoft\Windows\Temporary Internet Files\Content.IE5\KXKZ16I7\MP900425153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29322" y="1071546"/>
            <a:ext cx="1087879" cy="16430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  <a:solidFill>
            <a:schemeClr val="accent1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3200" dirty="0" err="1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Vocabulary</a:t>
            </a:r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 – slovní zásoba </a:t>
            </a:r>
            <a:endParaRPr lang="cs-CZ" sz="3200" dirty="0">
              <a:latin typeface="Baskerville Old Fac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054617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txBody>
          <a:bodyPr>
            <a:normAutofit lnSpcReduction="10000"/>
          </a:bodyPr>
          <a:lstStyle/>
          <a:p>
            <a:r>
              <a:rPr lang="cs-CZ" dirty="0" smtClean="0"/>
              <a:t>To </a:t>
            </a:r>
            <a:r>
              <a:rPr lang="cs-CZ" dirty="0" err="1" smtClean="0"/>
              <a:t>thaw</a:t>
            </a:r>
            <a:r>
              <a:rPr lang="cs-CZ" dirty="0" smtClean="0"/>
              <a:t>  – tát,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rozpustit se</a:t>
            </a:r>
          </a:p>
          <a:p>
            <a:r>
              <a:rPr lang="cs-CZ" dirty="0" err="1" smtClean="0"/>
              <a:t>Fog</a:t>
            </a:r>
            <a:r>
              <a:rPr lang="cs-CZ" dirty="0" smtClean="0"/>
              <a:t>   –  mlha</a:t>
            </a:r>
          </a:p>
          <a:p>
            <a:pPr>
              <a:buNone/>
            </a:pPr>
            <a:r>
              <a:rPr lang="cs-CZ" dirty="0" smtClean="0"/>
              <a:t>    </a:t>
            </a:r>
          </a:p>
          <a:p>
            <a:r>
              <a:rPr lang="cs-CZ" dirty="0" err="1" smtClean="0"/>
              <a:t>Wind</a:t>
            </a:r>
            <a:r>
              <a:rPr lang="cs-CZ" dirty="0" smtClean="0"/>
              <a:t>  -  vítr</a:t>
            </a:r>
          </a:p>
          <a:p>
            <a:endParaRPr lang="cs-CZ" dirty="0" smtClean="0"/>
          </a:p>
          <a:p>
            <a:r>
              <a:rPr lang="cs-CZ" dirty="0" smtClean="0"/>
              <a:t>Sun  -  slunce</a:t>
            </a:r>
          </a:p>
          <a:p>
            <a:endParaRPr lang="cs-CZ" dirty="0" smtClean="0"/>
          </a:p>
          <a:p>
            <a:r>
              <a:rPr lang="cs-CZ" dirty="0" err="1" smtClean="0"/>
              <a:t>Snowflake</a:t>
            </a:r>
            <a:r>
              <a:rPr lang="cs-CZ" dirty="0" smtClean="0"/>
              <a:t>  -  sněhová vločka  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6146" name="Picture 2" descr="C:\Users\Gener\AppData\Local\Microsoft\Windows\Temporary Internet Files\Content.IE5\KXKZ16I7\MC90035033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4810" y="3714752"/>
            <a:ext cx="1283713" cy="1353442"/>
          </a:xfrm>
          <a:prstGeom prst="rect">
            <a:avLst/>
          </a:prstGeom>
          <a:noFill/>
        </p:spPr>
      </p:pic>
      <p:pic>
        <p:nvPicPr>
          <p:cNvPr id="6147" name="Picture 3" descr="C:\Users\Gener\AppData\Local\Microsoft\Windows\Temporary Internet Files\Content.IE5\XR8KQAWW\MP90040187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50" y="2143116"/>
            <a:ext cx="1950720" cy="1299972"/>
          </a:xfrm>
          <a:prstGeom prst="rect">
            <a:avLst/>
          </a:prstGeom>
          <a:noFill/>
        </p:spPr>
      </p:pic>
      <p:pic>
        <p:nvPicPr>
          <p:cNvPr id="6148" name="Picture 4" descr="C:\Program Files (x86)\Microsoft Office\MEDIA\CAGCAT10\j0299587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15140" y="4572008"/>
            <a:ext cx="1556885" cy="1552991"/>
          </a:xfrm>
          <a:prstGeom prst="rect">
            <a:avLst/>
          </a:prstGeom>
          <a:noFill/>
        </p:spPr>
      </p:pic>
      <p:pic>
        <p:nvPicPr>
          <p:cNvPr id="6149" name="Picture 5" descr="C:\Users\Gener\AppData\Local\Microsoft\Windows\Temporary Internet Files\Content.IE5\ZI71OCMQ\MP900425324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9058" y="1142984"/>
            <a:ext cx="2071702" cy="12668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bg1"/>
                </a:solidFill>
                <a:latin typeface="Baskerville Old Face" pitchFamily="18" charset="0"/>
              </a:rPr>
              <a:t>Vyškrtněte slova, která nepatří do zimy.</a:t>
            </a:r>
            <a:endParaRPr lang="cs-CZ" sz="32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gradFill flip="none" rotWithShape="1">
            <a:gsLst>
              <a:gs pos="0">
                <a:schemeClr val="tx1">
                  <a:lumMod val="50000"/>
                  <a:lumOff val="50000"/>
                  <a:shade val="30000"/>
                  <a:satMod val="115000"/>
                </a:schemeClr>
              </a:gs>
              <a:gs pos="50000">
                <a:schemeClr val="tx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lumOff val="50000"/>
                  <a:shade val="100000"/>
                  <a:satMod val="115000"/>
                </a:schemeClr>
              </a:gs>
            </a:gsLst>
            <a:lin ang="0" scaled="1"/>
            <a:tileRect/>
          </a:gradFill>
        </p:spPr>
        <p:txBody>
          <a:bodyPr>
            <a:normAutofit lnSpcReduction="10000"/>
          </a:bodyPr>
          <a:lstStyle/>
          <a:p>
            <a:r>
              <a:rPr lang="cs-CZ" dirty="0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Hot</a:t>
            </a:r>
            <a:endParaRPr lang="cs-CZ" dirty="0" smtClean="0">
              <a:solidFill>
                <a:schemeClr val="bg1">
                  <a:lumMod val="95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Rainbow</a:t>
            </a:r>
            <a:endParaRPr lang="cs-CZ" dirty="0" smtClean="0">
              <a:solidFill>
                <a:schemeClr val="bg1">
                  <a:lumMod val="95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Snowflake</a:t>
            </a:r>
            <a:endParaRPr lang="cs-CZ" dirty="0" smtClean="0">
              <a:solidFill>
                <a:schemeClr val="bg1">
                  <a:lumMod val="95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Icicle</a:t>
            </a:r>
            <a:endParaRPr lang="cs-CZ" dirty="0" smtClean="0">
              <a:solidFill>
                <a:schemeClr val="bg1">
                  <a:lumMod val="95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Frost</a:t>
            </a:r>
            <a:endParaRPr lang="cs-CZ" dirty="0" smtClean="0">
              <a:solidFill>
                <a:schemeClr val="bg1">
                  <a:lumMod val="95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Thunder</a:t>
            </a:r>
            <a:endParaRPr lang="cs-CZ" dirty="0" smtClean="0">
              <a:solidFill>
                <a:schemeClr val="bg1">
                  <a:lumMod val="95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Cold</a:t>
            </a:r>
            <a:endParaRPr lang="cs-CZ" dirty="0" smtClean="0">
              <a:solidFill>
                <a:schemeClr val="bg1">
                  <a:lumMod val="95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Fog</a:t>
            </a:r>
            <a:endParaRPr lang="cs-CZ" dirty="0" smtClean="0">
              <a:solidFill>
                <a:schemeClr val="bg1">
                  <a:lumMod val="95000"/>
                </a:schemeClr>
              </a:solidFill>
              <a:latin typeface="Baskerville Old Face" pitchFamily="18" charset="0"/>
            </a:endParaRPr>
          </a:p>
          <a:p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/>
          <a:lstStyle/>
          <a:p>
            <a:r>
              <a:rPr lang="cs-CZ" dirty="0" smtClean="0">
                <a:solidFill>
                  <a:srgbClr val="002060"/>
                </a:solidFill>
                <a:latin typeface="Baskerville Old Face" pitchFamily="18" charset="0"/>
              </a:rPr>
              <a:t>Zadání úkolů</a:t>
            </a:r>
            <a:endParaRPr lang="cs-CZ" dirty="0">
              <a:solidFill>
                <a:srgbClr val="002060"/>
              </a:solidFill>
              <a:latin typeface="Baskerville Old Fac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gradFill flip="none" rotWithShape="1">
            <a:gsLst>
              <a:gs pos="0">
                <a:schemeClr val="bg1">
                  <a:lumMod val="85000"/>
                  <a:shade val="30000"/>
                  <a:satMod val="115000"/>
                </a:scheme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  <a:latin typeface="Baskerville Old Face" pitchFamily="18" charset="0"/>
              </a:rPr>
              <a:t>Vyjmenuj měsíce v roce.</a:t>
            </a:r>
          </a:p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  <a:latin typeface="Baskerville Old Face" pitchFamily="18" charset="0"/>
              </a:rPr>
              <a:t>Vyjmenuj měsíce pro zimní období.</a:t>
            </a:r>
          </a:p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  <a:latin typeface="Baskerville Old Face" pitchFamily="18" charset="0"/>
              </a:rPr>
              <a:t>Zopakuj slova, která se vztahují k zimě.</a:t>
            </a:r>
          </a:p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  <a:latin typeface="Baskerville Old Face" pitchFamily="18" charset="0"/>
              </a:rPr>
              <a:t>Utvoř kratičkou větu na vybrané slovo.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75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Zdroje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tx2">
              <a:lumMod val="75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Ilustrace: www.office.</a:t>
            </a:r>
            <a:r>
              <a:rPr lang="cs-CZ" dirty="0" err="1" smtClean="0">
                <a:solidFill>
                  <a:schemeClr val="bg1"/>
                </a:solidFill>
              </a:rPr>
              <a:t>microsoft.com</a:t>
            </a:r>
            <a:endParaRPr lang="cs-CZ" dirty="0" smtClean="0">
              <a:solidFill>
                <a:schemeClr val="bg1"/>
              </a:solidFill>
            </a:endParaRP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360</TotalTime>
  <Words>262</Words>
  <Application>Microsoft Office PowerPoint</Application>
  <PresentationFormat>Předvádění na obrazovce (4:3)</PresentationFormat>
  <Paragraphs>86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ANOTACE</vt:lpstr>
      <vt:lpstr>WINTER - ZIMA </vt:lpstr>
      <vt:lpstr>Four seasons  - čtyři roční období</vt:lpstr>
      <vt:lpstr>Weather - počasí</vt:lpstr>
      <vt:lpstr>Zimní měsíce</vt:lpstr>
      <vt:lpstr>Rozšiřující slovní zásoba</vt:lpstr>
      <vt:lpstr>Vocabulary – slovíčka </vt:lpstr>
      <vt:lpstr>Vocabulary – slovní zásoba </vt:lpstr>
      <vt:lpstr>Vyškrtněte slova, která nepatří do zimy.</vt:lpstr>
      <vt:lpstr>Zadání úkolů</vt:lpstr>
      <vt:lpstr>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vlckova</cp:lastModifiedBy>
  <cp:revision>21</cp:revision>
  <dcterms:created xsi:type="dcterms:W3CDTF">2011-06-20T10:40:08Z</dcterms:created>
  <dcterms:modified xsi:type="dcterms:W3CDTF">2013-03-12T11:44:15Z</dcterms:modified>
</cp:coreProperties>
</file>