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8" r:id="rId10"/>
    <p:sldId id="264" r:id="rId11"/>
    <p:sldId id="265" r:id="rId12"/>
    <p:sldId id="266" r:id="rId13"/>
    <p:sldId id="270" r:id="rId14"/>
    <p:sldId id="271" r:id="rId15"/>
    <p:sldId id="272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12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0ABDFC-C80C-4D1F-B556-EF1A553B6DBA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93266-5F75-42D7-B11F-75A9ABB38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2/Steel_Square-1.jpg/220px-Steel_Square-1.jpg" TargetMode="External"/><Relationship Id="rId3" Type="http://schemas.openxmlformats.org/officeDocument/2006/relationships/hyperlink" Target="http://upload.wikimedia.org/wikipedia/commons/thumb/9/97/Reglas.svg/250px-Reglas.svg.png" TargetMode="External"/><Relationship Id="rId7" Type="http://schemas.openxmlformats.org/officeDocument/2006/relationships/hyperlink" Target="http://t1.gstatic.com/images?q=tbn:ANd9GcQhPeXgp9SrbNKE4vxjS__CLkpFxA-RCFpzEieNXU02hP2FzfpS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0.gstatic.com/images?q=tbn:ANd9GcSkEIkPKmanGQVdppgNNtNax5P0ewJtr7QjZnmsHByr_sS6q5Mk" TargetMode="External"/><Relationship Id="rId5" Type="http://schemas.openxmlformats.org/officeDocument/2006/relationships/hyperlink" Target="http://upload.wikimedia.org/wikipedia/commons/thumb/4/44/Penciltip.JPG/220px-Penciltip.JPG" TargetMode="External"/><Relationship Id="rId4" Type="http://schemas.openxmlformats.org/officeDocument/2006/relationships/hyperlink" Target="http://upload.wikimedia.org/wikipedia/commons/thumb/2/2c/Koh-i-noor_Hardtmuth_pencils.jpg/220px-Koh-i-noor_Hardtmuth_pencils.jpg" TargetMode="External"/><Relationship Id="rId9" Type="http://schemas.openxmlformats.org/officeDocument/2006/relationships/hyperlink" Target="http://upload.wikimedia.org/wikipedia/commons/thumb/3/3a/Kruzidla.jpg/220px-Kruzid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VY_32_INOVACE_03_14_Měření a orýsování dřeva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</a:t>
            </a:r>
            <a:r>
              <a:rPr lang="cs-CZ" sz="1700" dirty="0" smtClean="0"/>
              <a:t>činnosti/Práce s </a:t>
            </a:r>
            <a:r>
              <a:rPr lang="cs-CZ" sz="1700" smtClean="0"/>
              <a:t>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Žáci poznávají význam měření, používaná měřidla a jejich použití, seznamují se ze základními pravidly pro 	rozměřování výrobků.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VI. C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29. 10.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Měření a orýsování dřeva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Zjišťujeme rozměry nějaké věci, součásti.</a:t>
            </a:r>
          </a:p>
          <a:p>
            <a:r>
              <a:rPr lang="cs-CZ" dirty="0" smtClean="0"/>
              <a:t>Měříme délku, výšku, šířku, tloušťku, obvod, průměr…</a:t>
            </a:r>
          </a:p>
          <a:p>
            <a:r>
              <a:rPr lang="cs-CZ" dirty="0" smtClean="0"/>
              <a:t>Zhotovíme technický výkres nebo náčrt.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Podle výkresu (náčrtu) můžeme vyrobit požadovanou věc.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143000"/>
          </a:xfrm>
        </p:spPr>
        <p:txBody>
          <a:bodyPr/>
          <a:lstStyle/>
          <a:p>
            <a:r>
              <a:rPr lang="cs-CZ" dirty="0" smtClean="0"/>
              <a:t>Nejčastější měřidla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Pravítko</a:t>
            </a:r>
          </a:p>
          <a:p>
            <a:endParaRPr lang="cs-CZ" dirty="0" smtClean="0"/>
          </a:p>
          <a:p>
            <a:r>
              <a:rPr lang="cs-CZ" dirty="0" smtClean="0"/>
              <a:t>Ocelové měřidlo</a:t>
            </a:r>
          </a:p>
          <a:p>
            <a:endParaRPr lang="cs-CZ" dirty="0" smtClean="0"/>
          </a:p>
          <a:p>
            <a:r>
              <a:rPr lang="cs-CZ" dirty="0" smtClean="0"/>
              <a:t>Svinovací metr</a:t>
            </a:r>
          </a:p>
          <a:p>
            <a:endParaRPr lang="cs-CZ" dirty="0" smtClean="0"/>
          </a:p>
          <a:p>
            <a:r>
              <a:rPr lang="cs-CZ" dirty="0" smtClean="0"/>
              <a:t>Skládací metr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Fliedrovi\AppData\Local\Microsoft\Windows\Temporary Internet Files\Content.IE5\C3HHFH2L\MC9002321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2714620"/>
            <a:ext cx="3746685" cy="278608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43570" y="585789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Nejčastější měřidla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557214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57884" y="578645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42976" y="1928802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Skládací metr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1928802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Svinovací metr</a:t>
            </a:r>
            <a:endParaRPr lang="cs-CZ" dirty="0"/>
          </a:p>
        </p:txBody>
      </p:sp>
      <p:pic>
        <p:nvPicPr>
          <p:cNvPr id="10" name="Obrázek 9" descr="P111039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2428868"/>
            <a:ext cx="4429660" cy="2951261"/>
          </a:xfrm>
          <a:prstGeom prst="rect">
            <a:avLst/>
          </a:prstGeom>
        </p:spPr>
      </p:pic>
      <p:pic>
        <p:nvPicPr>
          <p:cNvPr id="12" name="Obrázek 11" descr="P11104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876" y="2571744"/>
            <a:ext cx="4107452" cy="27365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Rýsování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Rovné čáry rýsujeme na dřevo podle pravítka nebo pravítka úhelníku.</a:t>
            </a:r>
            <a:endParaRPr lang="cs-CZ" dirty="0"/>
          </a:p>
        </p:txBody>
      </p:sp>
      <p:pic>
        <p:nvPicPr>
          <p:cNvPr id="4" name="Obrázek 3" descr="250px-Reglas_svg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926" y="2714620"/>
            <a:ext cx="5000660" cy="350046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14480" y="5429264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Rýsování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txBody>
          <a:bodyPr/>
          <a:lstStyle/>
          <a:p>
            <a:r>
              <a:rPr lang="cs-CZ" dirty="0" smtClean="0"/>
              <a:t>K rýsování používáme obyčejnou tužku s ostrým hrotem.</a:t>
            </a:r>
          </a:p>
          <a:p>
            <a:endParaRPr lang="cs-CZ" dirty="0"/>
          </a:p>
        </p:txBody>
      </p:sp>
      <p:pic>
        <p:nvPicPr>
          <p:cNvPr id="4" name="Obrázek 3" descr="220px-Koh-i-noor_Hardtmuth_pencil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3000372"/>
            <a:ext cx="3786214" cy="283966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00100" y="607220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6" name="Obrázek 5" descr="220px-Penciltip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3357562"/>
            <a:ext cx="3286148" cy="218080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429256" y="585789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Rýsování čar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Chybně narýsovanou čáru přeškrtneme vlnovkou.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Správně narýsovanou čáru označíme křížkem.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785918" y="3214686"/>
            <a:ext cx="500066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857356" y="5786454"/>
            <a:ext cx="5143536" cy="158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Volný tvar 7"/>
          <p:cNvSpPr/>
          <p:nvPr/>
        </p:nvSpPr>
        <p:spPr>
          <a:xfrm>
            <a:off x="2285984" y="2857496"/>
            <a:ext cx="4459459" cy="783101"/>
          </a:xfrm>
          <a:custGeom>
            <a:avLst/>
            <a:gdLst>
              <a:gd name="connsiteX0" fmla="*/ 0 w 4459459"/>
              <a:gd name="connsiteY0" fmla="*/ 497058 h 783101"/>
              <a:gd name="connsiteX1" fmla="*/ 295422 w 4459459"/>
              <a:gd name="connsiteY1" fmla="*/ 46892 h 783101"/>
              <a:gd name="connsiteX2" fmla="*/ 1041010 w 4459459"/>
              <a:gd name="connsiteY2" fmla="*/ 778412 h 783101"/>
              <a:gd name="connsiteX3" fmla="*/ 1744394 w 4459459"/>
              <a:gd name="connsiteY3" fmla="*/ 18757 h 783101"/>
              <a:gd name="connsiteX4" fmla="*/ 2405576 w 4459459"/>
              <a:gd name="connsiteY4" fmla="*/ 694006 h 783101"/>
              <a:gd name="connsiteX5" fmla="*/ 3080825 w 4459459"/>
              <a:gd name="connsiteY5" fmla="*/ 46892 h 783101"/>
              <a:gd name="connsiteX6" fmla="*/ 3826413 w 4459459"/>
              <a:gd name="connsiteY6" fmla="*/ 679938 h 783101"/>
              <a:gd name="connsiteX7" fmla="*/ 4459459 w 4459459"/>
              <a:gd name="connsiteY7" fmla="*/ 18757 h 783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59459" h="783101">
                <a:moveTo>
                  <a:pt x="0" y="497058"/>
                </a:moveTo>
                <a:cubicBezTo>
                  <a:pt x="60960" y="248529"/>
                  <a:pt x="121920" y="0"/>
                  <a:pt x="295422" y="46892"/>
                </a:cubicBezTo>
                <a:cubicBezTo>
                  <a:pt x="468924" y="93784"/>
                  <a:pt x="799515" y="783101"/>
                  <a:pt x="1041010" y="778412"/>
                </a:cubicBezTo>
                <a:cubicBezTo>
                  <a:pt x="1282505" y="773723"/>
                  <a:pt x="1516966" y="32825"/>
                  <a:pt x="1744394" y="18757"/>
                </a:cubicBezTo>
                <a:cubicBezTo>
                  <a:pt x="1971822" y="4689"/>
                  <a:pt x="2182838" y="689317"/>
                  <a:pt x="2405576" y="694006"/>
                </a:cubicBezTo>
                <a:cubicBezTo>
                  <a:pt x="2628314" y="698695"/>
                  <a:pt x="2844019" y="49237"/>
                  <a:pt x="3080825" y="46892"/>
                </a:cubicBezTo>
                <a:cubicBezTo>
                  <a:pt x="3317631" y="44547"/>
                  <a:pt x="3596641" y="684627"/>
                  <a:pt x="3826413" y="679938"/>
                </a:cubicBezTo>
                <a:cubicBezTo>
                  <a:pt x="4056185" y="675249"/>
                  <a:pt x="4257822" y="347003"/>
                  <a:pt x="4459459" y="18757"/>
                </a:cubicBezTo>
              </a:path>
            </a:pathLst>
          </a:cu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000496" y="5500702"/>
            <a:ext cx="857256" cy="64294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4036215" y="5536421"/>
            <a:ext cx="642942" cy="57150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Rýsovaní nepravidelných předmětů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Pro orýsování nepravidelných předmětů je</a:t>
            </a:r>
          </a:p>
          <a:p>
            <a:pPr>
              <a:buNone/>
            </a:pPr>
            <a:r>
              <a:rPr lang="cs-CZ" dirty="0" smtClean="0"/>
              <a:t>výhodné vyrobit si vhodnou šablonu (např. z</a:t>
            </a:r>
          </a:p>
          <a:p>
            <a:pPr>
              <a:buNone/>
            </a:pPr>
            <a:r>
              <a:rPr lang="cs-CZ" dirty="0" smtClean="0"/>
              <a:t>tvrdého papíru).</a:t>
            </a:r>
            <a:endParaRPr lang="cs-CZ" dirty="0"/>
          </a:p>
        </p:txBody>
      </p:sp>
      <p:pic>
        <p:nvPicPr>
          <p:cNvPr id="4" name="Obrázek 3" descr="imagesCA01VHH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794" y="3786190"/>
            <a:ext cx="2732068" cy="22860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14414" y="5715016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pic>
        <p:nvPicPr>
          <p:cNvPr id="6" name="Obrázek 5" descr="imagesCAN98EC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0694" y="3143248"/>
            <a:ext cx="3071834" cy="307183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214942" y="557214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Používáme k měření pravého úhlu.</a:t>
            </a:r>
          </a:p>
          <a:p>
            <a:r>
              <a:rPr lang="cs-CZ" dirty="0" smtClean="0"/>
              <a:t>K rýsování kolmic (přeřezávání materiálu).</a:t>
            </a:r>
            <a:endParaRPr lang="cs-CZ" dirty="0"/>
          </a:p>
        </p:txBody>
      </p:sp>
      <p:pic>
        <p:nvPicPr>
          <p:cNvPr id="4" name="Obrázek 3" descr="220px-Steel_Square-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860" y="3066890"/>
            <a:ext cx="4214842" cy="300786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1538" y="5643578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Rejsek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Používáme ho k orýsování rovnoběžek podél hran materiálu.</a:t>
            </a:r>
            <a:endParaRPr lang="cs-CZ" dirty="0"/>
          </a:p>
        </p:txBody>
      </p:sp>
      <p:pic>
        <p:nvPicPr>
          <p:cNvPr id="4" name="Obrázek 3" descr="P111039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488" y="2786058"/>
            <a:ext cx="5429256" cy="361724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1538" y="557214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00618" cy="4525963"/>
          </a:xfrm>
        </p:spPr>
        <p:txBody>
          <a:bodyPr/>
          <a:lstStyle/>
          <a:p>
            <a:r>
              <a:rPr lang="cs-CZ" dirty="0" smtClean="0"/>
              <a:t>Slouží k narýsování kružnic a oblouků.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 označení pravidelných vzdáleností (např. při vrtání stejně vzdálených děr)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572132" y="1600200"/>
            <a:ext cx="3114668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 descr="220px-Kruzidl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6380" y="1456994"/>
            <a:ext cx="3643338" cy="47444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071934" y="592933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rozměřování výrobků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Rysku měřidla nastavíme na začátek měřeného materiálu.</a:t>
            </a:r>
          </a:p>
          <a:p>
            <a:r>
              <a:rPr lang="cs-CZ" dirty="0" smtClean="0"/>
              <a:t>Měřidlo položíme ve směru měření.</a:t>
            </a:r>
          </a:p>
          <a:p>
            <a:r>
              <a:rPr lang="cs-CZ" dirty="0" smtClean="0"/>
              <a:t>Při odečítání se díváme na stupnici kolmo.</a:t>
            </a:r>
          </a:p>
          <a:p>
            <a:r>
              <a:rPr lang="cs-CZ" dirty="0" smtClean="0"/>
              <a:t>Pro označování materiálů používáme ostrou tužku.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1/ Vyjmenuj  4 nástroje používané pro orýsování dřeva.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Kružidlo, rejsek, úhelník, pravítko.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Poznej měřidla na obrázku: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3438" y="2857496"/>
            <a:ext cx="3643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Skládací metr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9124" y="4857760"/>
            <a:ext cx="3214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Svinovací metr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868" y="364331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57422" y="648866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  <p:pic>
        <p:nvPicPr>
          <p:cNvPr id="10" name="Obrázek 9" descr="P11104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4214818"/>
            <a:ext cx="3392536" cy="2260277"/>
          </a:xfrm>
          <a:prstGeom prst="rect">
            <a:avLst/>
          </a:prstGeom>
        </p:spPr>
      </p:pic>
      <p:pic>
        <p:nvPicPr>
          <p:cNvPr id="11" name="Obrázek 10" descr="P111039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34" y="2214554"/>
            <a:ext cx="2856952" cy="19034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1/ 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2, 12/  archiv autora</a:t>
            </a:r>
          </a:p>
          <a:p>
            <a:pPr>
              <a:buNone/>
            </a:pPr>
            <a:r>
              <a:rPr lang="cs-CZ" sz="1200" dirty="0" smtClean="0"/>
              <a:t>3, 13/  archiv autora</a:t>
            </a:r>
          </a:p>
          <a:p>
            <a:pPr>
              <a:buNone/>
            </a:pPr>
            <a:r>
              <a:rPr lang="cs-CZ" sz="1200" dirty="0"/>
              <a:t>4</a:t>
            </a:r>
            <a:r>
              <a:rPr lang="cs-CZ" sz="1200" dirty="0" smtClean="0"/>
              <a:t>/   </a:t>
            </a:r>
            <a:r>
              <a:rPr lang="cs-CZ" sz="1200" dirty="0" smtClean="0">
                <a:hlinkClick r:id="rId3"/>
              </a:rPr>
              <a:t>http://upload.wikimedia.org/wikipedia/commons/thumb/9/97/Reglas.svg/250px-Reglas.svg.png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5/  </a:t>
            </a:r>
            <a:r>
              <a:rPr lang="cs-CZ" sz="1200" dirty="0" smtClean="0">
                <a:hlinkClick r:id="rId4"/>
              </a:rPr>
              <a:t>http://upload.wikimedia.org/wikipedia/commons/thumb/2/2c/Koh-i-noor_Hardtmuth_pencils.jpg/220px-Koh-i-noor_Hardtmuth_pencils.jpg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6/  </a:t>
            </a:r>
            <a:r>
              <a:rPr lang="cs-CZ" sz="1200" dirty="0" smtClean="0">
                <a:hlinkClick r:id="rId5"/>
              </a:rPr>
              <a:t>http://upload.wikimedia.org/wikipedia/commons/thumb/4/44/Penciltip.JPG/220px-Penciltip.JPG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7/  </a:t>
            </a:r>
            <a:r>
              <a:rPr lang="cs-CZ" sz="1200" dirty="0" smtClean="0">
                <a:hlinkClick r:id="rId6"/>
              </a:rPr>
              <a:t>http://t0.gstatic.com/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?q=</a:t>
            </a:r>
            <a:r>
              <a:rPr lang="cs-CZ" sz="1200" dirty="0" err="1" smtClean="0">
                <a:hlinkClick r:id="rId6"/>
              </a:rPr>
              <a:t>tbn</a:t>
            </a:r>
            <a:r>
              <a:rPr lang="cs-CZ" sz="1200" dirty="0" smtClean="0">
                <a:hlinkClick r:id="rId6"/>
              </a:rPr>
              <a:t>:ANd9GcSkEIkPKmanGQVdppgNNtNax5P0ewJtr7QjZnmsHByr_sS6q5Mk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8/  </a:t>
            </a:r>
            <a:r>
              <a:rPr lang="cs-CZ" sz="1200" dirty="0" smtClean="0">
                <a:hlinkClick r:id="rId7"/>
              </a:rPr>
              <a:t>http://t1.gstatic.com/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?q=</a:t>
            </a:r>
            <a:r>
              <a:rPr lang="cs-CZ" sz="1200" dirty="0" err="1" smtClean="0">
                <a:hlinkClick r:id="rId7"/>
              </a:rPr>
              <a:t>tbn</a:t>
            </a:r>
            <a:r>
              <a:rPr lang="cs-CZ" sz="1200" dirty="0" smtClean="0">
                <a:hlinkClick r:id="rId7"/>
              </a:rPr>
              <a:t>:ANd9GcQhPeXgp9SrbNKE4vxjS__</a:t>
            </a:r>
            <a:r>
              <a:rPr lang="cs-CZ" sz="1200" dirty="0" err="1" smtClean="0">
                <a:hlinkClick r:id="rId7"/>
              </a:rPr>
              <a:t>CLkpFxA</a:t>
            </a:r>
            <a:r>
              <a:rPr lang="cs-CZ" sz="1200" dirty="0" smtClean="0">
                <a:hlinkClick r:id="rId7"/>
              </a:rPr>
              <a:t>-RCFpzEieNXU02hP2FzfpSpg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9/  </a:t>
            </a:r>
            <a:r>
              <a:rPr lang="cs-CZ" sz="1200" dirty="0" smtClean="0">
                <a:hlinkClick r:id="rId8"/>
              </a:rPr>
              <a:t>http://upload.wikimedia.org/wikipedia/commons/thumb/0/02/Steel_Square-1.jpg/220px-Steel_Square-1.jpg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10/  archiv autora</a:t>
            </a:r>
          </a:p>
          <a:p>
            <a:pPr>
              <a:buNone/>
            </a:pPr>
            <a:r>
              <a:rPr lang="cs-CZ" sz="1200" dirty="0" smtClean="0"/>
              <a:t>11/ </a:t>
            </a:r>
            <a:r>
              <a:rPr lang="cs-CZ" sz="1200" dirty="0" smtClean="0">
                <a:hlinkClick r:id="rId9"/>
              </a:rPr>
              <a:t>http://upload.wikimedia.org/wikipedia/commons/thumb/3/3a/Kruzidla.jpg/220px-Kruzidla.jpg</a:t>
            </a: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322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Měření a orýsování dřeva</vt:lpstr>
      <vt:lpstr>Význam měření</vt:lpstr>
      <vt:lpstr>Nejčastější měřidla</vt:lpstr>
      <vt:lpstr>Nejčastější měřidla</vt:lpstr>
      <vt:lpstr>Rýsování </vt:lpstr>
      <vt:lpstr>Rýsování</vt:lpstr>
      <vt:lpstr>Rýsování čar</vt:lpstr>
      <vt:lpstr>Rýsovaní nepravidelných předmětů</vt:lpstr>
      <vt:lpstr>Úhelník</vt:lpstr>
      <vt:lpstr>Rejsek</vt:lpstr>
      <vt:lpstr>Kružidlo</vt:lpstr>
      <vt:lpstr>Pravidla pro rozměřování výrobků</vt:lpstr>
      <vt:lpstr>Opakování</vt:lpstr>
      <vt:lpstr>Opakování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a orýsování dřeva</dc:title>
  <dc:creator>Fliedrovi</dc:creator>
  <cp:lastModifiedBy>Tomáš Fliedr</cp:lastModifiedBy>
  <cp:revision>19</cp:revision>
  <dcterms:created xsi:type="dcterms:W3CDTF">2012-01-25T13:05:40Z</dcterms:created>
  <dcterms:modified xsi:type="dcterms:W3CDTF">2013-03-18T10:28:45Z</dcterms:modified>
</cp:coreProperties>
</file>