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59" r:id="rId3"/>
    <p:sldId id="258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91DCE5-FAC4-446D-8CF8-D997DFA67577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66D2BD-78C9-4B1B-9EDC-6B493EEDCA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8274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66D2BD-78C9-4B1B-9EDC-6B493EEDCA4B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Doplnit i/y, pro kontrolu klikni, zobrazí se vzor.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66D2BD-78C9-4B1B-9EDC-6B493EEDCA4B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</a:t>
            </a:r>
            <a:r>
              <a:rPr lang="cs-CZ" baseline="0" dirty="0" smtClean="0"/>
              <a:t> začátku přílet mraku s tvary vzoru pán. Po doplnění i/y u každého slovního spojení kliknou pro kontrolu a přiletí příslušný tvar vzoru pán.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66D2BD-78C9-4B1B-9EDC-6B493EEDCA4B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</a:t>
            </a:r>
            <a:r>
              <a:rPr lang="cs-CZ" baseline="0" dirty="0" smtClean="0"/>
              <a:t> mají </a:t>
            </a:r>
            <a:r>
              <a:rPr lang="cs-CZ" baseline="0" dirty="0" err="1" smtClean="0"/>
              <a:t>osmisměrku</a:t>
            </a:r>
            <a:r>
              <a:rPr lang="cs-CZ" baseline="0" dirty="0" smtClean="0"/>
              <a:t> v tištěné podobě. Pro kontrolu klikejte, budou se postupně vyškrtávat slova. Nakonec přiletí šipka s kontrolou slov (19 slov je celkem, slovo LEV je </a:t>
            </a:r>
            <a:r>
              <a:rPr lang="cs-CZ" baseline="0" smtClean="0"/>
              <a:t>zde dvakrát).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66D2BD-78C9-4B1B-9EDC-6B493EEDCA4B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755650" y="404813"/>
            <a:ext cx="6062429" cy="3801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NÁZEV ŠKOLY: 2. základní škola, Rakovník, Husovo náměstí 3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AUTOR: Mgr. Jana Šváchová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březen 2013</a:t>
            </a:r>
            <a:endParaRPr lang="cs-CZ" sz="1600" dirty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VY_32_INOVACE_08_Podstatná jména rodu mužského</a:t>
            </a:r>
            <a:endParaRPr lang="cs-CZ" sz="1600" dirty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VZDĚLÁVACÍ OBLAST: Český jazyk a literatura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TÉMA: </a:t>
            </a: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Rod mužský</a:t>
            </a:r>
            <a:endParaRPr lang="cs-CZ" sz="1600" dirty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ČÍSLO PROJEKTU: CZ.1.07/1.4.00/21.1427 </a:t>
            </a: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4581525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85749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Podstatná jména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Rod mužský, vzor pán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14414" y="1571612"/>
            <a:ext cx="5931432" cy="337335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dirty="0" smtClean="0"/>
              <a:t>Anotace</a:t>
            </a:r>
          </a:p>
          <a:p>
            <a:pPr>
              <a:lnSpc>
                <a:spcPct val="150000"/>
              </a:lnSpc>
            </a:pP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Žáci 4. ročníku určují vzory podstatných jmen rodu mužského.</a:t>
            </a:r>
          </a:p>
          <a:p>
            <a:pPr>
              <a:lnSpc>
                <a:spcPct val="150000"/>
              </a:lnSpc>
            </a:pP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Zdůvodňují pravopis podstatných jmen rodu mužského vzoru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pán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smtClean="0"/>
              <a:t>Hledají podstatná jména rodu mužského v </a:t>
            </a:r>
            <a:r>
              <a:rPr lang="cs-CZ" dirty="0" err="1" smtClean="0"/>
              <a:t>osmisměrce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00100" y="857232"/>
            <a:ext cx="71205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vlas_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00100" y="1571612"/>
            <a:ext cx="88197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 </a:t>
            </a:r>
            <a:r>
              <a:rPr lang="cs-CZ" sz="2000" dirty="0" err="1" smtClean="0"/>
              <a:t>pytl</a:t>
            </a:r>
            <a:r>
              <a:rPr lang="cs-CZ" sz="2000" dirty="0" smtClean="0"/>
              <a:t>_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00100" y="2357430"/>
            <a:ext cx="11721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šimpanz_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00100" y="3071810"/>
            <a:ext cx="10493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mikrob_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28860" y="857232"/>
            <a:ext cx="66191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C000"/>
                </a:solidFill>
              </a:rPr>
              <a:t>hrad</a:t>
            </a:r>
            <a:endParaRPr lang="cs-CZ" sz="2000" dirty="0">
              <a:solidFill>
                <a:srgbClr val="FFC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428860" y="1571612"/>
            <a:ext cx="65056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C000"/>
                </a:solidFill>
              </a:rPr>
              <a:t>stroj</a:t>
            </a:r>
            <a:endParaRPr lang="cs-CZ" sz="2000" dirty="0">
              <a:solidFill>
                <a:srgbClr val="FFC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28860" y="2285992"/>
            <a:ext cx="6254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B050"/>
                </a:solidFill>
              </a:rPr>
              <a:t>muž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428860" y="3000372"/>
            <a:ext cx="6367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B050"/>
                </a:solidFill>
              </a:rPr>
              <a:t>pán</a:t>
            </a:r>
            <a:r>
              <a:rPr lang="cs-CZ" sz="2000" dirty="0" smtClean="0">
                <a:solidFill>
                  <a:srgbClr val="FF0000"/>
                </a:solidFill>
              </a:rPr>
              <a:t>i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86380" y="857232"/>
            <a:ext cx="8957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koňm</a:t>
            </a:r>
            <a:r>
              <a:rPr lang="cs-CZ" sz="2000" dirty="0" smtClean="0"/>
              <a:t>_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286380" y="1571612"/>
            <a:ext cx="92634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povoz_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86380" y="2357430"/>
            <a:ext cx="109587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s peněz_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286380" y="3071810"/>
            <a:ext cx="9012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s </a:t>
            </a:r>
            <a:r>
              <a:rPr lang="cs-CZ" sz="2000" dirty="0" err="1" smtClean="0"/>
              <a:t>posl</a:t>
            </a:r>
            <a:r>
              <a:rPr lang="cs-CZ" sz="2000" dirty="0" smtClean="0"/>
              <a:t>_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715140" y="857232"/>
            <a:ext cx="6254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B050"/>
                </a:solidFill>
              </a:rPr>
              <a:t>muž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715140" y="1571612"/>
            <a:ext cx="66191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C000"/>
                </a:solidFill>
              </a:rPr>
              <a:t>hrad</a:t>
            </a:r>
            <a:endParaRPr lang="cs-CZ" sz="2000" dirty="0">
              <a:solidFill>
                <a:srgbClr val="FFC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715140" y="2285992"/>
            <a:ext cx="65056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C000"/>
                </a:solidFill>
              </a:rPr>
              <a:t>stroj</a:t>
            </a:r>
            <a:endParaRPr lang="cs-CZ" sz="2000" dirty="0">
              <a:solidFill>
                <a:srgbClr val="FFC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715140" y="3071810"/>
            <a:ext cx="68807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B050"/>
                </a:solidFill>
              </a:rPr>
              <a:t>pán</a:t>
            </a:r>
            <a:r>
              <a:rPr lang="cs-CZ" sz="2000" dirty="0" smtClean="0">
                <a:solidFill>
                  <a:srgbClr val="FF0000"/>
                </a:solidFill>
              </a:rPr>
              <a:t>y</a:t>
            </a:r>
            <a:endParaRPr lang="cs-CZ" sz="2000" dirty="0">
              <a:solidFill>
                <a:srgbClr val="FF0000"/>
              </a:solidFill>
            </a:endParaRPr>
          </a:p>
        </p:txBody>
      </p:sp>
      <p:grpSp>
        <p:nvGrpSpPr>
          <p:cNvPr id="20" name="Skupina 19"/>
          <p:cNvGrpSpPr/>
          <p:nvPr/>
        </p:nvGrpSpPr>
        <p:grpSpPr>
          <a:xfrm>
            <a:off x="642910" y="3929066"/>
            <a:ext cx="7929618" cy="1357322"/>
            <a:chOff x="642910" y="3929066"/>
            <a:chExt cx="7929618" cy="1357322"/>
          </a:xfrm>
        </p:grpSpPr>
        <p:sp>
          <p:nvSpPr>
            <p:cNvPr id="19" name="Vodorovný svitek 18"/>
            <p:cNvSpPr/>
            <p:nvPr/>
          </p:nvSpPr>
          <p:spPr>
            <a:xfrm>
              <a:off x="642910" y="3929066"/>
              <a:ext cx="7929618" cy="1357322"/>
            </a:xfrm>
            <a:prstGeom prst="horizontalScroll">
              <a:avLst/>
            </a:prstGeom>
            <a:solidFill>
              <a:schemeClr val="accent6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1214414" y="4357694"/>
              <a:ext cx="6534161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smtClean="0">
                  <a:solidFill>
                    <a:srgbClr val="FF0000"/>
                  </a:solidFill>
                  <a:latin typeface="Arial" pitchFamily="34" charset="0"/>
                  <a:ea typeface="Batang" pitchFamily="18" charset="-127"/>
                  <a:cs typeface="Arial" pitchFamily="34" charset="0"/>
                </a:rPr>
                <a:t>Vzor </a:t>
              </a:r>
              <a:r>
                <a:rPr lang="cs-CZ" sz="2000" dirty="0" smtClean="0">
                  <a:latin typeface="Arial" pitchFamily="34" charset="0"/>
                  <a:ea typeface="Batang" pitchFamily="18" charset="-127"/>
                  <a:cs typeface="Arial" pitchFamily="34" charset="0"/>
                </a:rPr>
                <a:t>pán</a:t>
              </a:r>
              <a:r>
                <a:rPr lang="cs-CZ" sz="2000" dirty="0" smtClean="0">
                  <a:solidFill>
                    <a:srgbClr val="FF0000"/>
                  </a:solidFill>
                  <a:latin typeface="Arial" pitchFamily="34" charset="0"/>
                  <a:ea typeface="Batang" pitchFamily="18" charset="-127"/>
                  <a:cs typeface="Arial" pitchFamily="34" charset="0"/>
                </a:rPr>
                <a:t> dosaďte za podstatné jméno ve stejném tvaru.</a:t>
              </a:r>
              <a:endParaRPr lang="cs-CZ" sz="2000" dirty="0">
                <a:solidFill>
                  <a:srgbClr val="FF0000"/>
                </a:solidFill>
                <a:latin typeface="Arial" pitchFamily="34" charset="0"/>
                <a:ea typeface="Batang" pitchFamily="18" charset="-127"/>
                <a:cs typeface="Arial" pitchFamily="34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4" grpId="0"/>
      <p:bldP spid="15" grpId="0"/>
      <p:bldP spid="16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28662" y="857232"/>
            <a:ext cx="17478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holub_ se slétli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00100" y="1571612"/>
            <a:ext cx="13344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k </a:t>
            </a:r>
            <a:r>
              <a:rPr lang="cs-CZ" sz="2000" dirty="0" err="1" smtClean="0"/>
              <a:t>holubov</a:t>
            </a:r>
            <a:r>
              <a:rPr lang="cs-CZ" sz="2000" dirty="0" smtClean="0"/>
              <a:t>_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00100" y="2285992"/>
            <a:ext cx="165282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chytali motýl_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00100" y="3000372"/>
            <a:ext cx="153715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volej </a:t>
            </a:r>
            <a:r>
              <a:rPr lang="cs-CZ" sz="2000" dirty="0" err="1" smtClean="0"/>
              <a:t>Pavlov</a:t>
            </a:r>
            <a:r>
              <a:rPr lang="cs-CZ" sz="2000" dirty="0" smtClean="0"/>
              <a:t>_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00100" y="3714752"/>
            <a:ext cx="14994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mořští krab_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86380" y="857232"/>
            <a:ext cx="145135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ps</a:t>
            </a:r>
            <a:r>
              <a:rPr lang="cs-CZ" sz="2000" dirty="0" smtClean="0"/>
              <a:t>_ u boudy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86380" y="1571612"/>
            <a:ext cx="17892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nekrmit holub_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86380" y="2285992"/>
            <a:ext cx="14048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ps</a:t>
            </a:r>
            <a:r>
              <a:rPr lang="cs-CZ" sz="2000" dirty="0" smtClean="0"/>
              <a:t>_ přiběhli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286380" y="3000372"/>
            <a:ext cx="15756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o </a:t>
            </a:r>
            <a:r>
              <a:rPr lang="cs-CZ" sz="2000" dirty="0" err="1" smtClean="0"/>
              <a:t>Přemyslov</a:t>
            </a:r>
            <a:r>
              <a:rPr lang="cs-CZ" sz="2000" dirty="0" smtClean="0"/>
              <a:t>_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286380" y="3714752"/>
            <a:ext cx="13355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zavolat </a:t>
            </a:r>
            <a:r>
              <a:rPr lang="cs-CZ" sz="2000" dirty="0" err="1" smtClean="0"/>
              <a:t>ps</a:t>
            </a:r>
            <a:r>
              <a:rPr lang="cs-CZ" sz="2000" dirty="0" smtClean="0"/>
              <a:t>_</a:t>
            </a:r>
            <a:endParaRPr lang="cs-CZ" sz="2000" dirty="0"/>
          </a:p>
        </p:txBody>
      </p:sp>
      <p:grpSp>
        <p:nvGrpSpPr>
          <p:cNvPr id="27" name="Skupina 26"/>
          <p:cNvGrpSpPr/>
          <p:nvPr/>
        </p:nvGrpSpPr>
        <p:grpSpPr>
          <a:xfrm>
            <a:off x="2143108" y="4643446"/>
            <a:ext cx="4357718" cy="1428760"/>
            <a:chOff x="2143108" y="4643446"/>
            <a:chExt cx="4357718" cy="1428760"/>
          </a:xfrm>
          <a:solidFill>
            <a:schemeClr val="tx2">
              <a:lumMod val="40000"/>
              <a:lumOff val="60000"/>
            </a:schemeClr>
          </a:solidFill>
        </p:grpSpPr>
        <p:sp>
          <p:nvSpPr>
            <p:cNvPr id="26" name="Mrak 25"/>
            <p:cNvSpPr/>
            <p:nvPr/>
          </p:nvSpPr>
          <p:spPr>
            <a:xfrm>
              <a:off x="2143108" y="4643446"/>
              <a:ext cx="4357718" cy="1428760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3000364" y="4857760"/>
              <a:ext cx="726481" cy="461665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pán</a:t>
              </a:r>
              <a:r>
                <a:rPr lang="cs-CZ" sz="2400" dirty="0" smtClean="0">
                  <a:solidFill>
                    <a:srgbClr val="FF0000"/>
                  </a:solidFill>
                </a:rPr>
                <a:t>i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3714744" y="5357826"/>
              <a:ext cx="1026499" cy="461665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pán</a:t>
              </a:r>
              <a:r>
                <a:rPr lang="cs-CZ" sz="2400" dirty="0" smtClean="0">
                  <a:solidFill>
                    <a:srgbClr val="FF0000"/>
                  </a:solidFill>
                </a:rPr>
                <a:t>ovi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5000628" y="4929198"/>
              <a:ext cx="789703" cy="461665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pán</a:t>
              </a:r>
              <a:r>
                <a:rPr lang="cs-CZ" sz="2400" dirty="0" smtClean="0">
                  <a:solidFill>
                    <a:srgbClr val="FF0000"/>
                  </a:solidFill>
                </a:rPr>
                <a:t>y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</p:grpSp>
      <p:sp>
        <p:nvSpPr>
          <p:cNvPr id="15" name="TextovéPole 14"/>
          <p:cNvSpPr txBox="1"/>
          <p:nvPr/>
        </p:nvSpPr>
        <p:spPr>
          <a:xfrm>
            <a:off x="3143240" y="857232"/>
            <a:ext cx="6383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/>
              <a:t>pán</a:t>
            </a:r>
            <a:r>
              <a:rPr lang="cs-CZ" sz="2000" i="1" dirty="0" smtClean="0">
                <a:solidFill>
                  <a:srgbClr val="FF0000"/>
                </a:solidFill>
              </a:rPr>
              <a:t>i</a:t>
            </a:r>
            <a:endParaRPr lang="cs-CZ" sz="2000" i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143240" y="1571612"/>
            <a:ext cx="88242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/>
              <a:t>pán</a:t>
            </a:r>
            <a:r>
              <a:rPr lang="cs-CZ" sz="2000" i="1" dirty="0" smtClean="0">
                <a:solidFill>
                  <a:srgbClr val="FF0000"/>
                </a:solidFill>
              </a:rPr>
              <a:t>ovi</a:t>
            </a:r>
            <a:endParaRPr lang="cs-CZ" sz="2000" i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143240" y="2285992"/>
            <a:ext cx="68807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/>
              <a:t>pán</a:t>
            </a:r>
            <a:r>
              <a:rPr lang="cs-CZ" sz="2000" i="1" dirty="0" smtClean="0">
                <a:solidFill>
                  <a:srgbClr val="0070C0"/>
                </a:solidFill>
              </a:rPr>
              <a:t>y</a:t>
            </a:r>
            <a:endParaRPr lang="cs-CZ" sz="2000" i="1" dirty="0">
              <a:solidFill>
                <a:srgbClr val="0070C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143240" y="3000372"/>
            <a:ext cx="8856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/>
              <a:t>pán</a:t>
            </a:r>
            <a:r>
              <a:rPr lang="cs-CZ" sz="2000" i="1" dirty="0" smtClean="0">
                <a:solidFill>
                  <a:srgbClr val="FF0000"/>
                </a:solidFill>
              </a:rPr>
              <a:t>ovi</a:t>
            </a:r>
            <a:endParaRPr lang="cs-CZ" sz="2000" i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143240" y="3714752"/>
            <a:ext cx="6367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/>
              <a:t>pán</a:t>
            </a:r>
            <a:r>
              <a:rPr lang="cs-CZ" sz="2000" i="1" dirty="0" smtClean="0">
                <a:solidFill>
                  <a:srgbClr val="FF0000"/>
                </a:solidFill>
              </a:rPr>
              <a:t>i</a:t>
            </a:r>
            <a:endParaRPr lang="cs-CZ" sz="2000" i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429520" y="857232"/>
            <a:ext cx="6383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/>
              <a:t>pán</a:t>
            </a:r>
            <a:r>
              <a:rPr lang="cs-CZ" sz="2000" i="1" dirty="0" smtClean="0">
                <a:solidFill>
                  <a:srgbClr val="FF0000"/>
                </a:solidFill>
              </a:rPr>
              <a:t>i</a:t>
            </a:r>
            <a:endParaRPr lang="cs-CZ" sz="2000" i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500958" y="1571612"/>
            <a:ext cx="68807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pán</a:t>
            </a:r>
            <a:r>
              <a:rPr lang="cs-CZ" sz="2000" dirty="0" smtClean="0">
                <a:solidFill>
                  <a:srgbClr val="0070C0"/>
                </a:solidFill>
              </a:rPr>
              <a:t>y</a:t>
            </a:r>
            <a:endParaRPr lang="cs-CZ" sz="2000" dirty="0">
              <a:solidFill>
                <a:srgbClr val="0070C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429520" y="2285992"/>
            <a:ext cx="6383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/>
              <a:t>pán</a:t>
            </a:r>
            <a:r>
              <a:rPr lang="cs-CZ" sz="2000" i="1" dirty="0" smtClean="0">
                <a:solidFill>
                  <a:srgbClr val="FF0000"/>
                </a:solidFill>
              </a:rPr>
              <a:t>i</a:t>
            </a:r>
            <a:endParaRPr lang="cs-CZ" sz="2000" i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429520" y="3000372"/>
            <a:ext cx="88242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/>
              <a:t>pán</a:t>
            </a:r>
            <a:r>
              <a:rPr lang="cs-CZ" sz="2000" i="1" dirty="0" smtClean="0">
                <a:solidFill>
                  <a:srgbClr val="FF0000"/>
                </a:solidFill>
              </a:rPr>
              <a:t>ovi</a:t>
            </a:r>
            <a:endParaRPr lang="cs-CZ" sz="2000" i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500958" y="3714752"/>
            <a:ext cx="68980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/>
              <a:t>pán</a:t>
            </a:r>
            <a:r>
              <a:rPr lang="cs-CZ" sz="2000" i="1" dirty="0" smtClean="0">
                <a:solidFill>
                  <a:srgbClr val="0070C0"/>
                </a:solidFill>
              </a:rPr>
              <a:t>y</a:t>
            </a:r>
            <a:endParaRPr lang="cs-CZ" sz="2000" i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1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  <p:bldP spid="18" grpId="0"/>
      <p:bldP spid="19" grpId="0"/>
      <p:bldP spid="21" grpId="0"/>
      <p:bldP spid="22" grpId="0"/>
      <p:bldP spid="23" grpId="0"/>
      <p:bldP spid="24" grpId="0"/>
      <p:bldP spid="2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43247833"/>
              </p:ext>
            </p:extLst>
          </p:nvPr>
        </p:nvGraphicFramePr>
        <p:xfrm>
          <a:off x="2143108" y="714356"/>
          <a:ext cx="4857780" cy="3657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85778"/>
                <a:gridCol w="485778"/>
                <a:gridCol w="485778"/>
                <a:gridCol w="485778"/>
                <a:gridCol w="485778"/>
                <a:gridCol w="485778"/>
                <a:gridCol w="485778"/>
                <a:gridCol w="485778"/>
                <a:gridCol w="485778"/>
                <a:gridCol w="485778"/>
              </a:tblGrid>
              <a:tr h="28575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</a:tr>
              <a:tr h="28575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</a:tr>
              <a:tr h="28575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</a:tr>
              <a:tr h="28575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</a:tr>
              <a:tr h="28575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</a:tr>
              <a:tr h="28575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</a:tr>
              <a:tr h="28575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</a:tr>
              <a:tr h="28575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28575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</a:tr>
              <a:tr h="28575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pSp>
        <p:nvGrpSpPr>
          <p:cNvPr id="27" name="Skupina 26"/>
          <p:cNvGrpSpPr/>
          <p:nvPr/>
        </p:nvGrpSpPr>
        <p:grpSpPr>
          <a:xfrm>
            <a:off x="1645322" y="4500570"/>
            <a:ext cx="6429420" cy="1643074"/>
            <a:chOff x="1645322" y="4500570"/>
            <a:chExt cx="6429420" cy="1643074"/>
          </a:xfrm>
        </p:grpSpPr>
        <p:sp>
          <p:nvSpPr>
            <p:cNvPr id="26" name="Šrafovaná šipka doprava 25"/>
            <p:cNvSpPr/>
            <p:nvPr/>
          </p:nvSpPr>
          <p:spPr>
            <a:xfrm>
              <a:off x="1645322" y="4500570"/>
              <a:ext cx="6429420" cy="1643074"/>
            </a:xfrm>
            <a:prstGeom prst="stripedRightArrow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1803774" y="5072074"/>
              <a:ext cx="606653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DUB, PLEVEL, UZEL, CIZINEC, OREL, OBRAZ, PES, ERB, OBR, LEV,</a:t>
              </a:r>
            </a:p>
            <a:p>
              <a:r>
                <a:rPr lang="cs-CZ" dirty="0" smtClean="0"/>
                <a:t>TOM, DAV, LEN, HLEN, LOM, MOL, SED, FILC, ZUB</a:t>
              </a:r>
              <a:endParaRPr lang="cs-CZ" dirty="0"/>
            </a:p>
          </p:txBody>
        </p:sp>
      </p:grpSp>
      <p:cxnSp>
        <p:nvCxnSpPr>
          <p:cNvPr id="6" name="Přímá spojovací čára 5"/>
          <p:cNvCxnSpPr/>
          <p:nvPr/>
        </p:nvCxnSpPr>
        <p:spPr>
          <a:xfrm rot="10800000">
            <a:off x="4143372" y="4214818"/>
            <a:ext cx="1285884" cy="1588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2786050" y="3357562"/>
            <a:ext cx="1071570" cy="857256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5400000" flipH="1" flipV="1">
            <a:off x="4786314" y="2500306"/>
            <a:ext cx="2000264" cy="1588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3714744" y="3786190"/>
            <a:ext cx="1714512" cy="1588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16200000" flipV="1">
            <a:off x="3500430" y="1643050"/>
            <a:ext cx="1643074" cy="71438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rot="10800000" flipV="1">
            <a:off x="5143504" y="1928802"/>
            <a:ext cx="1714512" cy="1285884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rot="10800000">
            <a:off x="3214678" y="1857364"/>
            <a:ext cx="3214710" cy="2428892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rot="16200000" flipV="1">
            <a:off x="5393537" y="2607463"/>
            <a:ext cx="785818" cy="285752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3214678" y="1214422"/>
            <a:ext cx="1214446" cy="857256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4716016" y="857232"/>
            <a:ext cx="1213306" cy="821537"/>
          </a:xfrm>
          <a:prstGeom prst="line">
            <a:avLst/>
          </a:prstGeom>
          <a:ln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4860032" y="857232"/>
            <a:ext cx="1569356" cy="1071569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5143504" y="857232"/>
            <a:ext cx="1285884" cy="0"/>
          </a:xfrm>
          <a:prstGeom prst="line">
            <a:avLst/>
          </a:prstGeom>
          <a:ln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4429124" y="1500968"/>
            <a:ext cx="0" cy="999338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716016" y="2357429"/>
            <a:ext cx="1213306" cy="0"/>
          </a:xfrm>
          <a:prstGeom prst="line">
            <a:avLst/>
          </a:prstGeom>
          <a:ln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6732240" y="1643050"/>
            <a:ext cx="0" cy="857256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V="1">
            <a:off x="3321834" y="857232"/>
            <a:ext cx="0" cy="821537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V="1">
            <a:off x="3321834" y="1928801"/>
            <a:ext cx="0" cy="1214447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3857620" y="3357562"/>
            <a:ext cx="0" cy="857256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V="1">
            <a:off x="3923928" y="3357562"/>
            <a:ext cx="0" cy="857256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4286248" y="3357562"/>
            <a:ext cx="1143008" cy="857256"/>
          </a:xfrm>
          <a:prstGeom prst="line">
            <a:avLst/>
          </a:prstGeom>
          <a:ln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86227" y="1500174"/>
            <a:ext cx="237154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Zdroje</a:t>
            </a:r>
          </a:p>
          <a:p>
            <a:endParaRPr lang="cs-CZ" dirty="0" smtClean="0"/>
          </a:p>
          <a:p>
            <a:r>
              <a:rPr lang="cs-CZ" dirty="0" smtClean="0"/>
              <a:t>Text: vlastní text 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170</TotalTime>
  <Words>382</Words>
  <Application>Microsoft Office PowerPoint</Application>
  <PresentationFormat>Předvádění na obrazovce (4:3)</PresentationFormat>
  <Paragraphs>179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Podstatná jména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sb</cp:lastModifiedBy>
  <cp:revision>15</cp:revision>
  <dcterms:created xsi:type="dcterms:W3CDTF">2013-03-13T18:53:59Z</dcterms:created>
  <dcterms:modified xsi:type="dcterms:W3CDTF">2013-03-18T12:43:29Z</dcterms:modified>
</cp:coreProperties>
</file>