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70" r:id="rId4"/>
    <p:sldId id="257" r:id="rId5"/>
    <p:sldId id="260" r:id="rId6"/>
    <p:sldId id="264" r:id="rId7"/>
    <p:sldId id="268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ECF8DE3-D628-45E0-A84E-6EB043AE19B4}">
          <p14:sldIdLst>
            <p14:sldId id="269"/>
            <p14:sldId id="256"/>
          </p14:sldIdLst>
        </p14:section>
        <p14:section name="Oddíl bez názvu" id="{9910641B-77EC-4BFC-BD6E-FD70CEAA404D}">
          <p14:sldIdLst>
            <p14:sldId id="270"/>
            <p14:sldId id="257"/>
            <p14:sldId id="260"/>
            <p14:sldId id="264"/>
            <p14:sldId id="268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CA63505-3866-4EDD-A3B6-359609139FF4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80E58AA-0FB8-4188-BACF-742D13FB9B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2553549" y="1270963"/>
            <a:ext cx="4224234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08 žlázy s vnitřní sekrecí - opakování</a:t>
            </a:r>
          </a:p>
          <a:p>
            <a:pPr algn="ctr"/>
            <a:endParaRPr lang="cs-CZ" dirty="0"/>
          </a:p>
          <a:p>
            <a:pPr algn="ctr"/>
            <a:r>
              <a:rPr lang="cs-CZ" sz="2400" b="1" dirty="0" smtClean="0"/>
              <a:t>VY_32_INOVACE_08</a:t>
            </a:r>
            <a:endParaRPr lang="cs-CZ" sz="2400" b="1" dirty="0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G2-08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Materiál je určen k opakování učiva – žlázy s vnitřní sekrecí.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1393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717032"/>
            <a:ext cx="8638728" cy="1927225"/>
          </a:xfrm>
        </p:spPr>
        <p:txBody>
          <a:bodyPr/>
          <a:lstStyle/>
          <a:p>
            <a:r>
              <a:rPr lang="cs-CZ" sz="1800" dirty="0" smtClean="0"/>
              <a:t>Přírodopis – 8. ročník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2736"/>
            <a:ext cx="8748464" cy="237626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/>
                </a:solidFill>
              </a:rPr>
              <a:t>Žlázy s vnitřním </a:t>
            </a:r>
            <a:r>
              <a:rPr lang="cs-CZ" sz="4800" smtClean="0">
                <a:solidFill>
                  <a:schemeClr val="accent1"/>
                </a:solidFill>
              </a:rPr>
              <a:t>sekrecí </a:t>
            </a:r>
            <a:r>
              <a:rPr lang="cs-CZ" sz="3600" smtClean="0">
                <a:solidFill>
                  <a:schemeClr val="accent1"/>
                </a:solidFill>
              </a:rPr>
              <a:t>(</a:t>
            </a:r>
            <a:r>
              <a:rPr lang="cs-CZ" sz="3600" dirty="0" smtClean="0">
                <a:solidFill>
                  <a:schemeClr val="accent1"/>
                </a:solidFill>
              </a:rPr>
              <a:t>endokrinní žlázy) - opakování</a:t>
            </a:r>
            <a:endParaRPr lang="cs-CZ" sz="3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02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549398"/>
            <a:ext cx="51505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Vyjmenujte žlázy s vnitřní sekrecí.</a:t>
            </a:r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83791"/>
            <a:ext cx="3368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Co jsou to hormony?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829" y="3464285"/>
            <a:ext cx="8109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Vysvětlete rozdíl mezi žlázami s vnitřní a vnější sekrecí.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829" y="764704"/>
            <a:ext cx="3161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Odpovězte na otázky: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5660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04" y="1520758"/>
            <a:ext cx="9324989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Žlázy s vnitřním </a:t>
            </a:r>
            <a:r>
              <a:rPr lang="cs-CZ" sz="3600" dirty="0" smtClean="0"/>
              <a:t>sekrecí</a:t>
            </a:r>
            <a:endParaRPr lang="cs-CZ" sz="3600" dirty="0" smtClean="0"/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společně s nervovou soustavou řídí činnost organismu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produkují látky  </a:t>
            </a:r>
            <a:r>
              <a:rPr lang="cs-CZ" sz="3600" dirty="0" smtClean="0">
                <a:solidFill>
                  <a:srgbClr val="FF0000"/>
                </a:solidFill>
              </a:rPr>
              <a:t>HORMONY</a:t>
            </a:r>
          </a:p>
          <a:p>
            <a:pPr marL="457200" indent="-457200">
              <a:buFontTx/>
              <a:buChar char="-"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dirty="0" smtClean="0"/>
              <a:t>hormony jsou vylučovány přímo do krve nebo </a:t>
            </a:r>
          </a:p>
          <a:p>
            <a:r>
              <a:rPr lang="cs-CZ" sz="2800" dirty="0" smtClean="0"/>
              <a:t>     do tělních dutin</a:t>
            </a:r>
            <a:endParaRPr lang="cs-CZ" sz="2800" dirty="0"/>
          </a:p>
          <a:p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631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280434"/>
              </p:ext>
            </p:extLst>
          </p:nvPr>
        </p:nvGraphicFramePr>
        <p:xfrm>
          <a:off x="2051720" y="1340768"/>
          <a:ext cx="5151902" cy="539230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  <a:gridCol w="367993"/>
              </a:tblGrid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D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B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Z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Z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H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X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Y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U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Y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Z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Y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Ž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Í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X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G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F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G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Ý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Z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Í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>
                          <a:effectLst/>
                          <a:latin typeface="+mn-lt"/>
                        </a:rPr>
                        <a:t>Š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u="none" strike="noStrike" dirty="0">
                          <a:effectLst/>
                          <a:latin typeface="+mn-lt"/>
                        </a:rPr>
                        <a:t>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  <a:tr h="414793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1" marR="9521" marT="9521" marB="0" anchor="b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764704"/>
            <a:ext cx="4997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Vyhledejte v </a:t>
            </a:r>
            <a:r>
              <a:rPr lang="cs-CZ" dirty="0" err="1" smtClean="0"/>
              <a:t>čtyřsměrce</a:t>
            </a:r>
            <a:r>
              <a:rPr lang="cs-CZ" dirty="0" smtClean="0"/>
              <a:t> názvy hormonů a žláz: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78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321135"/>
              </p:ext>
            </p:extLst>
          </p:nvPr>
        </p:nvGraphicFramePr>
        <p:xfrm>
          <a:off x="1907704" y="1124744"/>
          <a:ext cx="4267200" cy="4128135"/>
        </p:xfrm>
        <a:graphic>
          <a:graphicData uri="http://schemas.openxmlformats.org/drawingml/2006/table">
            <a:tbl>
              <a:tblPr/>
              <a:tblGrid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  <a:gridCol w="355600"/>
              </a:tblGrid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5637739"/>
            <a:ext cx="9865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vyhledejte v učebnici, v literatuře, na internetu tyto pojmy a vysvětlete. 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76470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979712" y="1340768"/>
            <a:ext cx="0" cy="3816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868144" y="1340768"/>
            <a:ext cx="0" cy="3816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80112" y="2060848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39752" y="1700808"/>
            <a:ext cx="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699792" y="1340768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059832" y="1340768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707904" y="5013176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79912" y="2060848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39752" y="472514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427984" y="1340768"/>
            <a:ext cx="0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824028" y="1700808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059832" y="1340768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148064" y="1700808"/>
            <a:ext cx="0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804248" y="1700808"/>
            <a:ext cx="12634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steroidy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stres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14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2539584"/>
              </p:ext>
            </p:extLst>
          </p:nvPr>
        </p:nvGraphicFramePr>
        <p:xfrm>
          <a:off x="3923928" y="1460378"/>
          <a:ext cx="5138714" cy="4876794"/>
        </p:xfrm>
        <a:graphic>
          <a:graphicData uri="http://schemas.openxmlformats.org/drawingml/2006/table">
            <a:tbl>
              <a:tblPr/>
              <a:tblGrid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64044"/>
                <a:gridCol w="270815"/>
                <a:gridCol w="270815"/>
                <a:gridCol w="270815"/>
                <a:gridCol w="270815"/>
              </a:tblGrid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5969" y="1636618"/>
            <a:ext cx="398057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Část nadledvin</a:t>
            </a:r>
          </a:p>
          <a:p>
            <a:pPr marL="342900" indent="-342900">
              <a:buAutoNum type="arabicPeriod"/>
            </a:pPr>
            <a:r>
              <a:rPr lang="cs-CZ" dirty="0" smtClean="0"/>
              <a:t>Endokrinní žlázy</a:t>
            </a:r>
          </a:p>
          <a:p>
            <a:pPr marL="342900" indent="-342900">
              <a:buAutoNum type="arabicPeriod"/>
            </a:pPr>
            <a:r>
              <a:rPr lang="cs-CZ" dirty="0" smtClean="0"/>
              <a:t>Mužské pohlavní žlázy</a:t>
            </a:r>
          </a:p>
          <a:p>
            <a:pPr marL="342900" indent="-342900">
              <a:buAutoNum type="arabicPeriod"/>
            </a:pPr>
            <a:r>
              <a:rPr lang="cs-CZ" dirty="0" smtClean="0"/>
              <a:t>Člověk nemocný cukrovkou</a:t>
            </a:r>
          </a:p>
          <a:p>
            <a:pPr marL="342900" indent="-342900">
              <a:buAutoNum type="arabicPeriod"/>
            </a:pPr>
            <a:r>
              <a:rPr lang="cs-CZ" dirty="0" smtClean="0"/>
              <a:t>Období dospívání</a:t>
            </a:r>
          </a:p>
          <a:p>
            <a:pPr marL="342900" indent="-342900">
              <a:buAutoNum type="arabicPeriod"/>
            </a:pPr>
            <a:r>
              <a:rPr lang="cs-CZ" dirty="0" smtClean="0"/>
              <a:t>Nejvážnější postižení oka</a:t>
            </a:r>
          </a:p>
          <a:p>
            <a:pPr marL="342900" indent="-342900">
              <a:buAutoNum type="arabicPeriod"/>
            </a:pPr>
            <a:r>
              <a:rPr lang="cs-CZ" dirty="0" smtClean="0"/>
              <a:t>Orgán uložený v lebce</a:t>
            </a:r>
          </a:p>
          <a:p>
            <a:pPr marL="342900" indent="-342900">
              <a:buAutoNum type="arabicPeriod"/>
            </a:pPr>
            <a:r>
              <a:rPr lang="cs-CZ" dirty="0" smtClean="0"/>
              <a:t>Ženský pohlavní hormon</a:t>
            </a:r>
          </a:p>
          <a:p>
            <a:pPr marL="342900" indent="-342900">
              <a:buAutoNum type="arabicPeriod"/>
            </a:pPr>
            <a:r>
              <a:rPr lang="cs-CZ" dirty="0" smtClean="0"/>
              <a:t>Chemičtí poslové</a:t>
            </a:r>
          </a:p>
          <a:p>
            <a:pPr marL="342900" indent="-342900">
              <a:buAutoNum type="arabicPeriod"/>
            </a:pPr>
            <a:r>
              <a:rPr lang="cs-CZ" dirty="0" smtClean="0"/>
              <a:t>Blány obalující mozek</a:t>
            </a:r>
          </a:p>
          <a:p>
            <a:pPr marL="342900" indent="-342900">
              <a:buAutoNum type="arabicPeriod"/>
            </a:pPr>
            <a:r>
              <a:rPr lang="cs-CZ" dirty="0" smtClean="0"/>
              <a:t>Stresový hormon</a:t>
            </a:r>
          </a:p>
          <a:p>
            <a:pPr marL="342900" indent="-342900">
              <a:buAutoNum type="arabicPeriod"/>
            </a:pPr>
            <a:r>
              <a:rPr lang="cs-CZ" dirty="0" smtClean="0"/>
              <a:t>Leží po stranách štítné chrupavky</a:t>
            </a:r>
          </a:p>
          <a:p>
            <a:pPr marL="342900" indent="-342900">
              <a:buAutoNum type="arabicPeriod"/>
            </a:pPr>
            <a:r>
              <a:rPr lang="cs-CZ" dirty="0" smtClean="0"/>
              <a:t>Hormon slinivky břišní</a:t>
            </a:r>
          </a:p>
          <a:p>
            <a:pPr marL="342900" indent="-342900">
              <a:buAutoNum type="arabicPeriod"/>
            </a:pPr>
            <a:r>
              <a:rPr lang="cs-CZ" dirty="0" smtClean="0"/>
              <a:t>Mužský pohlavní hormon</a:t>
            </a:r>
          </a:p>
          <a:p>
            <a:pPr marL="342900" indent="-342900">
              <a:buAutoNum type="arabicPeriod"/>
            </a:pPr>
            <a:r>
              <a:rPr lang="cs-CZ" dirty="0" smtClean="0"/>
              <a:t>Smysl</a:t>
            </a:r>
          </a:p>
          <a:p>
            <a:pPr marL="342900" indent="-342900">
              <a:buAutoNum type="arabicPeriod"/>
            </a:pPr>
            <a:r>
              <a:rPr lang="cs-CZ" dirty="0" smtClean="0"/>
              <a:t>Mozek a mícha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002643" y="1600203"/>
          <a:ext cx="5138714" cy="4876794"/>
        </p:xfrm>
        <a:graphic>
          <a:graphicData uri="http://schemas.openxmlformats.org/drawingml/2006/table">
            <a:tbl>
              <a:tblPr/>
              <a:tblGrid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70815"/>
                <a:gridCol w="264044"/>
                <a:gridCol w="270815"/>
                <a:gridCol w="270815"/>
                <a:gridCol w="270815"/>
                <a:gridCol w="270815"/>
              </a:tblGrid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Ň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16.</a:t>
                      </a:r>
                    </a:p>
                  </a:txBody>
                  <a:tcPr marL="6773" marR="6773" marT="6773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0933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773" marR="6773" marT="677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90872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7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218</TotalTime>
  <Words>595</Words>
  <Application>Microsoft Office PowerPoint</Application>
  <PresentationFormat>Předvádění na obrazovce (4:3)</PresentationFormat>
  <Paragraphs>568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Přírodopis – 8.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– 8. ročník</dc:title>
  <dc:creator>005</dc:creator>
  <cp:lastModifiedBy>005</cp:lastModifiedBy>
  <cp:revision>15</cp:revision>
  <dcterms:created xsi:type="dcterms:W3CDTF">2012-05-10T11:42:31Z</dcterms:created>
  <dcterms:modified xsi:type="dcterms:W3CDTF">2013-03-18T14:37:50Z</dcterms:modified>
</cp:coreProperties>
</file>