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59" r:id="rId4"/>
    <p:sldId id="264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VY_32_INOVACE_19_08_ Zaokrouhlování des. č.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Matematika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3F58A2B-3A6F-425E-A02C-FDC9C1D4CF4D}" type="presOf" srcId="{ABD4D77B-BA54-4DFB-A762-4C734220F9AA}" destId="{AAB7E4A6-9D01-402C-9D7A-6D30767F0B58}" srcOrd="0" destOrd="0" presId="urn:microsoft.com/office/officeart/2005/8/layout/target3"/>
    <dgm:cxn modelId="{3CF64011-DEFD-40E1-A144-89FD7045F4A1}" type="presOf" srcId="{FFA013E9-5C5D-404D-8688-08171EA7A387}" destId="{359A210A-E8C9-4FD6-9BC7-434F4455A6B5}" srcOrd="1" destOrd="0" presId="urn:microsoft.com/office/officeart/2005/8/layout/target3"/>
    <dgm:cxn modelId="{7D12CEB9-EBDB-49DC-9B32-F926664D4EB9}" type="presOf" srcId="{D9242A4C-F33A-42E2-BFA4-EC80805DCD32}" destId="{7DDB6D97-C311-42E1-B77C-B194BAE75773}" srcOrd="0" destOrd="0" presId="urn:microsoft.com/office/officeart/2005/8/layout/target3"/>
    <dgm:cxn modelId="{56BD91E4-8D2E-4BB0-BC53-72205F9EC9DA}" type="presOf" srcId="{1D895EAB-76A7-41C6-9C6C-7D303AD4C23C}" destId="{94413E88-B296-45A5-9057-6B5765B63A8F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1B22F922-57BC-4948-9D62-0763EDA71E40}" type="presOf" srcId="{A4836DAF-3E6B-4198-A089-B3C0D0384F2B}" destId="{36B74B1E-3C18-4C06-BA03-CB2EB266F8FF}" srcOrd="1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98547DCB-4B6B-40D4-96DB-6F15E402AE58}" type="presOf" srcId="{1D895EAB-76A7-41C6-9C6C-7D303AD4C23C}" destId="{347D85BD-7382-4413-9298-D06CC996458A}" srcOrd="0" destOrd="0" presId="urn:microsoft.com/office/officeart/2005/8/layout/target3"/>
    <dgm:cxn modelId="{574DDEFA-DB92-45BC-BA20-04EA4F564B28}" type="presOf" srcId="{ABD4D77B-BA54-4DFB-A762-4C734220F9AA}" destId="{A6703DA5-6D74-4C8B-9C82-31DC93531BC2}" srcOrd="1" destOrd="0" presId="urn:microsoft.com/office/officeart/2005/8/layout/target3"/>
    <dgm:cxn modelId="{E58B46BF-36DA-4D74-8A5E-292784C658CF}" type="presOf" srcId="{FFA013E9-5C5D-404D-8688-08171EA7A387}" destId="{E1DA18CB-4B0A-4D0C-9459-15C4B327891F}" srcOrd="0" destOrd="0" presId="urn:microsoft.com/office/officeart/2005/8/layout/target3"/>
    <dgm:cxn modelId="{3D00AFD9-B183-41E7-B9E2-79EEA491B9BE}" type="presOf" srcId="{D9242A4C-F33A-42E2-BFA4-EC80805DCD32}" destId="{5A434D34-FA65-40B0-A4CE-3A1E2B14A215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BEAB121-0CB4-45E3-8CB9-85457ECC62A4}" type="presOf" srcId="{A4836DAF-3E6B-4198-A089-B3C0D0384F2B}" destId="{4F0AD45D-7E6A-4C4A-90DF-90E27C4B175D}" srcOrd="0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3821F41A-8B0E-4CBA-9A0F-8EDAA376E5C0}" type="presOf" srcId="{DAAD5A11-3EBC-47AE-AB1C-4F1B938732A7}" destId="{2D933DCE-BBEA-46A5-98BC-CA41A7DBB761}" srcOrd="0" destOrd="0" presId="urn:microsoft.com/office/officeart/2005/8/layout/target3"/>
    <dgm:cxn modelId="{38CEF34E-1C51-43F4-80FC-524D30051205}" type="presParOf" srcId="{2D933DCE-BBEA-46A5-98BC-CA41A7DBB761}" destId="{D3A73299-62A4-4767-8E25-C16133A0B902}" srcOrd="0" destOrd="0" presId="urn:microsoft.com/office/officeart/2005/8/layout/target3"/>
    <dgm:cxn modelId="{1A0DA321-F6A0-4FA5-8850-4198492173F6}" type="presParOf" srcId="{2D933DCE-BBEA-46A5-98BC-CA41A7DBB761}" destId="{EE30B2AF-DDC9-42DB-9092-5595C6257A57}" srcOrd="1" destOrd="0" presId="urn:microsoft.com/office/officeart/2005/8/layout/target3"/>
    <dgm:cxn modelId="{D733C6D1-D3F2-4C3B-9FB1-DEFD7DEFF871}" type="presParOf" srcId="{2D933DCE-BBEA-46A5-98BC-CA41A7DBB761}" destId="{E1DA18CB-4B0A-4D0C-9459-15C4B327891F}" srcOrd="2" destOrd="0" presId="urn:microsoft.com/office/officeart/2005/8/layout/target3"/>
    <dgm:cxn modelId="{5A99456A-6742-463B-A39D-B28FC642B33B}" type="presParOf" srcId="{2D933DCE-BBEA-46A5-98BC-CA41A7DBB761}" destId="{29996EEB-8589-4AED-9C98-E2204A026234}" srcOrd="3" destOrd="0" presId="urn:microsoft.com/office/officeart/2005/8/layout/target3"/>
    <dgm:cxn modelId="{A67AB157-82B1-4B95-8702-DAE989F5C669}" type="presParOf" srcId="{2D933DCE-BBEA-46A5-98BC-CA41A7DBB761}" destId="{056AE7B2-579D-40D1-A57C-4E33BFED76BE}" srcOrd="4" destOrd="0" presId="urn:microsoft.com/office/officeart/2005/8/layout/target3"/>
    <dgm:cxn modelId="{33582A6A-A0C3-439D-A3B8-881820A023C4}" type="presParOf" srcId="{2D933DCE-BBEA-46A5-98BC-CA41A7DBB761}" destId="{4F0AD45D-7E6A-4C4A-90DF-90E27C4B175D}" srcOrd="5" destOrd="0" presId="urn:microsoft.com/office/officeart/2005/8/layout/target3"/>
    <dgm:cxn modelId="{8FF9E802-362F-4874-A1B7-07C7B584C4C5}" type="presParOf" srcId="{2D933DCE-BBEA-46A5-98BC-CA41A7DBB761}" destId="{1804A346-BBD3-438B-AE0F-7BEBB1E2AF96}" srcOrd="6" destOrd="0" presId="urn:microsoft.com/office/officeart/2005/8/layout/target3"/>
    <dgm:cxn modelId="{D869EDF7-65CB-4D4F-92C2-41BC7F5996F9}" type="presParOf" srcId="{2D933DCE-BBEA-46A5-98BC-CA41A7DBB761}" destId="{60CB9877-708D-4C64-AA73-CFD3F3076BC2}" srcOrd="7" destOrd="0" presId="urn:microsoft.com/office/officeart/2005/8/layout/target3"/>
    <dgm:cxn modelId="{F6E4B03E-D9B0-41CF-8035-E29B7630AAED}" type="presParOf" srcId="{2D933DCE-BBEA-46A5-98BC-CA41A7DBB761}" destId="{347D85BD-7382-4413-9298-D06CC996458A}" srcOrd="8" destOrd="0" presId="urn:microsoft.com/office/officeart/2005/8/layout/target3"/>
    <dgm:cxn modelId="{7237D40D-FAC3-4699-8180-72C90413110E}" type="presParOf" srcId="{2D933DCE-BBEA-46A5-98BC-CA41A7DBB761}" destId="{C4DD5B9C-4D9E-449D-A063-107A759DF3D1}" srcOrd="9" destOrd="0" presId="urn:microsoft.com/office/officeart/2005/8/layout/target3"/>
    <dgm:cxn modelId="{2D6CC2E8-0BF2-4F64-8130-23E874673BFE}" type="presParOf" srcId="{2D933DCE-BBEA-46A5-98BC-CA41A7DBB761}" destId="{CD515E15-5457-47F2-8109-A2A59D66C930}" srcOrd="10" destOrd="0" presId="urn:microsoft.com/office/officeart/2005/8/layout/target3"/>
    <dgm:cxn modelId="{982C2F94-53F7-4E8F-A61C-CDBF2EBE5B8E}" type="presParOf" srcId="{2D933DCE-BBEA-46A5-98BC-CA41A7DBB761}" destId="{7DDB6D97-C311-42E1-B77C-B194BAE75773}" srcOrd="11" destOrd="0" presId="urn:microsoft.com/office/officeart/2005/8/layout/target3"/>
    <dgm:cxn modelId="{ABD26F19-2787-43F6-BFD6-AEB29ECA5F58}" type="presParOf" srcId="{2D933DCE-BBEA-46A5-98BC-CA41A7DBB761}" destId="{DE2B4424-17B1-4404-A13F-04051C43B79D}" srcOrd="12" destOrd="0" presId="urn:microsoft.com/office/officeart/2005/8/layout/target3"/>
    <dgm:cxn modelId="{2F68FC65-5FB6-4793-A70E-358C0A6E0366}" type="presParOf" srcId="{2D933DCE-BBEA-46A5-98BC-CA41A7DBB761}" destId="{555607BD-8A1D-4EBB-825A-8C74A1FB0FFC}" srcOrd="13" destOrd="0" presId="urn:microsoft.com/office/officeart/2005/8/layout/target3"/>
    <dgm:cxn modelId="{B7DA1DC7-16D9-4BA7-97E0-591F5CF6BBA2}" type="presParOf" srcId="{2D933DCE-BBEA-46A5-98BC-CA41A7DBB761}" destId="{AAB7E4A6-9D01-402C-9D7A-6D30767F0B58}" srcOrd="14" destOrd="0" presId="urn:microsoft.com/office/officeart/2005/8/layout/target3"/>
    <dgm:cxn modelId="{D94A4675-25E0-4DE7-8A38-6689AE446C84}" type="presParOf" srcId="{2D933DCE-BBEA-46A5-98BC-CA41A7DBB761}" destId="{359A210A-E8C9-4FD6-9BC7-434F4455A6B5}" srcOrd="15" destOrd="0" presId="urn:microsoft.com/office/officeart/2005/8/layout/target3"/>
    <dgm:cxn modelId="{819EDC6B-3D2B-461D-9094-561F5D969049}" type="presParOf" srcId="{2D933DCE-BBEA-46A5-98BC-CA41A7DBB761}" destId="{36B74B1E-3C18-4C06-BA03-CB2EB266F8FF}" srcOrd="16" destOrd="0" presId="urn:microsoft.com/office/officeart/2005/8/layout/target3"/>
    <dgm:cxn modelId="{DB3C4FDA-4C5E-43DD-8EA5-57FC401BE77B}" type="presParOf" srcId="{2D933DCE-BBEA-46A5-98BC-CA41A7DBB761}" destId="{94413E88-B296-45A5-9057-6B5765B63A8F}" srcOrd="17" destOrd="0" presId="urn:microsoft.com/office/officeart/2005/8/layout/target3"/>
    <dgm:cxn modelId="{BF07594E-837E-42F1-A694-68ADC46FB4A4}" type="presParOf" srcId="{2D933DCE-BBEA-46A5-98BC-CA41A7DBB761}" destId="{5A434D34-FA65-40B0-A4CE-3A1E2B14A215}" srcOrd="18" destOrd="0" presId="urn:microsoft.com/office/officeart/2005/8/layout/target3"/>
    <dgm:cxn modelId="{3EE3EC5D-CBFB-4BE8-9ABC-94AEC4DB8624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VY_32_INOVACE_19_08_ Zaokrouhlování des. č.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Matematika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E2E64D-6F84-4F37-95DF-D21D1C7DA226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60B424-B830-4019-A261-9302048DB4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73057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2FAD6-6ABA-455A-A7D4-879F321093DA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694226-D17E-4F17-941C-7654F1756E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72876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2FAD6-6ABA-455A-A7D4-879F321093DA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694226-D17E-4F17-941C-7654F1756E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42215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2FAD6-6ABA-455A-A7D4-879F321093DA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694226-D17E-4F17-941C-7654F1756E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24464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2FAD6-6ABA-455A-A7D4-879F321093DA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694226-D17E-4F17-941C-7654F1756E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48110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2FAD6-6ABA-455A-A7D4-879F321093DA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694226-D17E-4F17-941C-7654F1756E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153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2FAD6-6ABA-455A-A7D4-879F321093DA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694226-D17E-4F17-941C-7654F1756E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3579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2FAD6-6ABA-455A-A7D4-879F321093DA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694226-D17E-4F17-941C-7654F1756E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87665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2FAD6-6ABA-455A-A7D4-879F321093DA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694226-D17E-4F17-941C-7654F1756E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73501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2FAD6-6ABA-455A-A7D4-879F321093DA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694226-D17E-4F17-941C-7654F1756E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433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2FAD6-6ABA-455A-A7D4-879F321093DA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694226-D17E-4F17-941C-7654F1756E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70582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2FAD6-6ABA-455A-A7D4-879F321093DA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694226-D17E-4F17-941C-7654F1756E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73423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82FAD6-6ABA-455A-A7D4-879F321093DA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694226-D17E-4F17-941C-7654F1756E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2870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04199356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7435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slouží jako doplněk učiva v rámci tématu Matematika a její aplikace.</a:t>
            </a:r>
          </a:p>
          <a:p>
            <a:r>
              <a:rPr lang="cs-CZ" dirty="0" smtClean="0"/>
              <a:t>Materiál slouží k procvičení učiva </a:t>
            </a:r>
            <a:r>
              <a:rPr lang="cs-CZ" b="1" u="sng" dirty="0" smtClean="0"/>
              <a:t>Zaokrouhlování desetinných čísel.</a:t>
            </a:r>
            <a:endParaRPr lang="cs-CZ" b="1" u="sng" dirty="0"/>
          </a:p>
          <a:p>
            <a:r>
              <a:rPr lang="cs-CZ" dirty="0" smtClean="0"/>
              <a:t>Vytvořeno jako DUM do předmětu matematika pro pátý ročník základní školy.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ve druhém  pololetí školního roku 2012/2013.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9891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PAMATUJ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670074"/>
                <a:ext cx="8229600" cy="4525963"/>
              </a:xfrm>
            </p:spPr>
            <p:txBody>
              <a:bodyPr>
                <a:normAutofit fontScale="70000" lnSpcReduction="20000"/>
              </a:bodyPr>
              <a:lstStyle/>
              <a:p>
                <a:pPr marL="0" indent="0">
                  <a:buNone/>
                </a:pPr>
                <a:r>
                  <a:rPr lang="cs-CZ" b="1" dirty="0" smtClean="0"/>
                  <a:t>Seznam se s pravidlem zaokrouhlování na celky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    5,6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≐</m:t>
                    </m:r>
                  </m:oMath>
                </a14:m>
                <a:r>
                  <a:rPr lang="cs-CZ" dirty="0" smtClean="0"/>
                  <a:t> 6     ..……..zaokrouhleno nahoru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36,3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≐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36  ………..zaokrouhleno dolů</a:t>
                </a:r>
              </a:p>
              <a:p>
                <a:pPr marL="0" indent="0">
                  <a:buNone/>
                </a:pPr>
                <a:r>
                  <a:rPr lang="cs-CZ" dirty="0" smtClean="0"/>
                  <a:t>178,5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≐</m:t>
                    </m:r>
                  </m:oMath>
                </a14:m>
                <a:r>
                  <a:rPr lang="cs-CZ" dirty="0" smtClean="0"/>
                  <a:t> 179  ……..zaokrouhleno nahoru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Při zaokrouhlení dolů                   Je-li na místě </a:t>
                </a:r>
                <a:r>
                  <a:rPr lang="cs-CZ" smtClean="0"/>
                  <a:t>desetin </a:t>
                </a:r>
                <a:r>
                  <a:rPr lang="cs-CZ" smtClean="0"/>
                  <a:t>0,1,2,3,4</a:t>
                </a: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se počet jednotek                         zaokrouhlujeme dolů.</a:t>
                </a:r>
              </a:p>
              <a:p>
                <a:pPr marL="0" indent="0">
                  <a:buNone/>
                </a:pPr>
                <a:r>
                  <a:rPr lang="cs-CZ" dirty="0"/>
                  <a:t>n</a:t>
                </a:r>
                <a:r>
                  <a:rPr lang="cs-CZ" dirty="0" smtClean="0"/>
                  <a:t>emění.                                           Je-li na místě desetin 5,6,7,8,9,</a:t>
                </a:r>
              </a:p>
              <a:p>
                <a:pPr marL="0" indent="0">
                  <a:buNone/>
                </a:pPr>
                <a:r>
                  <a:rPr lang="cs-CZ" dirty="0" smtClean="0"/>
                  <a:t>Při zaokrouhlení nahoru              zaokrouhlujeme nahoru.</a:t>
                </a:r>
              </a:p>
              <a:p>
                <a:pPr marL="0" indent="0">
                  <a:buNone/>
                </a:pPr>
                <a:r>
                  <a:rPr lang="cs-CZ" dirty="0"/>
                  <a:t>s</a:t>
                </a:r>
                <a:r>
                  <a:rPr lang="cs-CZ" dirty="0" smtClean="0"/>
                  <a:t>e počet jednotek zvětší o 1.</a:t>
                </a: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670074"/>
                <a:ext cx="8229600" cy="4525963"/>
              </a:xfrm>
              <a:blipFill rotWithShape="1">
                <a:blip r:embed="rId2"/>
                <a:stretch>
                  <a:fillRect l="-963" t="-21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se šipkou 4"/>
          <p:cNvCxnSpPr/>
          <p:nvPr/>
        </p:nvCxnSpPr>
        <p:spPr>
          <a:xfrm>
            <a:off x="918792" y="3239264"/>
            <a:ext cx="0" cy="6937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1115616" y="3254504"/>
            <a:ext cx="2952328" cy="8225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1783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/>
              <a:t>POZOR!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b="1" dirty="0" smtClean="0"/>
                  <a:t>PŘI ZAOKROUHLOVÁNÍ DESETINNÉHO ČÍSLA NA CELKY JE ROZHODUJÍCÍ ČÍSLICE NA MÍSTĚ DESETIN.</a:t>
                </a:r>
              </a:p>
              <a:p>
                <a:pPr marL="0" indent="0">
                  <a:buNone/>
                </a:pPr>
                <a:r>
                  <a:rPr lang="cs-CZ" b="1" dirty="0" smtClean="0"/>
                  <a:t>ČÍSLICE NA MÍSTĚ SETIN NEMÁ NA VÝSLEDEK ZAOKROUHLENÍ TĚCHTO ČÍSEL ŽÁDNÝ VLIV!!!</a:t>
                </a:r>
              </a:p>
              <a:p>
                <a:pPr marL="0" indent="0">
                  <a:buNone/>
                </a:pPr>
                <a:endParaRPr lang="cs-CZ" b="1" dirty="0"/>
              </a:p>
              <a:p>
                <a:pPr marL="0" indent="0">
                  <a:buNone/>
                </a:pPr>
                <a:r>
                  <a:rPr lang="cs-CZ" b="1" dirty="0" smtClean="0"/>
                  <a:t>Př. 8,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3</a:t>
                </a:r>
                <a:r>
                  <a:rPr lang="cs-CZ" b="1" dirty="0" smtClean="0"/>
                  <a:t>5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</a:rPr>
                      <m:t>≐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𝟖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        </m:t>
                    </m:r>
                    <m:r>
                      <a:rPr lang="cs-CZ" b="1" i="0" smtClean="0">
                        <a:latin typeface="Cambria Math"/>
                        <a:ea typeface="Cambria Math"/>
                      </a:rPr>
                      <m:t>𝟐𝟕</m:t>
                    </m:r>
                    <m:r>
                      <a:rPr lang="cs-CZ" b="1" i="0" smtClean="0">
                        <a:latin typeface="Cambria Math"/>
                        <a:ea typeface="Cambria Math"/>
                      </a:rPr>
                      <m:t>,</m:t>
                    </m:r>
                    <m:r>
                      <a:rPr lang="cs-CZ" b="1" i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𝟔</m:t>
                    </m:r>
                    <m:r>
                      <a:rPr lang="cs-CZ" b="1" i="0" smtClean="0">
                        <a:latin typeface="Cambria Math"/>
                        <a:ea typeface="Cambria Math"/>
                      </a:rPr>
                      <m:t>𝟐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≐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𝟐𝟖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      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𝟏𝟒𝟔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,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𝟓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𝟒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≐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𝟏𝟒𝟕</m:t>
                    </m:r>
                  </m:oMath>
                </a14:m>
                <a:endParaRPr lang="cs-CZ" b="1" dirty="0" smtClean="0">
                  <a:ea typeface="Cambria Math"/>
                </a:endParaRPr>
              </a:p>
              <a:p>
                <a:pPr marL="0" indent="0">
                  <a:buNone/>
                </a:pPr>
                <a:endParaRPr lang="cs-CZ" b="1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852" t="-1752" r="-251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84347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Následující desetinná čísla zaokrouhluj na celky.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4" name="Zástupný symbol pro obsah 3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3288455176"/>
                  </p:ext>
                </p:extLst>
              </p:nvPr>
            </p:nvGraphicFramePr>
            <p:xfrm>
              <a:off x="1691680" y="1916832"/>
              <a:ext cx="4968552" cy="4450080"/>
            </p:xfrm>
            <a:graphic>
              <a:graphicData uri="http://schemas.openxmlformats.org/drawingml/2006/table">
                <a:tbl>
                  <a:tblPr firstRow="1" bandRow="1">
                    <a:tableStyleId>{616DA210-FB5B-4158-B5E0-FEB733F419BA}</a:tableStyleId>
                  </a:tblPr>
                  <a:tblGrid>
                    <a:gridCol w="1800200"/>
                    <a:gridCol w="1368152"/>
                    <a:gridCol w="1800200"/>
                  </a:tblGrid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3,8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1" i="0" smtClean="0">
                                    <a:latin typeface="Cambria Math"/>
                                    <a:ea typeface="Cambria Math"/>
                                  </a:rPr>
                                  <m:t>≐</m:t>
                                </m:r>
                              </m:oMath>
                            </m:oMathPara>
                          </a14:m>
                          <a:endParaRPr lang="cs-CZ" b="1" i="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4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1,9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4,31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15,9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4,87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4,2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7,8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54,7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3,01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12,5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34,4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123,4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4" name="Zástupný symbol pro obsah 3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3288455176"/>
                  </p:ext>
                </p:extLst>
              </p:nvPr>
            </p:nvGraphicFramePr>
            <p:xfrm>
              <a:off x="1691680" y="1916832"/>
              <a:ext cx="4968552" cy="4450080"/>
            </p:xfrm>
            <a:graphic>
              <a:graphicData uri="http://schemas.openxmlformats.org/drawingml/2006/table">
                <a:tbl>
                  <a:tblPr firstRow="1" bandRow="1">
                    <a:tableStyleId>{616DA210-FB5B-4158-B5E0-FEB733F419BA}</a:tableStyleId>
                  </a:tblPr>
                  <a:tblGrid>
                    <a:gridCol w="1800200"/>
                    <a:gridCol w="1368152"/>
                    <a:gridCol w="1800200"/>
                  </a:tblGrid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3,8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131556" t="-8197" r="-131111" b="-112295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4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1,9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4,31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15,9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4,87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4,2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7,8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54,7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3,01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12,5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34,4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123,4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3982803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Spoj s číslem, na které zaokrouhluješ.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2642046"/>
              </p:ext>
            </p:extLst>
          </p:nvPr>
        </p:nvGraphicFramePr>
        <p:xfrm>
          <a:off x="827581" y="1772816"/>
          <a:ext cx="7272810" cy="648072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808090"/>
                <a:gridCol w="808090"/>
                <a:gridCol w="808090"/>
                <a:gridCol w="808090"/>
                <a:gridCol w="808090"/>
                <a:gridCol w="808090"/>
                <a:gridCol w="808090"/>
                <a:gridCol w="808090"/>
                <a:gridCol w="808090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14,06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16,8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15,7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17,9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18,2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14,32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15,83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14,4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17,21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1259633" y="3244334"/>
            <a:ext cx="763101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/>
              <a:t>14          15          16          17           18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595337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na prázdné místo číslice tak, aby byl zápis pravdivý.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  35,…..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≐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35</m:t>
                    </m:r>
                  </m:oMath>
                </a14:m>
                <a:endParaRPr lang="cs-CZ" b="0" dirty="0" smtClean="0">
                  <a:ea typeface="Cambria Math"/>
                </a:endParaRPr>
              </a:p>
              <a:p>
                <a:pPr marL="0" indent="0">
                  <a:buNone/>
                </a:pPr>
                <a:r>
                  <a:rPr lang="cs-CZ" dirty="0" smtClean="0"/>
                  <a:t>  35,…..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≐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36</m:t>
                    </m:r>
                  </m:oMath>
                </a14:m>
                <a:endParaRPr lang="cs-CZ" b="0" dirty="0" smtClean="0">
                  <a:ea typeface="Cambria Math"/>
                </a:endParaRPr>
              </a:p>
              <a:p>
                <a:pPr marL="0" indent="0">
                  <a:buNone/>
                </a:pPr>
                <a:r>
                  <a:rPr lang="cs-CZ" b="0" dirty="0" smtClean="0">
                    <a:ea typeface="Cambria Math"/>
                  </a:rPr>
                  <a:t>215,…</a:t>
                </a:r>
                <a14:m>
                  <m:oMath xmlns:m="http://schemas.openxmlformats.org/officeDocument/2006/math">
                    <m:r>
                      <a:rPr lang="cs-CZ">
                        <a:latin typeface="Cambria Math"/>
                        <a:ea typeface="Cambria Math"/>
                      </a:rPr>
                      <m:t>.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≐215</m:t>
                    </m:r>
                  </m:oMath>
                </a14:m>
                <a:endParaRPr lang="cs-CZ" b="0" dirty="0" smtClean="0">
                  <a:ea typeface="Cambria Math"/>
                </a:endParaRPr>
              </a:p>
              <a:p>
                <a:pPr marL="0" indent="0">
                  <a:buNone/>
                </a:pPr>
                <a:r>
                  <a:rPr lang="cs-CZ" b="0" dirty="0" smtClean="0">
                    <a:ea typeface="Cambria Math"/>
                  </a:rPr>
                  <a:t>215,….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</a:rPr>
                      <m:t>≐216</m:t>
                    </m:r>
                  </m:oMath>
                </a14:m>
                <a:endParaRPr lang="cs-CZ" b="0" dirty="0" smtClean="0">
                  <a:ea typeface="Cambria Math"/>
                </a:endParaRPr>
              </a:p>
              <a:p>
                <a:pPr marL="0" indent="0">
                  <a:buNone/>
                </a:pPr>
                <a:r>
                  <a:rPr lang="cs-CZ" dirty="0">
                    <a:ea typeface="Cambria Math"/>
                  </a:rPr>
                  <a:t> </a:t>
                </a:r>
                <a:r>
                  <a:rPr lang="cs-CZ" dirty="0" smtClean="0">
                    <a:ea typeface="Cambria Math"/>
                  </a:rPr>
                  <a:t>   0,…..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≐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0</m:t>
                    </m:r>
                  </m:oMath>
                </a14:m>
                <a:endParaRPr lang="cs-CZ" b="0" dirty="0" smtClean="0">
                  <a:ea typeface="Cambria Math"/>
                </a:endParaRPr>
              </a:p>
              <a:p>
                <a:pPr marL="0" indent="0">
                  <a:buNone/>
                </a:pPr>
                <a:r>
                  <a:rPr lang="cs-CZ" b="0" dirty="0" smtClean="0">
                    <a:ea typeface="Cambria Math"/>
                  </a:rPr>
                  <a:t>    0,…..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</a:rPr>
                      <m:t>≐1</m:t>
                    </m:r>
                  </m:oMath>
                </a14:m>
                <a:endParaRPr lang="cs-CZ" b="0" dirty="0" smtClean="0">
                  <a:ea typeface="Cambria Math"/>
                </a:endParaRPr>
              </a:p>
              <a:p>
                <a:pPr marL="0" indent="0">
                  <a:buNone/>
                </a:pPr>
                <a:r>
                  <a:rPr lang="cs-CZ" b="0" dirty="0" smtClean="0">
                    <a:ea typeface="Cambria Math"/>
                  </a:rPr>
                  <a:t> 45,…..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</a:rPr>
                      <m:t>≐45</m:t>
                    </m:r>
                  </m:oMath>
                </a14:m>
                <a:endParaRPr lang="cs-CZ" b="0" dirty="0" smtClean="0">
                  <a:ea typeface="Cambria Math"/>
                </a:endParaRPr>
              </a:p>
              <a:p>
                <a:pPr marL="0" indent="0">
                  <a:buNone/>
                </a:pPr>
                <a:r>
                  <a:rPr lang="cs-CZ" dirty="0">
                    <a:ea typeface="Cambria Math"/>
                  </a:rPr>
                  <a:t> </a:t>
                </a:r>
                <a:r>
                  <a:rPr lang="cs-CZ" dirty="0" smtClean="0">
                    <a:ea typeface="Cambria Math"/>
                  </a:rPr>
                  <a:t>45,…..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≐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46</m:t>
                    </m:r>
                  </m:oMath>
                </a14:m>
                <a:endParaRPr lang="cs-CZ" b="0" dirty="0" smtClean="0">
                  <a:ea typeface="Cambria Math"/>
                </a:endParaRPr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852" t="-26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85610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Zaokrouhli částky peněz na celé koruny.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4" name="Zástupný symbol pro obsah 3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2837426167"/>
                  </p:ext>
                </p:extLst>
              </p:nvPr>
            </p:nvGraphicFramePr>
            <p:xfrm>
              <a:off x="457200" y="1600200"/>
              <a:ext cx="8229600" cy="4450080"/>
            </p:xfrm>
            <a:graphic>
              <a:graphicData uri="http://schemas.openxmlformats.org/drawingml/2006/table">
                <a:tbl>
                  <a:tblPr firstRow="1" bandRow="1">
                    <a:tableStyleId>{616DA210-FB5B-4158-B5E0-FEB733F419BA}</a:tableStyleId>
                  </a:tblPr>
                  <a:tblGrid>
                    <a:gridCol w="2743200"/>
                    <a:gridCol w="2743200"/>
                    <a:gridCol w="2743200"/>
                  </a:tblGrid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19,30 Kč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i="1" smtClean="0">
                                    <a:latin typeface="Cambria Math"/>
                                    <a:ea typeface="Cambria Math"/>
                                  </a:rPr>
                                  <m:t>≐</m:t>
                                </m:r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19 Kč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31,50 Kč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15,70 Kč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20,50 Kč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13,70 Kč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89,10 Kč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17,40 Kč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11,90</a:t>
                          </a:r>
                          <a:r>
                            <a:rPr lang="cs-CZ" b="1" baseline="0" dirty="0" smtClean="0"/>
                            <a:t> Kč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45,90 Kč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33,30 Kč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67,20 Kč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99,90 Kč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4" name="Zástupný symbol pro obsah 3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2837426167"/>
                  </p:ext>
                </p:extLst>
              </p:nvPr>
            </p:nvGraphicFramePr>
            <p:xfrm>
              <a:off x="457200" y="1600200"/>
              <a:ext cx="8229600" cy="4450080"/>
            </p:xfrm>
            <a:graphic>
              <a:graphicData uri="http://schemas.openxmlformats.org/drawingml/2006/table">
                <a:tbl>
                  <a:tblPr firstRow="1" bandRow="1">
                    <a:tableStyleId>{616DA210-FB5B-4158-B5E0-FEB733F419BA}</a:tableStyleId>
                  </a:tblPr>
                  <a:tblGrid>
                    <a:gridCol w="2743200"/>
                    <a:gridCol w="2743200"/>
                    <a:gridCol w="2743200"/>
                  </a:tblGrid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19,30 Kč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100000" t="-8197" r="-100000" b="-112131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19 Kč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31,50 Kč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15,70 Kč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20,50 Kč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13,70 Kč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89,10 Kč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17,40 Kč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11,90</a:t>
                          </a:r>
                          <a:r>
                            <a:rPr lang="cs-CZ" b="1" baseline="0" dirty="0" smtClean="0"/>
                            <a:t> Kč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45,90 Kč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33,30 Kč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67,20 Kč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99,90 Kč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483121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352</Words>
  <Application>Microsoft Office PowerPoint</Application>
  <PresentationFormat>Předvádění na obrazovce (4:3)</PresentationFormat>
  <Paragraphs>81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PAMATUJ</vt:lpstr>
      <vt:lpstr>POZOR!</vt:lpstr>
      <vt:lpstr>Následující desetinná čísla zaokrouhluj na celky.</vt:lpstr>
      <vt:lpstr>Spoj s číslem, na které zaokrouhluješ.</vt:lpstr>
      <vt:lpstr>Doplň na prázdné místo číslice tak, aby byl zápis pravdivý.</vt:lpstr>
      <vt:lpstr>Zaokrouhli částky peněz na celé koruny.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Leona</cp:lastModifiedBy>
  <cp:revision>6</cp:revision>
  <dcterms:created xsi:type="dcterms:W3CDTF">2013-03-10T09:04:54Z</dcterms:created>
  <dcterms:modified xsi:type="dcterms:W3CDTF">2013-03-15T15:25:05Z</dcterms:modified>
</cp:coreProperties>
</file>