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VY_32_INOVACE_19_07_ Porovnávání desetinných čísel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Matematika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13D48A8-462A-42ED-999C-773A51573A4C}" type="presOf" srcId="{ABD4D77B-BA54-4DFB-A762-4C734220F9AA}" destId="{AAB7E4A6-9D01-402C-9D7A-6D30767F0B58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8A5AB1A3-D48D-41E8-B93D-DF037D13ECAC}" type="presOf" srcId="{A4836DAF-3E6B-4198-A089-B3C0D0384F2B}" destId="{4F0AD45D-7E6A-4C4A-90DF-90E27C4B175D}" srcOrd="0" destOrd="0" presId="urn:microsoft.com/office/officeart/2005/8/layout/target3"/>
    <dgm:cxn modelId="{AE79A401-9683-4B5E-9B73-D0FE1C9228A5}" type="presOf" srcId="{1D895EAB-76A7-41C6-9C6C-7D303AD4C23C}" destId="{347D85BD-7382-4413-9298-D06CC996458A}" srcOrd="0" destOrd="0" presId="urn:microsoft.com/office/officeart/2005/8/layout/target3"/>
    <dgm:cxn modelId="{DDD2A394-DDEF-4613-BCF5-53B86C1154ED}" type="presOf" srcId="{FFA013E9-5C5D-404D-8688-08171EA7A387}" destId="{E1DA18CB-4B0A-4D0C-9459-15C4B327891F}" srcOrd="0" destOrd="0" presId="urn:microsoft.com/office/officeart/2005/8/layout/target3"/>
    <dgm:cxn modelId="{20D9904C-5866-4C41-B705-F078D07D9A15}" type="presOf" srcId="{A4836DAF-3E6B-4198-A089-B3C0D0384F2B}" destId="{36B74B1E-3C18-4C06-BA03-CB2EB266F8FF}" srcOrd="1" destOrd="0" presId="urn:microsoft.com/office/officeart/2005/8/layout/target3"/>
    <dgm:cxn modelId="{DBCE54F9-48B2-459B-B907-2F5A6B75A69B}" type="presOf" srcId="{DAAD5A11-3EBC-47AE-AB1C-4F1B938732A7}" destId="{2D933DCE-BBEA-46A5-98BC-CA41A7DBB761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D2219713-3C3F-465D-9F3F-3DCA27220D91}" type="presOf" srcId="{1D895EAB-76A7-41C6-9C6C-7D303AD4C23C}" destId="{94413E88-B296-45A5-9057-6B5765B63A8F}" srcOrd="1" destOrd="0" presId="urn:microsoft.com/office/officeart/2005/8/layout/target3"/>
    <dgm:cxn modelId="{237216E8-20EC-4066-82C6-66B7C351AF8D}" type="presOf" srcId="{D9242A4C-F33A-42E2-BFA4-EC80805DCD32}" destId="{7DDB6D97-C311-42E1-B77C-B194BAE75773}" srcOrd="0" destOrd="0" presId="urn:microsoft.com/office/officeart/2005/8/layout/target3"/>
    <dgm:cxn modelId="{956A7550-BAD6-41B7-A8E5-26C307F0AD17}" type="presOf" srcId="{D9242A4C-F33A-42E2-BFA4-EC80805DCD32}" destId="{5A434D34-FA65-40B0-A4CE-3A1E2B14A215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9B5E27C5-FE1B-4558-8EA7-EA9838B7274A}" type="presOf" srcId="{FFA013E9-5C5D-404D-8688-08171EA7A387}" destId="{359A210A-E8C9-4FD6-9BC7-434F4455A6B5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FD8856E6-D1C6-48E8-A1D6-05FEB8203FEE}" type="presOf" srcId="{ABD4D77B-BA54-4DFB-A762-4C734220F9AA}" destId="{A6703DA5-6D74-4C8B-9C82-31DC93531BC2}" srcOrd="1" destOrd="0" presId="urn:microsoft.com/office/officeart/2005/8/layout/target3"/>
    <dgm:cxn modelId="{A6D11CB0-40D2-4BD1-89D0-045F10C8CB83}" type="presParOf" srcId="{2D933DCE-BBEA-46A5-98BC-CA41A7DBB761}" destId="{D3A73299-62A4-4767-8E25-C16133A0B902}" srcOrd="0" destOrd="0" presId="urn:microsoft.com/office/officeart/2005/8/layout/target3"/>
    <dgm:cxn modelId="{7FE02D1A-196D-48F0-8681-1AD44DB0AF00}" type="presParOf" srcId="{2D933DCE-BBEA-46A5-98BC-CA41A7DBB761}" destId="{EE30B2AF-DDC9-42DB-9092-5595C6257A57}" srcOrd="1" destOrd="0" presId="urn:microsoft.com/office/officeart/2005/8/layout/target3"/>
    <dgm:cxn modelId="{965BFD0F-DDC9-49AB-885D-4D6DD8E2B4D1}" type="presParOf" srcId="{2D933DCE-BBEA-46A5-98BC-CA41A7DBB761}" destId="{E1DA18CB-4B0A-4D0C-9459-15C4B327891F}" srcOrd="2" destOrd="0" presId="urn:microsoft.com/office/officeart/2005/8/layout/target3"/>
    <dgm:cxn modelId="{9B6E4A0D-FE55-410C-A75E-172EBDFE5ED9}" type="presParOf" srcId="{2D933DCE-BBEA-46A5-98BC-CA41A7DBB761}" destId="{29996EEB-8589-4AED-9C98-E2204A026234}" srcOrd="3" destOrd="0" presId="urn:microsoft.com/office/officeart/2005/8/layout/target3"/>
    <dgm:cxn modelId="{2AB3A198-5C56-4006-979C-B0E93E59609D}" type="presParOf" srcId="{2D933DCE-BBEA-46A5-98BC-CA41A7DBB761}" destId="{056AE7B2-579D-40D1-A57C-4E33BFED76BE}" srcOrd="4" destOrd="0" presId="urn:microsoft.com/office/officeart/2005/8/layout/target3"/>
    <dgm:cxn modelId="{1859D95B-4629-40A9-B164-6C21BA9A2BD1}" type="presParOf" srcId="{2D933DCE-BBEA-46A5-98BC-CA41A7DBB761}" destId="{4F0AD45D-7E6A-4C4A-90DF-90E27C4B175D}" srcOrd="5" destOrd="0" presId="urn:microsoft.com/office/officeart/2005/8/layout/target3"/>
    <dgm:cxn modelId="{307E1340-B8F5-4329-B74D-595573A20D2B}" type="presParOf" srcId="{2D933DCE-BBEA-46A5-98BC-CA41A7DBB761}" destId="{1804A346-BBD3-438B-AE0F-7BEBB1E2AF96}" srcOrd="6" destOrd="0" presId="urn:microsoft.com/office/officeart/2005/8/layout/target3"/>
    <dgm:cxn modelId="{C1F94A6A-9654-4AB3-A681-3D0C9D4A0974}" type="presParOf" srcId="{2D933DCE-BBEA-46A5-98BC-CA41A7DBB761}" destId="{60CB9877-708D-4C64-AA73-CFD3F3076BC2}" srcOrd="7" destOrd="0" presId="urn:microsoft.com/office/officeart/2005/8/layout/target3"/>
    <dgm:cxn modelId="{9415CCF6-895D-4465-850B-1F4D1F967D03}" type="presParOf" srcId="{2D933DCE-BBEA-46A5-98BC-CA41A7DBB761}" destId="{347D85BD-7382-4413-9298-D06CC996458A}" srcOrd="8" destOrd="0" presId="urn:microsoft.com/office/officeart/2005/8/layout/target3"/>
    <dgm:cxn modelId="{B64F29DB-5FF5-4045-8DBB-96A943E972CB}" type="presParOf" srcId="{2D933DCE-BBEA-46A5-98BC-CA41A7DBB761}" destId="{C4DD5B9C-4D9E-449D-A063-107A759DF3D1}" srcOrd="9" destOrd="0" presId="urn:microsoft.com/office/officeart/2005/8/layout/target3"/>
    <dgm:cxn modelId="{C66F4C0F-F03D-413B-9881-E997C9E16A12}" type="presParOf" srcId="{2D933DCE-BBEA-46A5-98BC-CA41A7DBB761}" destId="{CD515E15-5457-47F2-8109-A2A59D66C930}" srcOrd="10" destOrd="0" presId="urn:microsoft.com/office/officeart/2005/8/layout/target3"/>
    <dgm:cxn modelId="{BD9E9414-4093-4CB3-9D75-25AEDBA81B24}" type="presParOf" srcId="{2D933DCE-BBEA-46A5-98BC-CA41A7DBB761}" destId="{7DDB6D97-C311-42E1-B77C-B194BAE75773}" srcOrd="11" destOrd="0" presId="urn:microsoft.com/office/officeart/2005/8/layout/target3"/>
    <dgm:cxn modelId="{2196DE03-B912-47EB-A01C-5F5D119E998D}" type="presParOf" srcId="{2D933DCE-BBEA-46A5-98BC-CA41A7DBB761}" destId="{DE2B4424-17B1-4404-A13F-04051C43B79D}" srcOrd="12" destOrd="0" presId="urn:microsoft.com/office/officeart/2005/8/layout/target3"/>
    <dgm:cxn modelId="{4AEAC216-C2C4-44E9-BB9B-29A24F1998FF}" type="presParOf" srcId="{2D933DCE-BBEA-46A5-98BC-CA41A7DBB761}" destId="{555607BD-8A1D-4EBB-825A-8C74A1FB0FFC}" srcOrd="13" destOrd="0" presId="urn:microsoft.com/office/officeart/2005/8/layout/target3"/>
    <dgm:cxn modelId="{AD356089-B50C-40ED-8C59-CB2F01BA0132}" type="presParOf" srcId="{2D933DCE-BBEA-46A5-98BC-CA41A7DBB761}" destId="{AAB7E4A6-9D01-402C-9D7A-6D30767F0B58}" srcOrd="14" destOrd="0" presId="urn:microsoft.com/office/officeart/2005/8/layout/target3"/>
    <dgm:cxn modelId="{8FD167AF-96E1-447C-9FB5-6AAA47E66F4A}" type="presParOf" srcId="{2D933DCE-BBEA-46A5-98BC-CA41A7DBB761}" destId="{359A210A-E8C9-4FD6-9BC7-434F4455A6B5}" srcOrd="15" destOrd="0" presId="urn:microsoft.com/office/officeart/2005/8/layout/target3"/>
    <dgm:cxn modelId="{C8A743C4-C7EA-42F9-85C0-1F516EEA7889}" type="presParOf" srcId="{2D933DCE-BBEA-46A5-98BC-CA41A7DBB761}" destId="{36B74B1E-3C18-4C06-BA03-CB2EB266F8FF}" srcOrd="16" destOrd="0" presId="urn:microsoft.com/office/officeart/2005/8/layout/target3"/>
    <dgm:cxn modelId="{FD89ABEA-4433-4B4C-8C07-BE9124243AA6}" type="presParOf" srcId="{2D933DCE-BBEA-46A5-98BC-CA41A7DBB761}" destId="{94413E88-B296-45A5-9057-6B5765B63A8F}" srcOrd="17" destOrd="0" presId="urn:microsoft.com/office/officeart/2005/8/layout/target3"/>
    <dgm:cxn modelId="{5C83ECAB-CF3A-4533-95FB-2E33F1B46120}" type="presParOf" srcId="{2D933DCE-BBEA-46A5-98BC-CA41A7DBB761}" destId="{5A434D34-FA65-40B0-A4CE-3A1E2B14A215}" srcOrd="18" destOrd="0" presId="urn:microsoft.com/office/officeart/2005/8/layout/target3"/>
    <dgm:cxn modelId="{934221B8-3159-47B4-BF01-416CE95DC422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VY_32_INOVACE_19_07_ Porovnávání desetinných čísel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Matematika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BACDF0-684D-47B9-A8B0-E3E14370D52D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71FB8A-0187-4E46-8A4A-08536072FD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6649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7C41C-31DE-4A00-98D1-CAB5E9E8EBCA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99134-6A99-47A1-85EE-B1A944A30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80203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7C41C-31DE-4A00-98D1-CAB5E9E8EBCA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99134-6A99-47A1-85EE-B1A944A30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88615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7C41C-31DE-4A00-98D1-CAB5E9E8EBCA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99134-6A99-47A1-85EE-B1A944A30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18149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7C41C-31DE-4A00-98D1-CAB5E9E8EBCA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99134-6A99-47A1-85EE-B1A944A30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8599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7C41C-31DE-4A00-98D1-CAB5E9E8EBCA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99134-6A99-47A1-85EE-B1A944A30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77496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7C41C-31DE-4A00-98D1-CAB5E9E8EBCA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99134-6A99-47A1-85EE-B1A944A30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9290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7C41C-31DE-4A00-98D1-CAB5E9E8EBCA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99134-6A99-47A1-85EE-B1A944A30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7437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7C41C-31DE-4A00-98D1-CAB5E9E8EBCA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99134-6A99-47A1-85EE-B1A944A30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8617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7C41C-31DE-4A00-98D1-CAB5E9E8EBCA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99134-6A99-47A1-85EE-B1A944A30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28902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7C41C-31DE-4A00-98D1-CAB5E9E8EBCA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99134-6A99-47A1-85EE-B1A944A30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81926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7C41C-31DE-4A00-98D1-CAB5E9E8EBCA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99134-6A99-47A1-85EE-B1A944A30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0294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C7C41C-31DE-4A00-98D1-CAB5E9E8EBCA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799134-6A99-47A1-85EE-B1A944A30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1580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42380880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0915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slouží jako doplněk učiva v rámci tématu Matematika a její aplikace.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/>
              <a:t>P</a:t>
            </a:r>
            <a:r>
              <a:rPr lang="cs-CZ" b="1" u="sng" dirty="0" smtClean="0"/>
              <a:t>orovnávání desetinných čísel.</a:t>
            </a:r>
            <a:endParaRPr lang="cs-CZ" b="1" u="sng" dirty="0"/>
          </a:p>
          <a:p>
            <a:r>
              <a:rPr lang="cs-CZ" dirty="0" smtClean="0"/>
              <a:t>Vytvořeno jako DUM do předmětu matematika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ve druhém  pololetí školního roku 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7570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 PŘI POROVNÁVÁNÍ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42,</a:t>
            </a:r>
            <a:r>
              <a:rPr lang="cs-CZ" b="1" dirty="0" smtClean="0"/>
              <a:t>5</a:t>
            </a:r>
            <a:r>
              <a:rPr lang="cs-CZ" dirty="0" smtClean="0"/>
              <a:t>7</a:t>
            </a:r>
          </a:p>
          <a:p>
            <a:pPr marL="0" indent="0">
              <a:buNone/>
            </a:pPr>
            <a:r>
              <a:rPr lang="cs-CZ" dirty="0" smtClean="0"/>
              <a:t>42,</a:t>
            </a:r>
            <a:r>
              <a:rPr lang="cs-CZ" b="1" dirty="0" smtClean="0"/>
              <a:t>8</a:t>
            </a:r>
            <a:r>
              <a:rPr lang="cs-CZ" dirty="0" smtClean="0"/>
              <a:t>6</a:t>
            </a:r>
          </a:p>
          <a:p>
            <a:pPr marL="0" indent="0">
              <a:buNone/>
            </a:pPr>
            <a:r>
              <a:rPr lang="cs-CZ" dirty="0" smtClean="0"/>
              <a:t>                                odlišný počet desetin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tejný počet               </a:t>
            </a:r>
          </a:p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ednotek a desítek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Platí : 5 &lt; 8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</a:t>
            </a:r>
            <a:r>
              <a:rPr lang="cs-CZ" b="1" dirty="0" smtClean="0"/>
              <a:t>42,57 &lt; 42,86</a:t>
            </a:r>
            <a:endParaRPr lang="cs-CZ" b="1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683568" y="2564904"/>
            <a:ext cx="72008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331640" y="2564904"/>
            <a:ext cx="2088232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755576" y="2564904"/>
            <a:ext cx="72008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82299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1,</a:t>
            </a:r>
            <a:r>
              <a:rPr lang="cs-CZ" dirty="0" smtClean="0"/>
              <a:t>43</a:t>
            </a:r>
          </a:p>
          <a:p>
            <a:pPr marL="0" indent="0">
              <a:buNone/>
            </a:pPr>
            <a:r>
              <a:rPr lang="cs-CZ" b="1" dirty="0" smtClean="0"/>
              <a:t>0</a:t>
            </a:r>
            <a:r>
              <a:rPr lang="cs-CZ" dirty="0" smtClean="0"/>
              <a:t>,46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dlišný počet jednotek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Platí :  1 &gt; 0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</a:t>
            </a:r>
            <a:r>
              <a:rPr lang="cs-CZ" b="1" dirty="0" smtClean="0"/>
              <a:t>1,43 &gt; 0,46</a:t>
            </a:r>
            <a:endParaRPr lang="cs-CZ" b="1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683568" y="2636912"/>
            <a:ext cx="216024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31029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4,53</a:t>
            </a:r>
            <a:r>
              <a:rPr lang="cs-CZ" dirty="0" smtClean="0"/>
              <a:t>9</a:t>
            </a:r>
          </a:p>
          <a:p>
            <a:pPr marL="0" indent="0">
              <a:buNone/>
            </a:pPr>
            <a:r>
              <a:rPr lang="cs-CZ" b="1" dirty="0" smtClean="0"/>
              <a:t>4,53</a:t>
            </a:r>
            <a:r>
              <a:rPr lang="cs-CZ" dirty="0" smtClean="0"/>
              <a:t>6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odlišný počet tisícin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tejný počet</a:t>
            </a:r>
          </a:p>
          <a:p>
            <a:pPr marL="0" indent="0">
              <a:buNone/>
            </a:pPr>
            <a:r>
              <a:rPr lang="cs-CZ" dirty="0" err="1"/>
              <a:t>j</a:t>
            </a:r>
            <a:r>
              <a:rPr lang="cs-CZ" dirty="0" err="1" smtClean="0"/>
              <a:t>ednotek,desetin</a:t>
            </a:r>
            <a:r>
              <a:rPr lang="cs-CZ" dirty="0" smtClean="0"/>
              <a:t> </a:t>
            </a:r>
            <a:r>
              <a:rPr lang="cs-CZ" smtClean="0"/>
              <a:t>a setin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Platí : 9 &gt; 6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4,539 &gt; 4,536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755576" y="2708920"/>
            <a:ext cx="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755576" y="2708920"/>
            <a:ext cx="216024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755576" y="2708920"/>
            <a:ext cx="432048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1619672" y="2564904"/>
            <a:ext cx="2448272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86512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&gt;, &lt;, =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2114935"/>
              </p:ext>
            </p:extLst>
          </p:nvPr>
        </p:nvGraphicFramePr>
        <p:xfrm>
          <a:off x="2555776" y="1556792"/>
          <a:ext cx="3672408" cy="445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56350"/>
                <a:gridCol w="1208029"/>
                <a:gridCol w="120802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8,6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667,8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13,5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13,8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0,6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0,7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11,4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11,4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2,543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2,653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1,1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123,4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122,4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32,5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32,05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45,87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45,88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128,8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128,8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8,9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8,8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0,90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0,9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594537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Uspořádej čísla od nejmenšího k největšímu.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6312684"/>
              </p:ext>
            </p:extLst>
          </p:nvPr>
        </p:nvGraphicFramePr>
        <p:xfrm>
          <a:off x="467544" y="2530872"/>
          <a:ext cx="8229600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28700"/>
                <a:gridCol w="1028700"/>
                <a:gridCol w="1028700"/>
                <a:gridCol w="1028700"/>
                <a:gridCol w="1028700"/>
                <a:gridCol w="1028700"/>
                <a:gridCol w="1028700"/>
                <a:gridCol w="1028700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2,34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3,22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4,6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2,72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1,32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3,12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4,05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1,23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0699266"/>
              </p:ext>
            </p:extLst>
          </p:nvPr>
        </p:nvGraphicFramePr>
        <p:xfrm>
          <a:off x="467544" y="4509120"/>
          <a:ext cx="6096000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1,23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1,32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2,34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2,72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3,12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3,22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4,05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4,6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50410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alespoň tři řešení nerovnice.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a) 15,34 &lt; a &lt; 15,53</a:t>
            </a:r>
          </a:p>
          <a:p>
            <a:pPr marL="0" indent="0">
              <a:buNone/>
            </a:pPr>
            <a:r>
              <a:rPr lang="cs-CZ" dirty="0" smtClean="0"/>
              <a:t>_____________________________________</a:t>
            </a:r>
          </a:p>
          <a:p>
            <a:pPr marL="0" indent="0">
              <a:buNone/>
            </a:pPr>
            <a:r>
              <a:rPr lang="cs-CZ" dirty="0" smtClean="0"/>
              <a:t>b) 26,5 &lt; b &lt; 26,6</a:t>
            </a:r>
          </a:p>
          <a:p>
            <a:pPr marL="0" indent="0">
              <a:buNone/>
            </a:pPr>
            <a:r>
              <a:rPr lang="cs-CZ" dirty="0" smtClean="0"/>
              <a:t>_____________________________________</a:t>
            </a:r>
          </a:p>
          <a:p>
            <a:pPr marL="0" indent="0">
              <a:buNone/>
            </a:pPr>
            <a:r>
              <a:rPr lang="cs-CZ" dirty="0" smtClean="0"/>
              <a:t>c) 0,8 &lt; c &lt; 0,9</a:t>
            </a:r>
          </a:p>
          <a:p>
            <a:pPr marL="0" indent="0">
              <a:buNone/>
            </a:pPr>
            <a:r>
              <a:rPr lang="cs-CZ" dirty="0" smtClean="0"/>
              <a:t>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38574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 každém sloupci vybarvi největší číslo modře a nejmenší červeně.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531451"/>
              </p:ext>
            </p:extLst>
          </p:nvPr>
        </p:nvGraphicFramePr>
        <p:xfrm>
          <a:off x="395536" y="2420888"/>
          <a:ext cx="8229600" cy="1920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71600"/>
                <a:gridCol w="1371600"/>
                <a:gridCol w="1371600"/>
                <a:gridCol w="1371600"/>
                <a:gridCol w="1371600"/>
                <a:gridCol w="1371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9,07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9,7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8,5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8,05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9,77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6,35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76,8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0,56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6,3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6,30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7,89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15,09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76,5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1,65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15,87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18,5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7,88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216111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283</Words>
  <Application>Microsoft Office PowerPoint</Application>
  <PresentationFormat>Předvádění na obrazovce (4:3)</PresentationFormat>
  <Paragraphs>105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POSTUP PŘI POROVNÁVÁNÍ</vt:lpstr>
      <vt:lpstr>Prezentace aplikace PowerPoint</vt:lpstr>
      <vt:lpstr>Prezentace aplikace PowerPoint</vt:lpstr>
      <vt:lpstr>Doplň &gt;, &lt;, =</vt:lpstr>
      <vt:lpstr>Uspořádej čísla od nejmenšího k největšímu.</vt:lpstr>
      <vt:lpstr>Najdi alespoň tři řešení nerovnice.</vt:lpstr>
      <vt:lpstr>V každém sloupci vybarvi největší číslo modře a nejmenší červeně.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6</cp:revision>
  <dcterms:created xsi:type="dcterms:W3CDTF">2013-03-09T17:26:13Z</dcterms:created>
  <dcterms:modified xsi:type="dcterms:W3CDTF">2013-03-18T15:48:42Z</dcterms:modified>
</cp:coreProperties>
</file>