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VY_32_INOVACE_19_06_ </a:t>
          </a:r>
          <a:r>
            <a:rPr lang="cs-CZ" sz="1200" baseline="0" dirty="0" smtClean="0"/>
            <a:t>Desetinné zlomky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2203B7-F5F4-4C42-BFB8-73095CC64982}" type="presOf" srcId="{D9242A4C-F33A-42E2-BFA4-EC80805DCD32}" destId="{7DDB6D97-C311-42E1-B77C-B194BAE75773}" srcOrd="0" destOrd="0" presId="urn:microsoft.com/office/officeart/2005/8/layout/target3"/>
    <dgm:cxn modelId="{96959181-17FD-4C0D-B36B-E739D4F4A9B0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DEA8450-94EF-4050-BCCD-EE45F3993F3D}" type="presOf" srcId="{ABD4D77B-BA54-4DFB-A762-4C734220F9AA}" destId="{AAB7E4A6-9D01-402C-9D7A-6D30767F0B58}" srcOrd="0" destOrd="0" presId="urn:microsoft.com/office/officeart/2005/8/layout/target3"/>
    <dgm:cxn modelId="{09CFA9C6-B026-4830-B907-5E7E54B629E2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C9ADD68-3E20-4CF5-A8B7-193F736F9881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F7F3E0D-3624-4A6A-82BB-C6BF30F24FCD}" type="presOf" srcId="{D9242A4C-F33A-42E2-BFA4-EC80805DCD32}" destId="{5A434D34-FA65-40B0-A4CE-3A1E2B14A215}" srcOrd="1" destOrd="0" presId="urn:microsoft.com/office/officeart/2005/8/layout/target3"/>
    <dgm:cxn modelId="{30BDE19B-3F9C-4FA5-8046-B341D370496E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7AEBBF1-2814-4929-A264-D36FFB085DA7}" type="presOf" srcId="{1D895EAB-76A7-41C6-9C6C-7D303AD4C23C}" destId="{347D85BD-7382-4413-9298-D06CC996458A}" srcOrd="0" destOrd="0" presId="urn:microsoft.com/office/officeart/2005/8/layout/target3"/>
    <dgm:cxn modelId="{0DE5070E-4D91-41BD-A6DF-7B33415C627A}" type="presOf" srcId="{A4836DAF-3E6B-4198-A089-B3C0D0384F2B}" destId="{36B74B1E-3C18-4C06-BA03-CB2EB266F8FF}" srcOrd="1" destOrd="0" presId="urn:microsoft.com/office/officeart/2005/8/layout/target3"/>
    <dgm:cxn modelId="{D20722FF-8FCE-42F6-A1AF-B86468CFA843}" type="presOf" srcId="{1D895EAB-76A7-41C6-9C6C-7D303AD4C23C}" destId="{94413E88-B296-45A5-9057-6B5765B63A8F}" srcOrd="1" destOrd="0" presId="urn:microsoft.com/office/officeart/2005/8/layout/target3"/>
    <dgm:cxn modelId="{D29EB5A1-F41F-4EC5-B49C-4BB79D3A1B51}" type="presOf" srcId="{A4836DAF-3E6B-4198-A089-B3C0D0384F2B}" destId="{4F0AD45D-7E6A-4C4A-90DF-90E27C4B175D}" srcOrd="0" destOrd="0" presId="urn:microsoft.com/office/officeart/2005/8/layout/target3"/>
    <dgm:cxn modelId="{E01F19A7-C369-42C9-8E28-75A63DEB41F5}" type="presParOf" srcId="{2D933DCE-BBEA-46A5-98BC-CA41A7DBB761}" destId="{D3A73299-62A4-4767-8E25-C16133A0B902}" srcOrd="0" destOrd="0" presId="urn:microsoft.com/office/officeart/2005/8/layout/target3"/>
    <dgm:cxn modelId="{28809B12-C851-4983-B208-965F214C0F4C}" type="presParOf" srcId="{2D933DCE-BBEA-46A5-98BC-CA41A7DBB761}" destId="{EE30B2AF-DDC9-42DB-9092-5595C6257A57}" srcOrd="1" destOrd="0" presId="urn:microsoft.com/office/officeart/2005/8/layout/target3"/>
    <dgm:cxn modelId="{7BDCA764-6F23-49DD-BDD1-A7B010E05892}" type="presParOf" srcId="{2D933DCE-BBEA-46A5-98BC-CA41A7DBB761}" destId="{E1DA18CB-4B0A-4D0C-9459-15C4B327891F}" srcOrd="2" destOrd="0" presId="urn:microsoft.com/office/officeart/2005/8/layout/target3"/>
    <dgm:cxn modelId="{F9CDCF43-F1FC-4993-A444-41D0FD56EB7F}" type="presParOf" srcId="{2D933DCE-BBEA-46A5-98BC-CA41A7DBB761}" destId="{29996EEB-8589-4AED-9C98-E2204A026234}" srcOrd="3" destOrd="0" presId="urn:microsoft.com/office/officeart/2005/8/layout/target3"/>
    <dgm:cxn modelId="{8EDD2D6C-9243-4DD1-8062-12749D6C7E38}" type="presParOf" srcId="{2D933DCE-BBEA-46A5-98BC-CA41A7DBB761}" destId="{056AE7B2-579D-40D1-A57C-4E33BFED76BE}" srcOrd="4" destOrd="0" presId="urn:microsoft.com/office/officeart/2005/8/layout/target3"/>
    <dgm:cxn modelId="{08DC6184-314D-4469-8CC9-F6A43BF03165}" type="presParOf" srcId="{2D933DCE-BBEA-46A5-98BC-CA41A7DBB761}" destId="{4F0AD45D-7E6A-4C4A-90DF-90E27C4B175D}" srcOrd="5" destOrd="0" presId="urn:microsoft.com/office/officeart/2005/8/layout/target3"/>
    <dgm:cxn modelId="{A955CC63-EFA0-4BE0-BD93-5E96D0BAFE2B}" type="presParOf" srcId="{2D933DCE-BBEA-46A5-98BC-CA41A7DBB761}" destId="{1804A346-BBD3-438B-AE0F-7BEBB1E2AF96}" srcOrd="6" destOrd="0" presId="urn:microsoft.com/office/officeart/2005/8/layout/target3"/>
    <dgm:cxn modelId="{B27EE4F9-4CFD-4C2D-9ABD-292F026E32CC}" type="presParOf" srcId="{2D933DCE-BBEA-46A5-98BC-CA41A7DBB761}" destId="{60CB9877-708D-4C64-AA73-CFD3F3076BC2}" srcOrd="7" destOrd="0" presId="urn:microsoft.com/office/officeart/2005/8/layout/target3"/>
    <dgm:cxn modelId="{CFA4B938-5998-44F0-A59F-0C97F5A3CF8D}" type="presParOf" srcId="{2D933DCE-BBEA-46A5-98BC-CA41A7DBB761}" destId="{347D85BD-7382-4413-9298-D06CC996458A}" srcOrd="8" destOrd="0" presId="urn:microsoft.com/office/officeart/2005/8/layout/target3"/>
    <dgm:cxn modelId="{471113E9-75F5-4F5D-B546-3E7590DD077E}" type="presParOf" srcId="{2D933DCE-BBEA-46A5-98BC-CA41A7DBB761}" destId="{C4DD5B9C-4D9E-449D-A063-107A759DF3D1}" srcOrd="9" destOrd="0" presId="urn:microsoft.com/office/officeart/2005/8/layout/target3"/>
    <dgm:cxn modelId="{16813A76-CAD5-467D-B001-9E28AC456DBA}" type="presParOf" srcId="{2D933DCE-BBEA-46A5-98BC-CA41A7DBB761}" destId="{CD515E15-5457-47F2-8109-A2A59D66C930}" srcOrd="10" destOrd="0" presId="urn:microsoft.com/office/officeart/2005/8/layout/target3"/>
    <dgm:cxn modelId="{CDD3FA96-7B25-4EFF-8896-D74E232814C6}" type="presParOf" srcId="{2D933DCE-BBEA-46A5-98BC-CA41A7DBB761}" destId="{7DDB6D97-C311-42E1-B77C-B194BAE75773}" srcOrd="11" destOrd="0" presId="urn:microsoft.com/office/officeart/2005/8/layout/target3"/>
    <dgm:cxn modelId="{434B2FCF-D53F-4E89-9CB4-5781EC8CCBF2}" type="presParOf" srcId="{2D933DCE-BBEA-46A5-98BC-CA41A7DBB761}" destId="{DE2B4424-17B1-4404-A13F-04051C43B79D}" srcOrd="12" destOrd="0" presId="urn:microsoft.com/office/officeart/2005/8/layout/target3"/>
    <dgm:cxn modelId="{9D9AA5AF-CB20-4CB1-ADBB-4BCB5C144B29}" type="presParOf" srcId="{2D933DCE-BBEA-46A5-98BC-CA41A7DBB761}" destId="{555607BD-8A1D-4EBB-825A-8C74A1FB0FFC}" srcOrd="13" destOrd="0" presId="urn:microsoft.com/office/officeart/2005/8/layout/target3"/>
    <dgm:cxn modelId="{FE0DA865-963E-4AD3-9AFE-CDD083178D9F}" type="presParOf" srcId="{2D933DCE-BBEA-46A5-98BC-CA41A7DBB761}" destId="{AAB7E4A6-9D01-402C-9D7A-6D30767F0B58}" srcOrd="14" destOrd="0" presId="urn:microsoft.com/office/officeart/2005/8/layout/target3"/>
    <dgm:cxn modelId="{BA89EEA4-B4CA-43DC-ADD5-EA2EFEDBF67C}" type="presParOf" srcId="{2D933DCE-BBEA-46A5-98BC-CA41A7DBB761}" destId="{359A210A-E8C9-4FD6-9BC7-434F4455A6B5}" srcOrd="15" destOrd="0" presId="urn:microsoft.com/office/officeart/2005/8/layout/target3"/>
    <dgm:cxn modelId="{122D15D1-9E6A-4D65-984B-D192F38A40A8}" type="presParOf" srcId="{2D933DCE-BBEA-46A5-98BC-CA41A7DBB761}" destId="{36B74B1E-3C18-4C06-BA03-CB2EB266F8FF}" srcOrd="16" destOrd="0" presId="urn:microsoft.com/office/officeart/2005/8/layout/target3"/>
    <dgm:cxn modelId="{39E4D4F3-68AA-410C-B5B7-3670CFE23682}" type="presParOf" srcId="{2D933DCE-BBEA-46A5-98BC-CA41A7DBB761}" destId="{94413E88-B296-45A5-9057-6B5765B63A8F}" srcOrd="17" destOrd="0" presId="urn:microsoft.com/office/officeart/2005/8/layout/target3"/>
    <dgm:cxn modelId="{C807502C-27F3-4828-9283-AAE39B3C3DF7}" type="presParOf" srcId="{2D933DCE-BBEA-46A5-98BC-CA41A7DBB761}" destId="{5A434D34-FA65-40B0-A4CE-3A1E2B14A215}" srcOrd="18" destOrd="0" presId="urn:microsoft.com/office/officeart/2005/8/layout/target3"/>
    <dgm:cxn modelId="{9F1F570C-D473-4C02-9C86-1BF993C776F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VY_32_INOVACE_19_06_ </a:t>
          </a:r>
          <a:r>
            <a:rPr lang="cs-CZ" sz="1200" kern="1200" baseline="0" dirty="0" smtClean="0"/>
            <a:t>Desetinné zlomky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5A41AD-DFDA-4FED-BB21-55CDCA905224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3F032C-D524-497D-8057-084F849A4F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858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534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32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827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136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549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2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540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393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024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824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294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D6EBC-42E4-4AB1-B036-C0B93B410CB3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6F508-BFEE-4DEB-A87F-7C3CC6FE84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88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373608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26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Desetinné zlomky.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47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Zlomek, jehož čitatel je přirozené číslo a jmenovatel 10, 100, 1000, ……se nazývá </a:t>
                </a:r>
                <a:r>
                  <a:rPr lang="cs-CZ" b="1" u="sng" dirty="0" smtClean="0"/>
                  <a:t>desetinný zlomek</a:t>
                </a:r>
                <a:r>
                  <a:rPr lang="cs-CZ" dirty="0" smtClean="0"/>
                  <a:t>.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457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788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1 000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3 432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1 000</m:t>
                        </m:r>
                      </m:den>
                    </m:f>
                  </m:oMath>
                </a14:m>
                <a:r>
                  <a:rPr lang="cs-CZ" dirty="0" smtClean="0"/>
                  <a:t> ,…………jsou </a:t>
                </a:r>
                <a:r>
                  <a:rPr lang="cs-CZ" b="1" dirty="0" smtClean="0"/>
                  <a:t>desetinné zlomky</a:t>
                </a:r>
                <a:r>
                  <a:rPr lang="cs-CZ" dirty="0" smtClean="0"/>
                  <a:t>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048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z čísel desetinné zlomky a zakroužkuj je.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100 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454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                </a:t>
                </a:r>
                <a:endParaRPr lang="cs-CZ" u="sng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1000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787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754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                                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 10</m:t>
                        </m:r>
                      </m:den>
                    </m:f>
                  </m:oMath>
                </a14:m>
                <a:r>
                  <a:rPr lang="cs-CZ" u="sng" dirty="0" smtClean="0"/>
                  <a:t>                                                                                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545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txBody>
          <a:bodyPr>
            <a:normAutofit fontScale="90000"/>
          </a:bodyPr>
          <a:lstStyle/>
          <a:p>
            <a:r>
              <a:rPr lang="cs-CZ" dirty="0" smtClean="0"/>
              <a:t>Zapiš zlomkem, která část celku je vybarvena.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5046629"/>
              </p:ext>
            </p:extLst>
          </p:nvPr>
        </p:nvGraphicFramePr>
        <p:xfrm>
          <a:off x="395536" y="3140968"/>
          <a:ext cx="8208912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50912"/>
              </a:tblGrid>
              <a:tr h="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u="none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978402"/>
              </p:ext>
            </p:extLst>
          </p:nvPr>
        </p:nvGraphicFramePr>
        <p:xfrm>
          <a:off x="395536" y="3861048"/>
          <a:ext cx="7008440" cy="437768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401688"/>
                <a:gridCol w="1401688"/>
                <a:gridCol w="1401688"/>
                <a:gridCol w="1401688"/>
                <a:gridCol w="1401688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3930782"/>
              </p:ext>
            </p:extLst>
          </p:nvPr>
        </p:nvGraphicFramePr>
        <p:xfrm>
          <a:off x="395534" y="4725144"/>
          <a:ext cx="6168010" cy="586864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616801"/>
                <a:gridCol w="616801"/>
                <a:gridCol w="616801"/>
                <a:gridCol w="616801"/>
                <a:gridCol w="616801"/>
                <a:gridCol w="616801"/>
                <a:gridCol w="616801"/>
                <a:gridCol w="616801"/>
                <a:gridCol w="616801"/>
                <a:gridCol w="616801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5925074"/>
              </p:ext>
            </p:extLst>
          </p:nvPr>
        </p:nvGraphicFramePr>
        <p:xfrm>
          <a:off x="395536" y="5589240"/>
          <a:ext cx="7224465" cy="437768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408155"/>
                <a:gridCol w="2408155"/>
                <a:gridCol w="2408155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523969"/>
              </p:ext>
            </p:extLst>
          </p:nvPr>
        </p:nvGraphicFramePr>
        <p:xfrm>
          <a:off x="395536" y="2348880"/>
          <a:ext cx="6816080" cy="3708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681608"/>
                <a:gridCol w="681608"/>
                <a:gridCol w="681608"/>
                <a:gridCol w="681608"/>
                <a:gridCol w="681608"/>
                <a:gridCol w="681608"/>
                <a:gridCol w="681608"/>
                <a:gridCol w="681608"/>
                <a:gridCol w="681608"/>
                <a:gridCol w="68160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20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z 240 je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ze 60 je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z 3 600 je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ze 450 je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z 5 200 je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z 1 200 je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ze 600 je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617" b="-2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62979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r>
                  <a:rPr lang="cs-CZ" dirty="0" smtClean="0"/>
                  <a:t>Dnes je všechno zboží 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levnější. Vypočítej nové ceny zboží.</a:t>
                </a: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t="-17021" b="-409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3892364"/>
              </p:ext>
            </p:extLst>
          </p:nvPr>
        </p:nvGraphicFramePr>
        <p:xfrm>
          <a:off x="467544" y="3212976"/>
          <a:ext cx="8229600" cy="12801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437640"/>
                <a:gridCol w="578584"/>
                <a:gridCol w="648072"/>
                <a:gridCol w="627544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Stará</a:t>
                      </a:r>
                      <a:r>
                        <a:rPr lang="cs-CZ" baseline="0" dirty="0" smtClean="0"/>
                        <a:t> cena v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Nová cena v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991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r>
                  <a:rPr lang="cs-CZ" dirty="0" smtClean="0"/>
                  <a:t>Dnes je všechno zboží 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dražší. Vypočítej nové ceny zboží.</a:t>
                </a: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t="-17021" b="-409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4053578"/>
              </p:ext>
            </p:extLst>
          </p:nvPr>
        </p:nvGraphicFramePr>
        <p:xfrm>
          <a:off x="539552" y="3284984"/>
          <a:ext cx="8147250" cy="12801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080120"/>
                <a:gridCol w="549330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Stará cena</a:t>
                      </a:r>
                      <a:r>
                        <a:rPr lang="cs-CZ" baseline="0" dirty="0" smtClean="0"/>
                        <a:t> v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10 000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Nová cena</a:t>
                      </a:r>
                      <a:r>
                        <a:rPr lang="cs-CZ" baseline="0" dirty="0" smtClean="0"/>
                        <a:t> v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558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381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PAMATUJ</vt:lpstr>
      <vt:lpstr>Vyber z čísel desetinné zlomky a zakroužkuj je.</vt:lpstr>
      <vt:lpstr>Zapiš zlomkem, která část celku je vybarvena.</vt:lpstr>
      <vt:lpstr>Vypočítej.</vt:lpstr>
      <vt:lpstr>Dnes je všechno zboží o 1/10 levnější. Vypočítej nové ceny zboží.</vt:lpstr>
      <vt:lpstr>Dnes je všechno zboží o 1/10 dražší. Vypočítej nové ceny zboží.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10</cp:revision>
  <dcterms:created xsi:type="dcterms:W3CDTF">2013-03-06T16:39:34Z</dcterms:created>
  <dcterms:modified xsi:type="dcterms:W3CDTF">2013-03-09T11:27:44Z</dcterms:modified>
</cp:coreProperties>
</file>