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6" r:id="rId5"/>
    <p:sldId id="258" r:id="rId6"/>
    <p:sldId id="260" r:id="rId7"/>
    <p:sldId id="262" r:id="rId8"/>
    <p:sldId id="259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C33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FD9238-3A8E-473D-9BC8-EA6850EDB7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608" y="413792"/>
            <a:ext cx="7744824" cy="1143000"/>
          </a:xfrm>
        </p:spPr>
        <p:txBody>
          <a:bodyPr/>
          <a:lstStyle>
            <a:lvl1pPr>
              <a:defRPr b="1" cap="none" spc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60000" endA="900" endPos="58000" dir="5400000" sy="-100000" algn="bl" rotWithShape="0"/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E1932-9552-4E12-B9D5-A596A7E0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C866D-AB6D-4802-B7AC-AC2FF2BA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C650F-1127-4401-900D-4FA6F80B77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FFEB1-7A1E-4662-A152-F647295BBE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93D0C4-9573-4AD5-BA5F-2D9B042C26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F569-194C-4347-96B1-6399B4D39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9B836-FE81-4EAA-83AD-04E168D965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5A813-8AA2-40D3-A79D-FAD37BABE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DF40B-416A-4016-B073-F86997043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F82D-028A-49E1-BED8-4EB8E2536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FC3C4F5-0A08-43DE-A4A7-75120022E2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b="1" kern="1200" cap="none" spc="0">
          <a:ln w="12700">
            <a:solidFill>
              <a:schemeClr val="tx2">
                <a:satMod val="155000"/>
              </a:schemeClr>
            </a:solidFill>
            <a:prstDash val="solid"/>
          </a:ln>
          <a:solidFill>
            <a:schemeClr val="bg2">
              <a:tint val="85000"/>
              <a:satMod val="155000"/>
            </a:schemeClr>
          </a:solidFill>
          <a:effectLst>
            <a:outerShdw blurRad="41275" dist="20320" dir="1800000" algn="tl" rotWithShape="0">
              <a:srgbClr val="000000">
                <a:alpha val="40000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vilnoise.wordpress.com/2010/08/08/povodne-2010/" TargetMode="External"/><Relationship Id="rId2" Type="http://schemas.openxmlformats.org/officeDocument/2006/relationships/hyperlink" Target="http://www.zachranny-kruh.cz/mimoradne_udalosti/co_je_to_povoden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tockphotos.cz/search.php?srh_field=povodne&amp;img_type=1&amp;s_sm=all&amp;contributor_na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Rectangle 8"/>
          <p:cNvSpPr>
            <a:spLocks noGrp="1" noChangeArrowheads="1"/>
          </p:cNvSpPr>
          <p:nvPr>
            <p:ph type="ctrTitle"/>
          </p:nvPr>
        </p:nvSpPr>
        <p:spPr>
          <a:xfrm>
            <a:off x="251520" y="332656"/>
            <a:ext cx="7772401" cy="1470025"/>
          </a:xfrm>
          <a:noFill/>
          <a:ln/>
        </p:spPr>
        <p:txBody>
          <a:bodyPr/>
          <a:lstStyle/>
          <a:p>
            <a:r>
              <a:rPr lang="cs-CZ" sz="7200" dirty="0">
                <a:solidFill>
                  <a:schemeClr val="tx2">
                    <a:lumMod val="75000"/>
                  </a:schemeClr>
                </a:solidFill>
              </a:rPr>
              <a:t>Povodně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683568" y="1892424"/>
            <a:ext cx="6400800" cy="1752600"/>
          </a:xfrm>
          <a:noFill/>
          <a:ln/>
        </p:spPr>
        <p:txBody>
          <a:bodyPr/>
          <a:lstStyle/>
          <a:p>
            <a:r>
              <a:rPr lang="cs-CZ" b="1" dirty="0"/>
              <a:t>Základní pravidla chování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427984" y="4509120"/>
            <a:ext cx="3960440" cy="1584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800" kern="1200">
                <a:solidFill>
                  <a:srgbClr val="42424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6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400" dirty="0"/>
          </a:p>
        </p:txBody>
      </p:sp>
      <p:pic>
        <p:nvPicPr>
          <p:cNvPr id="8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80"/>
            <a:ext cx="3384376" cy="79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16016" y="3789040"/>
            <a:ext cx="3409974" cy="1945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auto">
              <a:spcBef>
                <a:spcPct val="20000"/>
              </a:spcBef>
              <a:spcAft>
                <a:spcPts val="0"/>
              </a:spcAft>
              <a:buClr>
                <a:srgbClr val="6EA0B0"/>
              </a:buClr>
              <a:buSzPct val="80000"/>
            </a:pPr>
            <a:r>
              <a:rPr lang="cs-CZ" sz="1400" smtClean="0">
                <a:latin typeface="Arial"/>
                <a:cs typeface="+mn-cs"/>
              </a:rPr>
              <a:t>VY_32_INOVACE_01_VÝCHOVA </a:t>
            </a:r>
            <a:r>
              <a:rPr lang="cs-CZ" sz="1400" dirty="0">
                <a:latin typeface="Arial"/>
                <a:cs typeface="+mn-cs"/>
              </a:rPr>
              <a:t>KE </a:t>
            </a:r>
            <a:r>
              <a:rPr lang="cs-CZ" sz="1400" dirty="0" smtClean="0">
                <a:latin typeface="Arial"/>
                <a:cs typeface="+mn-cs"/>
              </a:rPr>
              <a:t>ZDRAVÍ_1_POVODNĚ</a:t>
            </a:r>
            <a:endParaRPr lang="cs-CZ" sz="1400" dirty="0">
              <a:latin typeface="Arial"/>
              <a:cs typeface="+mn-cs"/>
            </a:endParaRPr>
          </a:p>
          <a:p>
            <a:pPr lvl="0" algn="ctr" fontAlgn="auto">
              <a:spcBef>
                <a:spcPct val="20000"/>
              </a:spcBef>
              <a:spcAft>
                <a:spcPts val="0"/>
              </a:spcAft>
              <a:buClr>
                <a:srgbClr val="6EA0B0"/>
              </a:buClr>
              <a:buSzPct val="80000"/>
            </a:pPr>
            <a:r>
              <a:rPr lang="cs-CZ" sz="1400" dirty="0">
                <a:latin typeface="Arial"/>
                <a:cs typeface="+mn-cs"/>
              </a:rPr>
              <a:t>Dětský domov, Základní škola praktická, Praktická škola, Školní jídelna a Školní družina, Duchcov, Školní 1, příspěvková organizace</a:t>
            </a:r>
          </a:p>
          <a:p>
            <a:pPr lvl="0" algn="ctr" fontAlgn="auto">
              <a:spcBef>
                <a:spcPct val="20000"/>
              </a:spcBef>
              <a:spcAft>
                <a:spcPts val="0"/>
              </a:spcAft>
              <a:buClr>
                <a:srgbClr val="6EA0B0"/>
              </a:buClr>
              <a:buSzPct val="80000"/>
            </a:pPr>
            <a:r>
              <a:rPr lang="cs-CZ" sz="1400" dirty="0">
                <a:latin typeface="Arial"/>
                <a:cs typeface="+mn-cs"/>
              </a:rPr>
              <a:t>Registrační číslo: cz.1.07/1.4.00/21.0559</a:t>
            </a:r>
          </a:p>
          <a:p>
            <a:pPr lvl="0" algn="ctr" fontAlgn="auto">
              <a:spcBef>
                <a:spcPct val="20000"/>
              </a:spcBef>
              <a:spcAft>
                <a:spcPts val="0"/>
              </a:spcAft>
              <a:buClr>
                <a:srgbClr val="6EA0B0"/>
              </a:buClr>
              <a:buSzPct val="80000"/>
            </a:pPr>
            <a:r>
              <a:rPr lang="cs-CZ" sz="1400" dirty="0">
                <a:latin typeface="Arial"/>
                <a:cs typeface="+mn-cs"/>
              </a:rPr>
              <a:t>Mgr. Ladislava Hofmanová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je to povodeň?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7440" y="3170853"/>
            <a:ext cx="2088855" cy="2877211"/>
          </a:xfrm>
          <a:prstGeom prst="rect">
            <a:avLst/>
          </a:prstGeom>
        </p:spPr>
      </p:pic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Povodeň</a:t>
            </a:r>
            <a:r>
              <a:rPr lang="cs-CZ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dirty="0"/>
              <a:t>je mimořádná událost, kdy se následkem dešťů, táním sněhu a ledovců nebo náhlým uvolněním překážky ve vodním toku zvětší průtok vody a zvedne hladinu tak, že se voda z koryt vylévá a zaplavuje okolní území. </a:t>
            </a:r>
            <a:endParaRPr lang="cs-CZ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6484">
            <a:off x="3217368" y="3777069"/>
            <a:ext cx="2044445" cy="245079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6484">
            <a:off x="3217368" y="3786621"/>
            <a:ext cx="2044445" cy="2450794"/>
          </a:xfrm>
          <a:prstGeom prst="rect">
            <a:avLst/>
          </a:prstGeom>
        </p:spPr>
      </p:pic>
      <p:sp>
        <p:nvSpPr>
          <p:cNvPr id="8" name="Vývojový diagram: ruční vstup 7"/>
          <p:cNvSpPr/>
          <p:nvPr/>
        </p:nvSpPr>
        <p:spPr>
          <a:xfrm rot="179919">
            <a:off x="436879" y="6846811"/>
            <a:ext cx="8389292" cy="1800200"/>
          </a:xfrm>
          <a:prstGeom prst="flowChartManualInpu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5821" y="3772813"/>
            <a:ext cx="9960389" cy="31054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4" presetClass="path" presetSubtype="0" accel="50000" decel="5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3.61111E-6 -3.69942E-6 L -0.00642 -0.28277 " pathEditMode="relative" rAng="0" ptsTypes="AA">
                                      <p:cBhvr>
                                        <p:cTn id="24" dur="6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" y="-14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Nejčastější příčiny povodní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00808"/>
            <a:ext cx="8208912" cy="1800200"/>
          </a:xfrm>
        </p:spPr>
        <p:txBody>
          <a:bodyPr>
            <a:noAutofit/>
          </a:bodyPr>
          <a:lstStyle/>
          <a:p>
            <a:pPr marL="68580" indent="0" algn="just">
              <a:buNone/>
            </a:pPr>
            <a:r>
              <a:rPr lang="cs-CZ" sz="1800" dirty="0"/>
              <a:t>Dlouhotrvající nebo přívalové deště </a:t>
            </a:r>
            <a:r>
              <a:rPr lang="cs-CZ" sz="1800" dirty="0" smtClean="0"/>
              <a:t>podpořené dalšími</a:t>
            </a:r>
            <a:r>
              <a:rPr lang="cs-CZ" sz="1800" dirty="0"/>
              <a:t> </a:t>
            </a:r>
            <a:r>
              <a:rPr lang="cs-CZ" sz="1800" dirty="0" smtClean="0"/>
              <a:t>  okolnostmi</a:t>
            </a:r>
            <a:r>
              <a:rPr lang="cs-CZ" sz="1800" dirty="0"/>
              <a:t>, </a:t>
            </a:r>
            <a:r>
              <a:rPr lang="cs-CZ" sz="1800" dirty="0" smtClean="0"/>
              <a:t>zejména </a:t>
            </a:r>
            <a:r>
              <a:rPr lang="cs-CZ" sz="1800" dirty="0"/>
              <a:t> - rychlým táním sněhu, </a:t>
            </a:r>
            <a:r>
              <a:rPr lang="cs-CZ" sz="1800" dirty="0" smtClean="0"/>
              <a:t>zmrzlou půdou, nepropustným povrchem nebo nasáklou půdou, hromadění ledových ker, nedostatečností kanalizačního systému, nadbytkem zpevněných ploch a dalšími okolnostmi.</a:t>
            </a:r>
          </a:p>
          <a:p>
            <a:pPr algn="just">
              <a:buFontTx/>
              <a:buNone/>
            </a:pPr>
            <a:endParaRPr lang="cs-CZ" sz="2800" i="1" dirty="0"/>
          </a:p>
          <a:p>
            <a:pPr algn="just">
              <a:buFontTx/>
              <a:buNone/>
            </a:pPr>
            <a:r>
              <a:rPr lang="cs-CZ" sz="1600" b="1" dirty="0">
                <a:solidFill>
                  <a:srgbClr val="CC3300"/>
                </a:solidFill>
              </a:rPr>
              <a:t>	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9552" y="5301208"/>
            <a:ext cx="81003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Tx/>
              <a:buNone/>
            </a:pPr>
            <a:r>
              <a:rPr lang="cs-CZ" sz="1800" b="1" dirty="0" smtClean="0">
                <a:solidFill>
                  <a:srgbClr val="CC3300"/>
                </a:solidFill>
              </a:rPr>
              <a:t>Povodně jsou doprovázeny ztrátami na životech, životním prostředí  </a:t>
            </a:r>
          </a:p>
          <a:p>
            <a:pPr algn="just">
              <a:buFontTx/>
              <a:buNone/>
            </a:pPr>
            <a:r>
              <a:rPr lang="cs-CZ" sz="1800" b="1" dirty="0" smtClean="0">
                <a:solidFill>
                  <a:srgbClr val="CC3300"/>
                </a:solidFill>
              </a:rPr>
              <a:t> a majetku a na infrastruktuře s následnými škodami v podnikání. </a:t>
            </a:r>
            <a:br>
              <a:rPr lang="cs-CZ" sz="1800" b="1" dirty="0" smtClean="0">
                <a:solidFill>
                  <a:srgbClr val="CC3300"/>
                </a:solidFill>
              </a:rPr>
            </a:br>
            <a:r>
              <a:rPr lang="cs-CZ" sz="1800" b="1" dirty="0" smtClean="0">
                <a:solidFill>
                  <a:srgbClr val="CC3300"/>
                </a:solidFill>
              </a:rPr>
              <a:t>Rychlost vzniku povodně závisí na mnoha faktorech a varování není vždy možné!!!</a:t>
            </a:r>
            <a:endParaRPr lang="cs-CZ" sz="1800" b="1" dirty="0">
              <a:solidFill>
                <a:srgbClr val="CC3300"/>
              </a:solidFill>
            </a:endParaRPr>
          </a:p>
        </p:txBody>
      </p:sp>
      <p:pic>
        <p:nvPicPr>
          <p:cNvPr id="8" name="Picture 4" descr="C:\Users\Bery\Downloads\flood_insuranc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192" y="3158411"/>
            <a:ext cx="3287007" cy="207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Povodně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77072"/>
            <a:ext cx="2767440" cy="192798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844877"/>
            <a:ext cx="2767440" cy="2011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480" y="950071"/>
            <a:ext cx="2767440" cy="190030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8279" y="4221088"/>
            <a:ext cx="3016255" cy="1860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843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Stupně povodňové aktivity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988840"/>
            <a:ext cx="6777317" cy="350897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CC3300"/>
                </a:solidFill>
              </a:rPr>
              <a:t>První stupeň</a:t>
            </a:r>
          </a:p>
          <a:p>
            <a:pPr lvl="1" algn="just">
              <a:lnSpc>
                <a:spcPct val="90000"/>
              </a:lnSpc>
            </a:pPr>
            <a:r>
              <a:rPr lang="cs-CZ" sz="2000" dirty="0"/>
              <a:t>Stav bdělosti nastává při nebezpečí povodně. Situaci na vodním toku nebo vodním díle je třeba věnovat zvýšenou pozornost, zahajuje se hlídková služba.</a:t>
            </a:r>
          </a:p>
          <a:p>
            <a:pPr algn="just">
              <a:lnSpc>
                <a:spcPct val="90000"/>
              </a:lnSpc>
            </a:pPr>
            <a:r>
              <a:rPr lang="cs-CZ" sz="2400" dirty="0">
                <a:solidFill>
                  <a:srgbClr val="CC3300"/>
                </a:solidFill>
              </a:rPr>
              <a:t>Druhý stupeň</a:t>
            </a:r>
          </a:p>
          <a:p>
            <a:pPr lvl="1" algn="just">
              <a:lnSpc>
                <a:spcPct val="90000"/>
              </a:lnSpc>
            </a:pPr>
            <a:r>
              <a:rPr lang="cs-CZ" sz="2000" dirty="0"/>
              <a:t>Ke stavu pohotovosti dochází v případě, že již nebezpečí přerostlo do skutečné povodně. Při jeho vyhlášení se aktivizují orgány protipovodňové ochrany a provádějí se opatření podle povodňového plánu.</a:t>
            </a:r>
          </a:p>
          <a:p>
            <a:pPr algn="just">
              <a:lnSpc>
                <a:spcPct val="90000"/>
              </a:lnSpc>
            </a:pPr>
            <a:r>
              <a:rPr lang="cs-CZ" sz="2400" dirty="0">
                <a:solidFill>
                  <a:srgbClr val="CC3300"/>
                </a:solidFill>
              </a:rPr>
              <a:t>Třetí stupeň</a:t>
            </a:r>
          </a:p>
          <a:p>
            <a:pPr lvl="1" algn="just">
              <a:lnSpc>
                <a:spcPct val="90000"/>
              </a:lnSpc>
            </a:pPr>
            <a:r>
              <a:rPr lang="cs-CZ" sz="2000" dirty="0"/>
              <a:t>Stav ohrožení se vyhlašuje při nebezpečí vzniku škod většího rozsahu nebo ohrožení životů a majetku v záplavovém území. Probíhají zabezpečovací a případně i záchranné a evakuační činnosti.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chovat při povodni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83358"/>
            <a:ext cx="8229600" cy="4525962"/>
          </a:xfrm>
        </p:spPr>
        <p:txBody>
          <a:bodyPr>
            <a:normAutofit fontScale="70000" lnSpcReduction="20000"/>
          </a:bodyPr>
          <a:lstStyle/>
          <a:p>
            <a:pPr marL="609600" indent="-609600">
              <a:lnSpc>
                <a:spcPct val="110000"/>
              </a:lnSpc>
            </a:pPr>
            <a:r>
              <a:rPr lang="cs-CZ" sz="2100" dirty="0"/>
              <a:t> Připrav si </a:t>
            </a:r>
            <a:r>
              <a:rPr lang="cs-CZ" sz="2100" b="1" dirty="0">
                <a:solidFill>
                  <a:srgbClr val="CC3300"/>
                </a:solidFill>
              </a:rPr>
              <a:t>evakuační zavazadlo</a:t>
            </a:r>
            <a:r>
              <a:rPr lang="cs-CZ" sz="2100" dirty="0"/>
              <a:t> pro celou </a:t>
            </a:r>
            <a:r>
              <a:rPr lang="cs-CZ" sz="2100" dirty="0" smtClean="0"/>
              <a:t>rodinu.</a:t>
            </a:r>
            <a:endParaRPr lang="cs-CZ" sz="2100" dirty="0"/>
          </a:p>
          <a:p>
            <a:pPr marL="609600" indent="-609600">
              <a:lnSpc>
                <a:spcPct val="110000"/>
              </a:lnSpc>
            </a:pPr>
            <a:endParaRPr lang="cs-CZ" sz="2100" dirty="0"/>
          </a:p>
          <a:p>
            <a:pPr marL="609600" indent="-609600">
              <a:lnSpc>
                <a:spcPct val="110000"/>
              </a:lnSpc>
            </a:pPr>
            <a:r>
              <a:rPr lang="cs-CZ" sz="2100" dirty="0"/>
              <a:t>Vyvezte vozidlo z garáže, doplň pohonné hmoty a zaparkujte ho mimo záplavové území, nebude-li využíváno při </a:t>
            </a:r>
            <a:r>
              <a:rPr lang="cs-CZ" sz="2100" dirty="0" smtClean="0"/>
              <a:t>evakuaci.</a:t>
            </a:r>
            <a:r>
              <a:rPr lang="cs-CZ" sz="2100" dirty="0"/>
              <a:t/>
            </a:r>
            <a:br>
              <a:rPr lang="cs-CZ" sz="2100" dirty="0"/>
            </a:br>
            <a:endParaRPr lang="cs-CZ" sz="2100" dirty="0"/>
          </a:p>
          <a:p>
            <a:pPr marL="609600" indent="-609600">
              <a:lnSpc>
                <a:spcPct val="110000"/>
              </a:lnSpc>
            </a:pPr>
            <a:r>
              <a:rPr lang="cs-CZ" sz="2100" dirty="0"/>
              <a:t>Přestěhujte potraviny, oblečení nábytek, stroje a zařízení, suroviny a další materiály a cenné věci, které by mohla zaplavit nebo odnést voda, do výše položených míst, nebo do vyšších pater </a:t>
            </a:r>
            <a:r>
              <a:rPr lang="cs-CZ" sz="2100" dirty="0" smtClean="0"/>
              <a:t>budovy.</a:t>
            </a:r>
            <a:r>
              <a:rPr lang="cs-CZ" sz="2100" dirty="0"/>
              <a:t/>
            </a:r>
            <a:br>
              <a:rPr lang="cs-CZ" sz="2100" dirty="0"/>
            </a:br>
            <a:endParaRPr lang="cs-CZ" sz="2100" dirty="0"/>
          </a:p>
          <a:p>
            <a:pPr marL="609600" indent="-609600">
              <a:lnSpc>
                <a:spcPct val="110000"/>
              </a:lnSpc>
            </a:pPr>
            <a:r>
              <a:rPr lang="cs-CZ" sz="2100" dirty="0"/>
              <a:t>Odvez nebo nezávadně zlikvidujte nebezpečné </a:t>
            </a:r>
            <a:r>
              <a:rPr lang="cs-CZ" sz="2100" dirty="0" smtClean="0"/>
              <a:t>látky.</a:t>
            </a:r>
            <a:r>
              <a:rPr lang="cs-CZ" sz="2100" dirty="0"/>
              <a:t/>
            </a:r>
            <a:br>
              <a:rPr lang="cs-CZ" sz="2100" dirty="0"/>
            </a:br>
            <a:endParaRPr lang="cs-CZ" sz="2100" dirty="0"/>
          </a:p>
          <a:p>
            <a:pPr marL="609600" indent="-609600">
              <a:lnSpc>
                <a:spcPct val="110000"/>
              </a:lnSpc>
            </a:pPr>
            <a:r>
              <a:rPr lang="cs-CZ" sz="2100" dirty="0"/>
              <a:t>Zajistěte ochranu domácímu a hospodářskému zvířectvu vyvedením a ustájením mimo záplavovou </a:t>
            </a:r>
            <a:r>
              <a:rPr lang="cs-CZ" sz="2100" dirty="0" smtClean="0"/>
              <a:t>oblast.</a:t>
            </a:r>
            <a:r>
              <a:rPr lang="cs-CZ" sz="2100" dirty="0"/>
              <a:t/>
            </a:r>
            <a:br>
              <a:rPr lang="cs-CZ" sz="2100" dirty="0"/>
            </a:br>
            <a:endParaRPr lang="cs-CZ" sz="2100" dirty="0"/>
          </a:p>
          <a:p>
            <a:pPr marL="609600" indent="-609600">
              <a:lnSpc>
                <a:spcPct val="110000"/>
              </a:lnSpc>
            </a:pPr>
            <a:r>
              <a:rPr lang="cs-CZ" sz="2100" dirty="0"/>
              <a:t>Vypněte přívod elektrického proudu, uzavřete hlavní přívod plynu a </a:t>
            </a:r>
            <a:r>
              <a:rPr lang="cs-CZ" sz="2100" dirty="0" smtClean="0"/>
              <a:t>vody.</a:t>
            </a:r>
            <a:r>
              <a:rPr lang="cs-CZ" sz="2100" dirty="0"/>
              <a:t/>
            </a:r>
            <a:br>
              <a:rPr lang="cs-CZ" sz="2100" dirty="0"/>
            </a:br>
            <a:endParaRPr lang="cs-CZ" sz="2100" dirty="0"/>
          </a:p>
          <a:p>
            <a:pPr marL="609600" indent="-609600">
              <a:lnSpc>
                <a:spcPct val="110000"/>
              </a:lnSpc>
            </a:pPr>
            <a:r>
              <a:rPr lang="cs-CZ" sz="2100" dirty="0"/>
              <a:t>Jsou-li vytvořena evakuační zařízení, využijte je, bude vám tam lépe než v zatopeném území a jeho bezprostředním </a:t>
            </a:r>
            <a:r>
              <a:rPr lang="cs-CZ" sz="2100" dirty="0" smtClean="0"/>
              <a:t>okolí.</a:t>
            </a:r>
            <a:r>
              <a:rPr lang="cs-CZ" sz="1900" dirty="0"/>
              <a:t/>
            </a:r>
            <a:br>
              <a:rPr lang="cs-CZ" sz="1900" dirty="0"/>
            </a:br>
            <a:endParaRPr lang="cs-CZ" sz="1900" dirty="0"/>
          </a:p>
          <a:p>
            <a:pPr marL="609600" indent="-609600">
              <a:lnSpc>
                <a:spcPct val="80000"/>
              </a:lnSpc>
            </a:pPr>
            <a:endParaRPr lang="cs-CZ" sz="1600" dirty="0"/>
          </a:p>
          <a:p>
            <a:pPr marL="609600" indent="-609600">
              <a:lnSpc>
                <a:spcPct val="80000"/>
              </a:lnSpc>
            </a:pP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988840"/>
            <a:ext cx="8229600" cy="4525962"/>
          </a:xfrm>
        </p:spPr>
        <p:txBody>
          <a:bodyPr>
            <a:normAutofit fontScale="77500" lnSpcReduction="20000"/>
          </a:bodyPr>
          <a:lstStyle/>
          <a:p>
            <a:pPr marL="609600" indent="-609600">
              <a:lnSpc>
                <a:spcPct val="120000"/>
              </a:lnSpc>
            </a:pPr>
            <a:r>
              <a:rPr lang="cs-CZ" sz="1900" dirty="0"/>
              <a:t>Po povodni nechte vše řádně zdokumentovat pro náhradu škod pojišťovnou a případné příspěvky pomoci </a:t>
            </a:r>
            <a:r>
              <a:rPr lang="cs-CZ" sz="1900" dirty="0" smtClean="0"/>
              <a:t>státem.</a:t>
            </a:r>
            <a:r>
              <a:rPr lang="cs-CZ" sz="1900" dirty="0"/>
              <a:t/>
            </a:r>
            <a:br>
              <a:rPr lang="cs-CZ" sz="1900" dirty="0"/>
            </a:br>
            <a:endParaRPr lang="cs-CZ" sz="1900" dirty="0"/>
          </a:p>
          <a:p>
            <a:pPr marL="609600" indent="-609600">
              <a:lnSpc>
                <a:spcPct val="120000"/>
              </a:lnSpc>
            </a:pPr>
            <a:r>
              <a:rPr lang="cs-CZ" sz="1900" dirty="0"/>
              <a:t>Nechte si zkontrolovat stav obydlí, zejména statiku, rozvody a kanalizaci atd.</a:t>
            </a:r>
            <a:br>
              <a:rPr lang="cs-CZ" sz="1900" dirty="0"/>
            </a:br>
            <a:endParaRPr lang="cs-CZ" sz="1900" dirty="0"/>
          </a:p>
          <a:p>
            <a:pPr marL="609600" indent="-609600">
              <a:lnSpc>
                <a:spcPct val="120000"/>
              </a:lnSpc>
            </a:pPr>
            <a:r>
              <a:rPr lang="cs-CZ" sz="1900" dirty="0"/>
              <a:t>Zlikvidujte podle pokynů hygienika vodou kontaminované potraviny, plodiny, uhynulé zvířectvo a nepoužitelný </a:t>
            </a:r>
            <a:r>
              <a:rPr lang="cs-CZ" sz="1900" dirty="0" smtClean="0"/>
              <a:t>materiál.</a:t>
            </a:r>
            <a:endParaRPr lang="cs-CZ" sz="1900" dirty="0"/>
          </a:p>
          <a:p>
            <a:pPr marL="609600" indent="-609600">
              <a:lnSpc>
                <a:spcPct val="120000"/>
              </a:lnSpc>
            </a:pPr>
            <a:endParaRPr lang="cs-CZ" sz="1900" dirty="0"/>
          </a:p>
          <a:p>
            <a:pPr marL="609600" indent="-609600">
              <a:lnSpc>
                <a:spcPct val="120000"/>
              </a:lnSpc>
            </a:pPr>
            <a:r>
              <a:rPr lang="cs-CZ" sz="1900" dirty="0">
                <a:solidFill>
                  <a:srgbClr val="CC3300"/>
                </a:solidFill>
              </a:rPr>
              <a:t>Dodržujte základní hygienická pravidla a používejte ochranné prostředky.</a:t>
            </a:r>
            <a:br>
              <a:rPr lang="cs-CZ" sz="1900" dirty="0">
                <a:solidFill>
                  <a:srgbClr val="CC3300"/>
                </a:solidFill>
              </a:rPr>
            </a:br>
            <a:endParaRPr lang="cs-CZ" sz="1900" dirty="0">
              <a:solidFill>
                <a:srgbClr val="CC3300"/>
              </a:solidFill>
            </a:endParaRPr>
          </a:p>
          <a:p>
            <a:pPr marL="609600" indent="-609600">
              <a:lnSpc>
                <a:spcPct val="120000"/>
              </a:lnSpc>
            </a:pPr>
            <a:r>
              <a:rPr lang="cs-CZ" sz="1900" dirty="0"/>
              <a:t>Informujte se o místech humanitární pomoci a v případě stavu nouze si vyžádejte finanční, materiální psychologickou nebo sociální pomoc a také pitnou vodu, potraviny, teplé oblečení, hygienické prostředky, potřebné nářadí pro likvidaci povodňových škod a další potřebné prostředky.</a:t>
            </a:r>
            <a:br>
              <a:rPr lang="cs-CZ" sz="1900" dirty="0"/>
            </a:br>
            <a:endParaRPr lang="cs-CZ" sz="1900" dirty="0"/>
          </a:p>
          <a:p>
            <a:pPr marL="609600" indent="-609600">
              <a:lnSpc>
                <a:spcPct val="120000"/>
              </a:lnSpc>
            </a:pPr>
            <a:r>
              <a:rPr lang="cs-CZ" sz="1900" dirty="0"/>
              <a:t>Pokud možno, aktivně se zapojte při likvidaci následků povodní, obnova je dlouhodobý proces, proto je vzájemná pomoc </a:t>
            </a:r>
            <a:r>
              <a:rPr lang="cs-CZ" sz="1900" dirty="0" smtClean="0"/>
              <a:t>nejúčinnější.</a:t>
            </a:r>
            <a:r>
              <a:rPr lang="cs-CZ" sz="1900" dirty="0"/>
              <a:t/>
            </a:r>
            <a:br>
              <a:rPr lang="cs-CZ" sz="1900" dirty="0"/>
            </a:br>
            <a:endParaRPr lang="cs-CZ" sz="1900" dirty="0"/>
          </a:p>
          <a:p>
            <a:pPr marL="609600" indent="-609600">
              <a:lnSpc>
                <a:spcPct val="80000"/>
              </a:lnSpc>
            </a:pPr>
            <a:endParaRPr lang="cs-CZ" sz="1900" dirty="0"/>
          </a:p>
          <a:p>
            <a:pPr marL="609600" indent="-609600">
              <a:lnSpc>
                <a:spcPct val="80000"/>
              </a:lnSpc>
            </a:pPr>
            <a:endParaRPr lang="cs-CZ" sz="19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 se chovat při povodni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Příprava na povodeň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8229600" cy="4968875"/>
          </a:xfrm>
        </p:spPr>
        <p:txBody>
          <a:bodyPr>
            <a:normAutofit/>
          </a:bodyPr>
          <a:lstStyle/>
          <a:p>
            <a:r>
              <a:rPr lang="cs-CZ" sz="1900" dirty="0"/>
              <a:t>Shromáždit materiál (folie, desky, ucpávky kanalizace, pytle na písek) na utěsnění nízko položených dveří, oken, odpadních potrubí, atd. a potřebné </a:t>
            </a:r>
            <a:r>
              <a:rPr lang="cs-CZ" sz="1900" dirty="0" smtClean="0"/>
              <a:t>nářadí. </a:t>
            </a:r>
            <a:endParaRPr lang="cs-CZ" sz="1900" dirty="0"/>
          </a:p>
          <a:p>
            <a:r>
              <a:rPr lang="cs-CZ" sz="1900" dirty="0"/>
              <a:t>Proveďte povodňovou prohlídku kolem svého obydlí a zajistěte, aby neupevněný materiál, ploty, boudy, atd. nebránily volnému průtoku </a:t>
            </a:r>
            <a:r>
              <a:rPr lang="cs-CZ" sz="1900" dirty="0" smtClean="0"/>
              <a:t>vody. </a:t>
            </a:r>
            <a:endParaRPr lang="cs-CZ" sz="1900" dirty="0"/>
          </a:p>
          <a:p>
            <a:r>
              <a:rPr lang="cs-CZ" sz="1900" dirty="0"/>
              <a:t>Buďte v pohotovosti, trvale sledujte předpověď počasí, pokyny povodňových orgánů obce, stav hladiny vodního toku a rybníka, </a:t>
            </a:r>
            <a:r>
              <a:rPr lang="cs-CZ" sz="1900" dirty="0" smtClean="0"/>
              <a:t>přehrady. </a:t>
            </a:r>
            <a:endParaRPr lang="cs-CZ" sz="1900" dirty="0"/>
          </a:p>
          <a:p>
            <a:r>
              <a:rPr lang="cs-CZ" sz="1900" dirty="0"/>
              <a:t>Řiďte se pokyny povodňových orgánů obce, policie </a:t>
            </a:r>
            <a:r>
              <a:rPr lang="cs-CZ" sz="1900"/>
              <a:t>a </a:t>
            </a:r>
            <a:r>
              <a:rPr lang="cs-CZ" sz="1900" smtClean="0"/>
              <a:t>záchranářů.</a:t>
            </a:r>
            <a:endParaRPr lang="cs-CZ" sz="19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933056"/>
            <a:ext cx="3960440" cy="2442272"/>
          </a:xfrm>
          <a:prstGeom prst="rect">
            <a:avLst/>
          </a:prstGeom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13579"/>
            <a:ext cx="6020370" cy="1583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87086"/>
            <a:ext cx="8229600" cy="1143001"/>
          </a:xfrm>
        </p:spPr>
        <p:txBody>
          <a:bodyPr>
            <a:normAutofit fontScale="90000"/>
          </a:bodyPr>
          <a:lstStyle/>
          <a:p>
            <a:r>
              <a:rPr lang="cs-CZ" sz="3600" dirty="0"/>
              <a:t>Povodně - pravidla základní hygieny</a:t>
            </a:r>
            <a:r>
              <a:rPr lang="cs-CZ" sz="4000" dirty="0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268413"/>
            <a:ext cx="8229600" cy="4968875"/>
          </a:xfrm>
        </p:spPr>
        <p:txBody>
          <a:bodyPr/>
          <a:lstStyle/>
          <a:p>
            <a:pPr algn="just">
              <a:lnSpc>
                <a:spcPct val="90000"/>
              </a:lnSpc>
            </a:pP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Myjte si pečlivě a často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ruce !</a:t>
            </a:r>
          </a:p>
          <a:p>
            <a:pPr marL="0" indent="0" algn="just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1800" dirty="0"/>
              <a:t>Toto jednoduché a základní hygienické pravidlo je jedním z nejdůležitějších hygienických opatření, které Vám umožní chránit své zdraví během obnovy Vašich domovů. Myjte si ruce zejména vždy po styku s povrchy, které byly v kontaktu se záplavovou vodou nebo kaly, vždy před jídlem a pitím, vždy než se dotýkáte obličeje, ale i před </a:t>
            </a:r>
            <a:r>
              <a:rPr lang="cs-CZ" sz="1800" dirty="0" smtClean="0"/>
              <a:t>                      a </a:t>
            </a:r>
            <a:r>
              <a:rPr lang="cs-CZ" sz="1800" dirty="0"/>
              <a:t>samozřejmě po použití WC.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dirty="0"/>
              <a:t> </a:t>
            </a:r>
            <a:endParaRPr lang="cs-CZ" sz="1800" b="1" dirty="0"/>
          </a:p>
          <a:p>
            <a:pPr>
              <a:lnSpc>
                <a:spcPct val="90000"/>
              </a:lnSpc>
            </a:pP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K pití používejte pouze vodu, jejíž zdravotní nezávadnost je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ověřena.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b="1" dirty="0">
                <a:solidFill>
                  <a:srgbClr val="CC3300"/>
                </a:solidFill>
              </a:rPr>
              <a:t>	</a:t>
            </a:r>
          </a:p>
          <a:p>
            <a:pPr>
              <a:lnSpc>
                <a:spcPct val="90000"/>
              </a:lnSpc>
            </a:pP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Nejezte potraviny zaplavené povodňovou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vodou!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800" b="1" dirty="0"/>
              <a:t>Výjimkou jsou potraviny hermeticky baleny ve skle a </a:t>
            </a:r>
            <a:r>
              <a:rPr lang="cs-CZ" sz="1800" b="1" dirty="0" smtClean="0"/>
              <a:t>plechu               </a:t>
            </a:r>
            <a:r>
              <a:rPr lang="cs-CZ" sz="1800" b="1" dirty="0"/>
              <a:t>( konzervy ). Tyto konzervy je však nutno před použitím očistit </a:t>
            </a:r>
            <a:r>
              <a:rPr lang="cs-CZ" sz="1800" b="1" dirty="0" smtClean="0"/>
              <a:t>             a </a:t>
            </a:r>
            <a:r>
              <a:rPr lang="cs-CZ" sz="1800" b="1" dirty="0"/>
              <a:t>dezinfikovat. Ostatní potraviny </a:t>
            </a:r>
            <a:r>
              <a:rPr lang="cs-CZ" sz="1800" b="1" dirty="0" smtClean="0"/>
              <a:t>zlikvidujte.</a:t>
            </a:r>
            <a:endParaRPr lang="cs-CZ" sz="1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Odkazy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72816"/>
            <a:ext cx="7776864" cy="3508977"/>
          </a:xfrm>
        </p:spPr>
        <p:txBody>
          <a:bodyPr/>
          <a:lstStyle/>
          <a:p>
            <a:pPr>
              <a:buFontTx/>
              <a:buNone/>
            </a:pPr>
            <a:r>
              <a:rPr lang="cs-CZ" sz="1600" b="1" dirty="0">
                <a:hlinkClick r:id="rId2"/>
              </a:rPr>
              <a:t>http://</a:t>
            </a:r>
            <a:r>
              <a:rPr lang="cs-CZ" sz="1600" b="1" dirty="0" smtClean="0">
                <a:hlinkClick r:id="rId2"/>
              </a:rPr>
              <a:t>www.zachranny-kruh.cz/mimoradne_udalosti/co_je_to_povoden.html</a:t>
            </a:r>
            <a:endParaRPr lang="cs-CZ" sz="1600" b="1" dirty="0" smtClean="0"/>
          </a:p>
          <a:p>
            <a:pPr>
              <a:buFontTx/>
              <a:buNone/>
            </a:pPr>
            <a:r>
              <a:rPr lang="cs-CZ" sz="1600" b="1" dirty="0">
                <a:hlinkClick r:id="rId3"/>
              </a:rPr>
              <a:t>http://evilnoise.wordpress.com/2010/08/08/povodne-2010</a:t>
            </a:r>
            <a:r>
              <a:rPr lang="cs-CZ" sz="1600" b="1" dirty="0" smtClean="0">
                <a:hlinkClick r:id="rId3"/>
              </a:rPr>
              <a:t>/</a:t>
            </a:r>
            <a:endParaRPr lang="cs-CZ" sz="1600" b="1" dirty="0" smtClean="0"/>
          </a:p>
          <a:p>
            <a:pPr>
              <a:buFontTx/>
              <a:buNone/>
            </a:pPr>
            <a:r>
              <a:rPr lang="cs-CZ" sz="1600" b="1" dirty="0">
                <a:hlinkClick r:id="rId4"/>
              </a:rPr>
              <a:t>http://www.stockphotos.cz/search.php?srh_field=povodne&amp;img_type=1&amp;s_sm=all&amp;contributor_name</a:t>
            </a:r>
            <a:r>
              <a:rPr lang="cs-CZ" sz="1600" b="1" dirty="0" smtClean="0"/>
              <a:t>=</a:t>
            </a:r>
          </a:p>
          <a:p>
            <a:pPr>
              <a:buFontTx/>
              <a:buNone/>
            </a:pPr>
            <a:endParaRPr lang="cs-CZ" sz="1600" b="1" dirty="0" smtClean="0"/>
          </a:p>
          <a:p>
            <a:pPr>
              <a:buFontTx/>
              <a:buNone/>
            </a:pPr>
            <a:endParaRPr lang="cs-CZ" sz="1600" b="1" dirty="0" smtClean="0"/>
          </a:p>
          <a:p>
            <a:pPr>
              <a:buFontTx/>
              <a:buNone/>
            </a:pP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154</TotalTime>
  <Words>319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Povodně</vt:lpstr>
      <vt:lpstr>Co je to povodeň?</vt:lpstr>
      <vt:lpstr>Nejčastější příčiny povodní</vt:lpstr>
      <vt:lpstr>Povodně</vt:lpstr>
      <vt:lpstr>Stupně povodňové aktivity</vt:lpstr>
      <vt:lpstr>Jak se chovat při povodni</vt:lpstr>
      <vt:lpstr>Jak se chovat při povodni</vt:lpstr>
      <vt:lpstr>Příprava na povodeň</vt:lpstr>
      <vt:lpstr>Povodně - pravidla základní hygieny </vt:lpstr>
      <vt:lpstr>Odkazy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Povodně</dc:title>
  <dc:creator>Bery</dc:creator>
  <cp:lastModifiedBy>Petr</cp:lastModifiedBy>
  <cp:revision>31</cp:revision>
  <dcterms:created xsi:type="dcterms:W3CDTF">2011-01-01T19:29:34Z</dcterms:created>
  <dcterms:modified xsi:type="dcterms:W3CDTF">2012-03-01T16:05:00Z</dcterms:modified>
</cp:coreProperties>
</file>