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9" r:id="rId4"/>
    <p:sldId id="260" r:id="rId5"/>
    <p:sldId id="261" r:id="rId6"/>
    <p:sldId id="268" r:id="rId7"/>
    <p:sldId id="263" r:id="rId8"/>
    <p:sldId id="264" r:id="rId9"/>
    <p:sldId id="265" r:id="rId10"/>
    <p:sldId id="266" r:id="rId11"/>
    <p:sldId id="267" r:id="rId12"/>
    <p:sldId id="269" r:id="rId13"/>
    <p:sldId id="270" r:id="rId14"/>
    <p:sldId id="271" r:id="rId15"/>
    <p:sldId id="26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00"/>
    <a:srgbClr val="B8620C"/>
    <a:srgbClr val="49070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3957242" y="-27384"/>
            <a:ext cx="4888907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C000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23229" y="2708476"/>
            <a:ext cx="3823492" cy="1702160"/>
          </a:xfrm>
        </p:spPr>
        <p:txBody>
          <a:bodyPr>
            <a:normAutofit/>
          </a:bodyPr>
          <a:lstStyle>
            <a:lvl1pPr>
              <a:defRPr sz="3600">
                <a:solidFill>
                  <a:srgbClr val="FFC000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FFC0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77CA683E-5238-4F17-AAF3-34D3EB99F9E4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532254C-A9EB-451C-A2C6-02D67D4AED79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764704"/>
            <a:ext cx="7024744" cy="720080"/>
          </a:xfr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/>
          <a:lstStyle>
            <a:lvl1pPr>
              <a:defRPr b="1">
                <a:solidFill>
                  <a:srgbClr val="FFC000"/>
                </a:solidFill>
                <a:effectLst/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60848"/>
            <a:ext cx="7713421" cy="4608512"/>
          </a:xfrm>
        </p:spPr>
        <p:txBody>
          <a:bodyPr/>
          <a:lstStyle>
            <a:lvl1pPr>
              <a:buClr>
                <a:srgbClr val="B8620C"/>
              </a:buClr>
              <a:defRPr>
                <a:solidFill>
                  <a:srgbClr val="FFC000"/>
                </a:solidFill>
              </a:defRPr>
            </a:lvl1pPr>
            <a:lvl2pPr>
              <a:buClr>
                <a:srgbClr val="B8620C"/>
              </a:buClr>
              <a:defRPr>
                <a:solidFill>
                  <a:srgbClr val="FFC000"/>
                </a:solidFill>
              </a:defRPr>
            </a:lvl2pPr>
            <a:lvl3pPr>
              <a:buClr>
                <a:srgbClr val="B8620C"/>
              </a:buClr>
              <a:defRPr>
                <a:solidFill>
                  <a:srgbClr val="FFC000"/>
                </a:solidFill>
              </a:defRPr>
            </a:lvl3pPr>
            <a:lvl4pPr>
              <a:buClr>
                <a:srgbClr val="B8620C"/>
              </a:buClr>
              <a:defRPr>
                <a:solidFill>
                  <a:srgbClr val="FFC000"/>
                </a:solidFill>
              </a:defRPr>
            </a:lvl4pPr>
            <a:lvl5pPr>
              <a:buClr>
                <a:srgbClr val="B8620C"/>
              </a:buClr>
              <a:defRPr>
                <a:solidFill>
                  <a:srgbClr val="FFC000"/>
                </a:solidFill>
              </a:defRPr>
            </a:lvl5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683E-5238-4F17-AAF3-34D3EB99F9E4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2254C-A9EB-451C-A2C6-02D67D4AED7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436096" y="6520259"/>
            <a:ext cx="3502152" cy="365125"/>
          </a:xfrm>
        </p:spPr>
        <p:txBody>
          <a:bodyPr/>
          <a:lstStyle>
            <a:lvl1pPr>
              <a:defRPr b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smtClean="0"/>
              <a:t>Čísla integrovaného systému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683E-5238-4F17-AAF3-34D3EB99F9E4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2254C-A9EB-451C-A2C6-02D67D4AED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683E-5238-4F17-AAF3-34D3EB99F9E4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2254C-A9EB-451C-A2C6-02D67D4AED7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683E-5238-4F17-AAF3-34D3EB99F9E4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2254C-A9EB-451C-A2C6-02D67D4AED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683E-5238-4F17-AAF3-34D3EB99F9E4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2254C-A9EB-451C-A2C6-02D67D4AED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683E-5238-4F17-AAF3-34D3EB99F9E4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2254C-A9EB-451C-A2C6-02D67D4AED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683E-5238-4F17-AAF3-34D3EB99F9E4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2254C-A9EB-451C-A2C6-02D67D4AED79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683E-5238-4F17-AAF3-34D3EB99F9E4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2254C-A9EB-451C-A2C6-02D67D4AED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683E-5238-4F17-AAF3-34D3EB99F9E4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2254C-A9EB-451C-A2C6-02D67D4AED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683E-5238-4F17-AAF3-34D3EB99F9E4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2254C-A9EB-451C-A2C6-02D67D4AED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77CA683E-5238-4F17-AAF3-34D3EB99F9E4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532254C-A9EB-451C-A2C6-02D67D4AED7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rgbClr val="FFC000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rgbClr val="FFC000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rgbClr val="FFC000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rgbClr val="FFC000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rgbClr val="FFC000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rgbClr val="FFC000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3.bp.blogspot.com/_Y00Oxe1NZZs/TOpEx8KvLXI/AAAAAAAABaQ/4H7mqboUiJM/s1600/cartoon_ambulance_with_flashing_emergency_lights_0515-1005-3104-3359_SMU.jpg" TargetMode="External"/><Relationship Id="rId3" Type="http://schemas.openxmlformats.org/officeDocument/2006/relationships/hyperlink" Target="http://www.zachranny-kruh.cz/pomoc_zachrana_zivota/tisnova_volani.html" TargetMode="External"/><Relationship Id="rId7" Type="http://schemas.openxmlformats.org/officeDocument/2006/relationships/hyperlink" Target="http://radovan.bloger.cz/o-lidech-trendy/Triky-zlodeju-aneb-nenechte-se-okrast-kapsari" TargetMode="External"/><Relationship Id="rId2" Type="http://schemas.openxmlformats.org/officeDocument/2006/relationships/hyperlink" Target="http://cs.wikipedia.org/wiki/T&#237;s&#328;ov&#233;_vol&#225;n&#237;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ker.com/clipart-10950.html" TargetMode="External"/><Relationship Id="rId5" Type="http://schemas.openxmlformats.org/officeDocument/2006/relationships/hyperlink" Target="http://ranger-pathfinder-notes.blogspot.com/2011/05/fire-in-hole-art-of-scout.html" TargetMode="External"/><Relationship Id="rId4" Type="http://schemas.openxmlformats.org/officeDocument/2006/relationships/hyperlink" Target="http://www.ctvmo.cz/tisnovk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182" y="2014872"/>
            <a:ext cx="7489202" cy="170216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Čísla</a:t>
            </a:r>
            <a:r>
              <a:rPr lang="cs-CZ" sz="4000" b="1" dirty="0" smtClean="0"/>
              <a:t> </a:t>
            </a:r>
            <a:r>
              <a:rPr lang="cs-CZ" sz="4000" b="1" dirty="0" smtClean="0">
                <a:solidFill>
                  <a:schemeClr val="bg1"/>
                </a:solidFill>
              </a:rPr>
              <a:t>integrov</a:t>
            </a:r>
            <a:r>
              <a:rPr lang="cs-CZ" sz="4000" b="1" dirty="0" smtClean="0"/>
              <a:t>aného systému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139952" y="4221088"/>
            <a:ext cx="4608512" cy="1800200"/>
          </a:xfrm>
        </p:spPr>
        <p:txBody>
          <a:bodyPr>
            <a:normAutofit/>
          </a:bodyPr>
          <a:lstStyle/>
          <a:p>
            <a:pPr lvl="0" algn="ctr">
              <a:buClr>
                <a:srgbClr val="6EA0B0"/>
              </a:buClr>
              <a:buSzPct val="80000"/>
            </a:pPr>
            <a:r>
              <a:rPr lang="cs-CZ" sz="1400" smtClean="0">
                <a:solidFill>
                  <a:prstClr val="black"/>
                </a:solidFill>
                <a:latin typeface="Arial"/>
                <a:cs typeface="Arial" charset="0"/>
              </a:rPr>
              <a:t>VY_32_INOVACE_02_VÝCHOVA </a:t>
            </a:r>
            <a:r>
              <a:rPr lang="cs-CZ" sz="1400" dirty="0">
                <a:solidFill>
                  <a:prstClr val="black"/>
                </a:solidFill>
                <a:latin typeface="Arial"/>
                <a:cs typeface="Arial" charset="0"/>
              </a:rPr>
              <a:t>KE </a:t>
            </a:r>
            <a:r>
              <a:rPr lang="cs-CZ" sz="1400" dirty="0" smtClean="0">
                <a:solidFill>
                  <a:prstClr val="black"/>
                </a:solidFill>
                <a:latin typeface="Arial"/>
                <a:cs typeface="Arial" charset="0"/>
              </a:rPr>
              <a:t>ZDRAVÍ_1_ČÍSLA INTEGROVANÉHO SYSTÉMU</a:t>
            </a:r>
            <a:endParaRPr lang="cs-CZ" sz="1400" dirty="0">
              <a:solidFill>
                <a:prstClr val="black"/>
              </a:solidFill>
              <a:latin typeface="Arial"/>
              <a:cs typeface="Arial" charset="0"/>
            </a:endParaRPr>
          </a:p>
          <a:p>
            <a:pPr lvl="0" algn="ctr">
              <a:buClr>
                <a:srgbClr val="6EA0B0"/>
              </a:buClr>
              <a:buSzPct val="80000"/>
            </a:pPr>
            <a:r>
              <a:rPr lang="cs-CZ" sz="1400" dirty="0">
                <a:solidFill>
                  <a:prstClr val="black"/>
                </a:solidFill>
                <a:latin typeface="Arial"/>
                <a:cs typeface="Arial" charset="0"/>
              </a:rPr>
              <a:t>Dětský domov, Základní škola praktická, Praktická škola, Školní jídelna a Školní družina, Duchcov, Školní 1, příspěvková organizace</a:t>
            </a:r>
          </a:p>
          <a:p>
            <a:pPr lvl="0" algn="ctr">
              <a:buClr>
                <a:srgbClr val="6EA0B0"/>
              </a:buClr>
              <a:buSzPct val="80000"/>
            </a:pPr>
            <a:r>
              <a:rPr lang="cs-CZ" sz="1400" dirty="0">
                <a:solidFill>
                  <a:prstClr val="black"/>
                </a:solidFill>
                <a:latin typeface="Arial"/>
                <a:cs typeface="Arial" charset="0"/>
              </a:rPr>
              <a:t>Registrační číslo: cz.1.07/1.4.00/21.0559</a:t>
            </a:r>
          </a:p>
          <a:p>
            <a:pPr lvl="0" algn="ctr">
              <a:buClr>
                <a:srgbClr val="6EA0B0"/>
              </a:buClr>
              <a:buSzPct val="80000"/>
            </a:pPr>
            <a:r>
              <a:rPr lang="cs-CZ" sz="1400" dirty="0">
                <a:solidFill>
                  <a:prstClr val="black"/>
                </a:solidFill>
                <a:latin typeface="Arial"/>
                <a:cs typeface="Arial" charset="0"/>
              </a:rPr>
              <a:t>Mgr. Ladislava Hofmanová</a:t>
            </a:r>
          </a:p>
          <a:p>
            <a:pPr algn="ctr"/>
            <a:endParaRPr lang="cs-CZ" dirty="0"/>
          </a:p>
        </p:txBody>
      </p:sp>
      <p:pic>
        <p:nvPicPr>
          <p:cNvPr id="4" name="Picture 1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116632"/>
            <a:ext cx="3744416" cy="877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1936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764704"/>
            <a:ext cx="7024744" cy="720080"/>
          </a:xfrm>
        </p:spPr>
        <p:txBody>
          <a:bodyPr/>
          <a:lstStyle/>
          <a:p>
            <a:r>
              <a:rPr lang="cs-CZ" dirty="0" smtClean="0"/>
              <a:t>Tísňové volání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FF9900"/>
                </a:solidFill>
              </a:rPr>
              <a:t>Je jeden ze základních způsobů ohlášení mimořádné události a vyžádání pomoci složek integrovaného záchranného systému. </a:t>
            </a:r>
            <a:endParaRPr lang="cs-CZ" dirty="0" smtClean="0">
              <a:solidFill>
                <a:srgbClr val="FF9900"/>
              </a:solidFill>
            </a:endParaRPr>
          </a:p>
          <a:p>
            <a:endParaRPr lang="cs-CZ" dirty="0">
              <a:solidFill>
                <a:srgbClr val="FF9900"/>
              </a:solidFill>
            </a:endParaRPr>
          </a:p>
          <a:p>
            <a:endParaRPr lang="cs-CZ" dirty="0" smtClean="0">
              <a:solidFill>
                <a:srgbClr val="FF9900"/>
              </a:solidFill>
            </a:endParaRPr>
          </a:p>
          <a:p>
            <a:r>
              <a:rPr lang="cs-CZ" dirty="0" smtClean="0">
                <a:solidFill>
                  <a:srgbClr val="FF9900"/>
                </a:solidFill>
              </a:rPr>
              <a:t>Zajišťuje ochranu </a:t>
            </a:r>
            <a:r>
              <a:rPr lang="cs-CZ" dirty="0">
                <a:solidFill>
                  <a:srgbClr val="FF9900"/>
                </a:solidFill>
              </a:rPr>
              <a:t>základních lidských </a:t>
            </a:r>
            <a:r>
              <a:rPr lang="cs-CZ" dirty="0" smtClean="0">
                <a:solidFill>
                  <a:srgbClr val="FF9900"/>
                </a:solidFill>
              </a:rPr>
              <a:t>práv:</a:t>
            </a:r>
          </a:p>
          <a:p>
            <a:pPr lvl="1"/>
            <a:r>
              <a:rPr lang="cs-CZ" dirty="0" smtClean="0">
                <a:solidFill>
                  <a:srgbClr val="FF9900"/>
                </a:solidFill>
              </a:rPr>
              <a:t>ochrana </a:t>
            </a:r>
            <a:r>
              <a:rPr lang="cs-CZ" dirty="0">
                <a:solidFill>
                  <a:srgbClr val="FF9900"/>
                </a:solidFill>
              </a:rPr>
              <a:t>života a </a:t>
            </a:r>
            <a:r>
              <a:rPr lang="cs-CZ" dirty="0" smtClean="0">
                <a:solidFill>
                  <a:srgbClr val="FF9900"/>
                </a:solidFill>
              </a:rPr>
              <a:t>zdraví</a:t>
            </a:r>
          </a:p>
          <a:p>
            <a:pPr lvl="1"/>
            <a:r>
              <a:rPr lang="cs-CZ" dirty="0" smtClean="0">
                <a:solidFill>
                  <a:srgbClr val="FF9900"/>
                </a:solidFill>
              </a:rPr>
              <a:t>přijatelné </a:t>
            </a:r>
            <a:r>
              <a:rPr lang="cs-CZ" dirty="0">
                <a:solidFill>
                  <a:srgbClr val="FF9900"/>
                </a:solidFill>
              </a:rPr>
              <a:t>životní prostředí </a:t>
            </a:r>
            <a:endParaRPr lang="cs-CZ" dirty="0" smtClean="0">
              <a:solidFill>
                <a:srgbClr val="FF9900"/>
              </a:solidFill>
            </a:endParaRPr>
          </a:p>
          <a:p>
            <a:pPr lvl="1"/>
            <a:r>
              <a:rPr lang="cs-CZ" dirty="0" smtClean="0">
                <a:solidFill>
                  <a:srgbClr val="FF9900"/>
                </a:solidFill>
              </a:rPr>
              <a:t>ochrana majetku</a:t>
            </a:r>
            <a:endParaRPr lang="cs-CZ" dirty="0"/>
          </a:p>
          <a:p>
            <a:endParaRPr lang="cs-CZ" dirty="0">
              <a:solidFill>
                <a:srgbClr val="FF99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0893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Tísňové volání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/>
            <a:r>
              <a:rPr lang="cs-CZ" sz="2400" dirty="0">
                <a:solidFill>
                  <a:srgbClr val="FF9900"/>
                </a:solidFill>
              </a:rPr>
              <a:t>funguje nepřetržitě</a:t>
            </a:r>
          </a:p>
          <a:p>
            <a:pPr lvl="1"/>
            <a:r>
              <a:rPr lang="cs-CZ" sz="2400" dirty="0">
                <a:solidFill>
                  <a:srgbClr val="FF9900"/>
                </a:solidFill>
              </a:rPr>
              <a:t>pro všechny obyvatele</a:t>
            </a:r>
          </a:p>
          <a:p>
            <a:pPr lvl="1"/>
            <a:r>
              <a:rPr lang="cs-CZ" sz="2400" dirty="0">
                <a:solidFill>
                  <a:srgbClr val="FF9900"/>
                </a:solidFill>
              </a:rPr>
              <a:t>téměř na celém území státu </a:t>
            </a:r>
            <a:endParaRPr lang="cs-CZ" sz="2400" dirty="0" smtClean="0">
              <a:solidFill>
                <a:srgbClr val="FF9900"/>
              </a:solidFill>
            </a:endParaRPr>
          </a:p>
          <a:p>
            <a:pPr marL="365760" lvl="1" indent="0">
              <a:buNone/>
            </a:pPr>
            <a:r>
              <a:rPr lang="cs-CZ" sz="2400" dirty="0">
                <a:solidFill>
                  <a:srgbClr val="FF9900"/>
                </a:solidFill>
              </a:rPr>
              <a:t>	</a:t>
            </a:r>
            <a:r>
              <a:rPr lang="cs-CZ" sz="1800" dirty="0" smtClean="0">
                <a:solidFill>
                  <a:srgbClr val="FF9900"/>
                </a:solidFill>
              </a:rPr>
              <a:t>(</a:t>
            </a:r>
            <a:r>
              <a:rPr lang="cs-CZ" sz="1800" dirty="0">
                <a:solidFill>
                  <a:srgbClr val="FF9900"/>
                </a:solidFill>
              </a:rPr>
              <a:t>v závislosti na pokrytí signálem mobilní sítě)</a:t>
            </a:r>
          </a:p>
          <a:p>
            <a:pPr lvl="1"/>
            <a:r>
              <a:rPr lang="cs-CZ" sz="2400" dirty="0">
                <a:solidFill>
                  <a:srgbClr val="FF9900"/>
                </a:solidFill>
              </a:rPr>
              <a:t>bezplatně</a:t>
            </a:r>
          </a:p>
          <a:p>
            <a:pPr lvl="1"/>
            <a:r>
              <a:rPr lang="cs-CZ" sz="2400" dirty="0">
                <a:solidFill>
                  <a:srgbClr val="FF9900"/>
                </a:solidFill>
              </a:rPr>
              <a:t>ve všech telefonních sítích</a:t>
            </a:r>
          </a:p>
          <a:p>
            <a:pPr lvl="1"/>
            <a:r>
              <a:rPr lang="cs-CZ" sz="2400" dirty="0">
                <a:solidFill>
                  <a:srgbClr val="FF9900"/>
                </a:solidFill>
              </a:rPr>
              <a:t>ze všech koncových hlasových zařízení telefonních sítí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1675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Čísla integrovaného systému</a:t>
            </a:r>
            <a:endParaRPr lang="cs-CZ" dirty="0"/>
          </a:p>
        </p:txBody>
      </p:sp>
      <p:pic>
        <p:nvPicPr>
          <p:cNvPr id="4" name="Picture 23" descr="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5666953"/>
            <a:ext cx="571500" cy="71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4" descr="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4676775"/>
            <a:ext cx="571500" cy="742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5" descr="imag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3675112"/>
            <a:ext cx="57150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7" descr="imag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717800"/>
            <a:ext cx="571500" cy="752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 Box 28"/>
          <p:cNvSpPr txBox="1">
            <a:spLocks noChangeArrowheads="1"/>
          </p:cNvSpPr>
          <p:nvPr/>
        </p:nvSpPr>
        <p:spPr bwMode="auto">
          <a:xfrm>
            <a:off x="2484438" y="1772816"/>
            <a:ext cx="3387752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>
                <a:solidFill>
                  <a:srgbClr val="FF9900"/>
                </a:solidFill>
              </a:rPr>
              <a:t>Záchranná služba – </a:t>
            </a:r>
            <a:r>
              <a:rPr lang="cs-CZ" sz="2400" b="1" dirty="0">
                <a:solidFill>
                  <a:srgbClr val="CC3300"/>
                </a:solidFill>
              </a:rPr>
              <a:t>155 </a:t>
            </a:r>
          </a:p>
          <a:p>
            <a:pPr>
              <a:spcBef>
                <a:spcPct val="50000"/>
              </a:spcBef>
            </a:pPr>
            <a:r>
              <a:rPr lang="cs-CZ" sz="1200" dirty="0">
                <a:solidFill>
                  <a:srgbClr val="FF9900"/>
                </a:solidFill>
              </a:rPr>
              <a:t>(Zdravotnická záchranná služba - ZZS) </a:t>
            </a:r>
          </a:p>
        </p:txBody>
      </p:sp>
      <p:sp>
        <p:nvSpPr>
          <p:cNvPr id="9" name="Text Box 29"/>
          <p:cNvSpPr txBox="1">
            <a:spLocks noChangeArrowheads="1"/>
          </p:cNvSpPr>
          <p:nvPr/>
        </p:nvSpPr>
        <p:spPr bwMode="auto">
          <a:xfrm>
            <a:off x="2484438" y="2738438"/>
            <a:ext cx="3671887" cy="731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>
                <a:solidFill>
                  <a:srgbClr val="FF9900"/>
                </a:solidFill>
              </a:rPr>
              <a:t>Hasiči  - </a:t>
            </a:r>
            <a:r>
              <a:rPr lang="cs-CZ" sz="2400" b="1" dirty="0">
                <a:solidFill>
                  <a:srgbClr val="CC3300"/>
                </a:solidFill>
              </a:rPr>
              <a:t>150</a:t>
            </a:r>
          </a:p>
          <a:p>
            <a:pPr>
              <a:spcBef>
                <a:spcPct val="50000"/>
              </a:spcBef>
            </a:pPr>
            <a:r>
              <a:rPr lang="cs-CZ" sz="1200" dirty="0">
                <a:solidFill>
                  <a:srgbClr val="FF9900"/>
                </a:solidFill>
              </a:rPr>
              <a:t>(Hasičský záchranný sbor - HZS) </a:t>
            </a:r>
          </a:p>
        </p:txBody>
      </p:sp>
      <p:sp>
        <p:nvSpPr>
          <p:cNvPr id="10" name="Rectangle 30"/>
          <p:cNvSpPr>
            <a:spLocks noChangeArrowheads="1"/>
          </p:cNvSpPr>
          <p:nvPr/>
        </p:nvSpPr>
        <p:spPr bwMode="auto">
          <a:xfrm>
            <a:off x="2484438" y="3705275"/>
            <a:ext cx="2951162" cy="731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cs-CZ" b="1" dirty="0">
                <a:solidFill>
                  <a:srgbClr val="FF9900"/>
                </a:solidFill>
              </a:rPr>
              <a:t>Policie - </a:t>
            </a:r>
            <a:r>
              <a:rPr lang="cs-CZ" sz="2400" b="1" dirty="0">
                <a:solidFill>
                  <a:srgbClr val="CC3300"/>
                </a:solidFill>
              </a:rPr>
              <a:t>158</a:t>
            </a:r>
          </a:p>
          <a:p>
            <a:r>
              <a:rPr lang="cs-CZ" sz="1200" dirty="0">
                <a:solidFill>
                  <a:srgbClr val="FF9900"/>
                </a:solidFill>
              </a:rPr>
              <a:t>(Policie ČR - PČR)</a:t>
            </a:r>
            <a:r>
              <a:rPr lang="cs-CZ" dirty="0"/>
              <a:t> </a:t>
            </a:r>
          </a:p>
        </p:txBody>
      </p:sp>
      <p:sp>
        <p:nvSpPr>
          <p:cNvPr id="11" name="Rectangle 31"/>
          <p:cNvSpPr>
            <a:spLocks noChangeArrowheads="1"/>
          </p:cNvSpPr>
          <p:nvPr/>
        </p:nvSpPr>
        <p:spPr bwMode="auto">
          <a:xfrm>
            <a:off x="2484438" y="4597400"/>
            <a:ext cx="3481387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r>
              <a:rPr lang="cs-CZ" b="1" dirty="0">
                <a:solidFill>
                  <a:srgbClr val="FF9900"/>
                </a:solidFill>
              </a:rPr>
              <a:t>Tísňové volání - </a:t>
            </a:r>
            <a:r>
              <a:rPr lang="cs-CZ" sz="2400" b="1" dirty="0">
                <a:solidFill>
                  <a:srgbClr val="CC3300"/>
                </a:solidFill>
              </a:rPr>
              <a:t>112</a:t>
            </a:r>
          </a:p>
          <a:p>
            <a:r>
              <a:rPr lang="cs-CZ" sz="1200" dirty="0">
                <a:solidFill>
                  <a:srgbClr val="FF9900"/>
                </a:solidFill>
              </a:rPr>
              <a:t>- jednotné evropské číslo tísňového volání - SOS</a:t>
            </a:r>
            <a:br>
              <a:rPr lang="cs-CZ" sz="1200" dirty="0">
                <a:solidFill>
                  <a:srgbClr val="FF9900"/>
                </a:solidFill>
              </a:rPr>
            </a:br>
            <a:r>
              <a:rPr lang="cs-CZ" sz="1200" dirty="0">
                <a:solidFill>
                  <a:srgbClr val="FF9900"/>
                </a:solidFill>
              </a:rPr>
              <a:t>- k oznámení jakékoliv mimořádné události ) </a:t>
            </a:r>
          </a:p>
        </p:txBody>
      </p:sp>
      <p:sp>
        <p:nvSpPr>
          <p:cNvPr id="12" name="Rectangle 32"/>
          <p:cNvSpPr>
            <a:spLocks noChangeArrowheads="1"/>
          </p:cNvSpPr>
          <p:nvPr/>
        </p:nvSpPr>
        <p:spPr bwMode="auto">
          <a:xfrm>
            <a:off x="2484438" y="5646078"/>
            <a:ext cx="3676006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r>
              <a:rPr lang="cs-CZ" b="1" dirty="0">
                <a:solidFill>
                  <a:srgbClr val="FF9900"/>
                </a:solidFill>
              </a:rPr>
              <a:t>Městská (obecní</a:t>
            </a:r>
            <a:r>
              <a:rPr lang="cs-CZ" b="1">
                <a:solidFill>
                  <a:srgbClr val="FF9900"/>
                </a:solidFill>
              </a:rPr>
              <a:t>) p</a:t>
            </a:r>
            <a:r>
              <a:rPr lang="cs-CZ" b="1" smtClean="0">
                <a:solidFill>
                  <a:srgbClr val="FF9900"/>
                </a:solidFill>
              </a:rPr>
              <a:t>olicie </a:t>
            </a:r>
            <a:r>
              <a:rPr lang="cs-CZ" b="1" dirty="0">
                <a:solidFill>
                  <a:srgbClr val="FF9900"/>
                </a:solidFill>
              </a:rPr>
              <a:t>- </a:t>
            </a:r>
            <a:r>
              <a:rPr lang="cs-CZ" sz="2400" b="1" dirty="0">
                <a:solidFill>
                  <a:srgbClr val="CC3300"/>
                </a:solidFill>
              </a:rPr>
              <a:t>156</a:t>
            </a:r>
          </a:p>
          <a:p>
            <a:r>
              <a:rPr lang="cs-CZ" sz="1200" dirty="0">
                <a:solidFill>
                  <a:srgbClr val="FF9900"/>
                </a:solidFill>
              </a:rPr>
              <a:t>-(není ve všech městech a obcích)</a:t>
            </a:r>
            <a:r>
              <a:rPr lang="cs-CZ" dirty="0"/>
              <a:t> </a:t>
            </a:r>
          </a:p>
        </p:txBody>
      </p:sp>
      <p:pic>
        <p:nvPicPr>
          <p:cNvPr id="13" name="Picture 26" descr="imag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1787580"/>
            <a:ext cx="571500" cy="72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3011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správně přivolat pomoc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>
              <a:lnSpc>
                <a:spcPct val="80000"/>
              </a:lnSpc>
            </a:pPr>
            <a:r>
              <a:rPr lang="cs-CZ" sz="2400" dirty="0">
                <a:solidFill>
                  <a:srgbClr val="FF9900"/>
                </a:solidFill>
              </a:rPr>
              <a:t>Snažte se zachovat </a:t>
            </a:r>
            <a:r>
              <a:rPr lang="cs-CZ" sz="2400" dirty="0" smtClean="0">
                <a:solidFill>
                  <a:srgbClr val="FF9900"/>
                </a:solidFill>
              </a:rPr>
              <a:t>klid. </a:t>
            </a:r>
            <a:endParaRPr lang="cs-CZ" sz="2400" dirty="0">
              <a:solidFill>
                <a:srgbClr val="FF9900"/>
              </a:solidFill>
            </a:endParaRPr>
          </a:p>
          <a:p>
            <a:pPr lvl="1">
              <a:lnSpc>
                <a:spcPct val="80000"/>
              </a:lnSpc>
            </a:pPr>
            <a:endParaRPr lang="cs-CZ" sz="2400" dirty="0">
              <a:solidFill>
                <a:srgbClr val="FF9900"/>
              </a:solidFill>
            </a:endParaRPr>
          </a:p>
          <a:p>
            <a:pPr lvl="1">
              <a:lnSpc>
                <a:spcPct val="80000"/>
              </a:lnSpc>
            </a:pPr>
            <a:r>
              <a:rPr lang="cs-CZ" sz="2400" dirty="0">
                <a:solidFill>
                  <a:srgbClr val="FF9900"/>
                </a:solidFill>
              </a:rPr>
              <a:t>Věcně odpovídejte na </a:t>
            </a:r>
            <a:r>
              <a:rPr lang="cs-CZ" sz="2400" dirty="0" smtClean="0">
                <a:solidFill>
                  <a:srgbClr val="FF9900"/>
                </a:solidFill>
              </a:rPr>
              <a:t>otázky.</a:t>
            </a:r>
            <a:endParaRPr lang="cs-CZ" sz="2400" dirty="0">
              <a:solidFill>
                <a:srgbClr val="FF9900"/>
              </a:solidFill>
            </a:endParaRPr>
          </a:p>
          <a:p>
            <a:pPr lvl="1">
              <a:lnSpc>
                <a:spcPct val="80000"/>
              </a:lnSpc>
            </a:pPr>
            <a:endParaRPr lang="cs-CZ" sz="2400" dirty="0">
              <a:solidFill>
                <a:srgbClr val="FF9900"/>
              </a:solidFill>
            </a:endParaRPr>
          </a:p>
          <a:p>
            <a:pPr lvl="1">
              <a:lnSpc>
                <a:spcPct val="80000"/>
              </a:lnSpc>
            </a:pPr>
            <a:r>
              <a:rPr lang="cs-CZ" sz="2400" dirty="0">
                <a:solidFill>
                  <a:srgbClr val="FF9900"/>
                </a:solidFill>
              </a:rPr>
              <a:t>Největší zdržení před výjezdem posádky záchranné složky mohou způsobit dohady s dispečerem. </a:t>
            </a:r>
            <a:br>
              <a:rPr lang="cs-CZ" sz="2400" dirty="0">
                <a:solidFill>
                  <a:srgbClr val="FF9900"/>
                </a:solidFill>
              </a:rPr>
            </a:br>
            <a:endParaRPr lang="cs-CZ" sz="2400" dirty="0">
              <a:solidFill>
                <a:srgbClr val="FF99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7583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Co správně říci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700212"/>
            <a:ext cx="6551959" cy="4897139"/>
          </a:xfrm>
        </p:spPr>
        <p:txBody>
          <a:bodyPr>
            <a:normAutofit fontScale="77500" lnSpcReduction="20000"/>
          </a:bodyPr>
          <a:lstStyle/>
          <a:p>
            <a:pPr algn="just">
              <a:lnSpc>
                <a:spcPct val="120000"/>
              </a:lnSpc>
            </a:pPr>
            <a:r>
              <a:rPr lang="cs-CZ" b="1" dirty="0">
                <a:solidFill>
                  <a:srgbClr val="FF9900"/>
                </a:solidFill>
              </a:rPr>
              <a:t>Co přesně se stalo </a:t>
            </a:r>
            <a:r>
              <a:rPr lang="cs-CZ" dirty="0">
                <a:solidFill>
                  <a:srgbClr val="FF9900"/>
                </a:solidFill>
              </a:rPr>
              <a:t>- tato informace je nutná </a:t>
            </a:r>
            <a:r>
              <a:rPr lang="cs-CZ" dirty="0" smtClean="0">
                <a:solidFill>
                  <a:srgbClr val="FF9900"/>
                </a:solidFill>
              </a:rPr>
              <a:t>                    k </a:t>
            </a:r>
            <a:r>
              <a:rPr lang="cs-CZ" dirty="0">
                <a:solidFill>
                  <a:srgbClr val="FF9900"/>
                </a:solidFill>
              </a:rPr>
              <a:t>posouzení, jakou pomoc </a:t>
            </a:r>
            <a:r>
              <a:rPr lang="cs-CZ" dirty="0" smtClean="0">
                <a:solidFill>
                  <a:srgbClr val="FF9900"/>
                </a:solidFill>
              </a:rPr>
              <a:t>vyslat.</a:t>
            </a:r>
          </a:p>
          <a:p>
            <a:pPr algn="just">
              <a:lnSpc>
                <a:spcPct val="120000"/>
              </a:lnSpc>
            </a:pPr>
            <a:endParaRPr lang="cs-CZ" dirty="0">
              <a:solidFill>
                <a:srgbClr val="FF9900"/>
              </a:solidFill>
            </a:endParaRPr>
          </a:p>
          <a:p>
            <a:pPr algn="just">
              <a:lnSpc>
                <a:spcPct val="120000"/>
              </a:lnSpc>
            </a:pPr>
            <a:r>
              <a:rPr lang="cs-CZ" b="1" dirty="0">
                <a:solidFill>
                  <a:srgbClr val="FF9900"/>
                </a:solidFill>
              </a:rPr>
              <a:t>Přesné místo události </a:t>
            </a:r>
            <a:r>
              <a:rPr lang="cs-CZ" dirty="0">
                <a:solidFill>
                  <a:srgbClr val="FF9900"/>
                </a:solidFill>
              </a:rPr>
              <a:t>- tato informace je nutná ke snadnému a rychlému nalezení místa události </a:t>
            </a:r>
            <a:r>
              <a:rPr lang="cs-CZ" dirty="0" smtClean="0">
                <a:solidFill>
                  <a:srgbClr val="FF9900"/>
                </a:solidFill>
              </a:rPr>
              <a:t>.</a:t>
            </a:r>
          </a:p>
          <a:p>
            <a:pPr algn="just">
              <a:lnSpc>
                <a:spcPct val="120000"/>
              </a:lnSpc>
            </a:pPr>
            <a:endParaRPr lang="cs-CZ" dirty="0">
              <a:solidFill>
                <a:srgbClr val="FF9900"/>
              </a:solidFill>
            </a:endParaRPr>
          </a:p>
          <a:p>
            <a:pPr algn="just">
              <a:lnSpc>
                <a:spcPct val="120000"/>
              </a:lnSpc>
            </a:pPr>
            <a:r>
              <a:rPr lang="cs-CZ" b="1" dirty="0">
                <a:solidFill>
                  <a:srgbClr val="FF9900"/>
                </a:solidFill>
              </a:rPr>
              <a:t>Informace o postiženém </a:t>
            </a:r>
            <a:r>
              <a:rPr lang="cs-CZ" dirty="0">
                <a:solidFill>
                  <a:srgbClr val="FF9900"/>
                </a:solidFill>
              </a:rPr>
              <a:t>- pohlaví, přibližný věk, počet postižených (pro zajištění adekvátní pomoci a lůžka pro pacienta</a:t>
            </a:r>
            <a:r>
              <a:rPr lang="cs-CZ" dirty="0" smtClean="0">
                <a:solidFill>
                  <a:srgbClr val="FF9900"/>
                </a:solidFill>
              </a:rPr>
              <a:t>).</a:t>
            </a:r>
          </a:p>
          <a:p>
            <a:pPr algn="just">
              <a:lnSpc>
                <a:spcPct val="120000"/>
              </a:lnSpc>
            </a:pPr>
            <a:endParaRPr lang="cs-CZ" dirty="0">
              <a:solidFill>
                <a:srgbClr val="FF9900"/>
              </a:solidFill>
            </a:endParaRPr>
          </a:p>
          <a:p>
            <a:pPr algn="just">
              <a:lnSpc>
                <a:spcPct val="120000"/>
              </a:lnSpc>
            </a:pPr>
            <a:r>
              <a:rPr lang="cs-CZ" b="1" dirty="0">
                <a:solidFill>
                  <a:srgbClr val="FF9900"/>
                </a:solidFill>
              </a:rPr>
              <a:t>Informace o volajícím </a:t>
            </a:r>
            <a:r>
              <a:rPr lang="cs-CZ" dirty="0">
                <a:solidFill>
                  <a:srgbClr val="FF9900"/>
                </a:solidFill>
              </a:rPr>
              <a:t>- číslo telefonu, z něhož voláte pro případný zpětný dotaz při obtížném hledání místa či jiných problémech, popřípadě </a:t>
            </a:r>
            <a:r>
              <a:rPr lang="cs-CZ" dirty="0" smtClean="0">
                <a:solidFill>
                  <a:srgbClr val="FF9900"/>
                </a:solidFill>
              </a:rPr>
              <a:t>                 i </a:t>
            </a:r>
            <a:r>
              <a:rPr lang="cs-CZ" dirty="0">
                <a:solidFill>
                  <a:srgbClr val="FF9900"/>
                </a:solidFill>
              </a:rPr>
              <a:t>jméno </a:t>
            </a:r>
            <a:r>
              <a:rPr lang="cs-CZ" dirty="0" smtClean="0">
                <a:solidFill>
                  <a:srgbClr val="FF9900"/>
                </a:solidFill>
              </a:rPr>
              <a:t>volajícího.</a:t>
            </a:r>
          </a:p>
        </p:txBody>
      </p:sp>
    </p:spTree>
    <p:extLst>
      <p:ext uri="{BB962C8B-B14F-4D97-AF65-F5344CB8AC3E}">
        <p14:creationId xmlns:p14="http://schemas.microsoft.com/office/powerpoint/2010/main" val="1253207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Kdy volat 150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1171645" y="1556792"/>
            <a:ext cx="5040560" cy="2227808"/>
          </a:xfrm>
        </p:spPr>
        <p:txBody>
          <a:bodyPr>
            <a:normAutofit/>
          </a:bodyPr>
          <a:lstStyle/>
          <a:p>
            <a:pPr marL="6350" indent="-6350" algn="just">
              <a:buFontTx/>
              <a:buNone/>
            </a:pPr>
            <a:r>
              <a:rPr lang="cs-CZ" dirty="0">
                <a:solidFill>
                  <a:srgbClr val="FF9900"/>
                </a:solidFill>
              </a:rPr>
              <a:t>Číslo 150 je určeno </a:t>
            </a:r>
            <a:r>
              <a:rPr lang="cs-CZ" dirty="0" smtClean="0">
                <a:solidFill>
                  <a:srgbClr val="FF9900"/>
                </a:solidFill>
              </a:rPr>
              <a:t>k </a:t>
            </a:r>
            <a:r>
              <a:rPr lang="cs-CZ" dirty="0">
                <a:solidFill>
                  <a:srgbClr val="FF9900"/>
                </a:solidFill>
              </a:rPr>
              <a:t>oznámení požárů, živelních pohrom, havárií a nehod.</a:t>
            </a:r>
          </a:p>
          <a:p>
            <a:pPr marL="6350" indent="-6350" algn="just">
              <a:buFontTx/>
              <a:buNone/>
            </a:pPr>
            <a:endParaRPr lang="cs-CZ" sz="3600" b="1" dirty="0">
              <a:solidFill>
                <a:srgbClr val="FF9900"/>
              </a:solidFill>
            </a:endParaRPr>
          </a:p>
        </p:txBody>
      </p:sp>
      <p:pic>
        <p:nvPicPr>
          <p:cNvPr id="6149" name="Picture 5" descr="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909067"/>
            <a:ext cx="1531097" cy="2015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51" name="Text Box 7"/>
          <p:cNvSpPr txBox="1">
            <a:spLocks noChangeArrowheads="1"/>
          </p:cNvSpPr>
          <p:nvPr/>
        </p:nvSpPr>
        <p:spPr bwMode="auto">
          <a:xfrm>
            <a:off x="683568" y="5385873"/>
            <a:ext cx="7921625" cy="16435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cs-CZ" sz="2400" dirty="0">
                <a:solidFill>
                  <a:srgbClr val="FF9900"/>
                </a:solidFill>
              </a:rPr>
              <a:t>Tedy všude tam, kde je nutné provádět záchranné nebo likvidační práce. </a:t>
            </a:r>
            <a:br>
              <a:rPr lang="cs-CZ" sz="2400" dirty="0">
                <a:solidFill>
                  <a:srgbClr val="FF9900"/>
                </a:solidFill>
              </a:rPr>
            </a:br>
            <a:r>
              <a:rPr lang="cs-CZ" sz="2400" i="1" dirty="0">
                <a:solidFill>
                  <a:srgbClr val="CC3300"/>
                </a:solidFill>
              </a:rPr>
              <a:t>(hašení, vyprošťování, nebezpečné látky apod.)</a:t>
            </a:r>
            <a:r>
              <a:rPr lang="cs-CZ" sz="2400" dirty="0"/>
              <a:t> </a:t>
            </a:r>
          </a:p>
          <a:p>
            <a:pPr>
              <a:spcBef>
                <a:spcPct val="50000"/>
              </a:spcBef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17051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  <p:bldP spid="615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Kdy volat 155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935580" y="1484784"/>
            <a:ext cx="6397625" cy="2087562"/>
          </a:xfrm>
        </p:spPr>
        <p:txBody>
          <a:bodyPr/>
          <a:lstStyle/>
          <a:p>
            <a:pPr marL="6350" indent="-6350">
              <a:lnSpc>
                <a:spcPct val="90000"/>
              </a:lnSpc>
              <a:buFontTx/>
              <a:buNone/>
            </a:pPr>
            <a:r>
              <a:rPr lang="cs-CZ" dirty="0">
                <a:solidFill>
                  <a:srgbClr val="FF9900"/>
                </a:solidFill>
              </a:rPr>
              <a:t>Vždy, došlo-li k náhle poruše zdraví, úrazu nebo nehodě se zdravotnickými následky. </a:t>
            </a:r>
            <a:r>
              <a:rPr lang="cs-CZ" sz="4400" dirty="0"/>
              <a:t/>
            </a:r>
            <a:br>
              <a:rPr lang="cs-CZ" sz="4400" dirty="0"/>
            </a:br>
            <a:endParaRPr lang="cs-CZ" sz="4400" dirty="0"/>
          </a:p>
        </p:txBody>
      </p:sp>
      <p:pic>
        <p:nvPicPr>
          <p:cNvPr id="8197" name="Picture 5" descr="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731" y="1916832"/>
            <a:ext cx="14214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00" name="Text Box 8"/>
          <p:cNvSpPr txBox="1">
            <a:spLocks noChangeArrowheads="1"/>
          </p:cNvSpPr>
          <p:nvPr/>
        </p:nvSpPr>
        <p:spPr bwMode="auto">
          <a:xfrm>
            <a:off x="755576" y="3717032"/>
            <a:ext cx="7343775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2400" dirty="0">
                <a:solidFill>
                  <a:srgbClr val="990000"/>
                </a:solidFill>
              </a:rPr>
              <a:t>Volejte zejména tehdy, jestliže jde o tyto stavy: </a:t>
            </a:r>
          </a:p>
          <a:p>
            <a:pPr lvl="1">
              <a:buFontTx/>
              <a:buChar char="•"/>
            </a:pPr>
            <a:r>
              <a:rPr lang="cs-CZ" sz="2400" dirty="0">
                <a:solidFill>
                  <a:srgbClr val="FF9900"/>
                </a:solidFill>
              </a:rPr>
              <a:t>neobvyklé tlaky či bolest na prsou</a:t>
            </a:r>
          </a:p>
          <a:p>
            <a:pPr lvl="1">
              <a:buFontTx/>
              <a:buChar char="•"/>
            </a:pPr>
            <a:r>
              <a:rPr lang="cs-CZ" sz="2400" dirty="0">
                <a:solidFill>
                  <a:srgbClr val="FF9900"/>
                </a:solidFill>
              </a:rPr>
              <a:t>potíže s dechem, dušnost</a:t>
            </a:r>
          </a:p>
          <a:p>
            <a:pPr lvl="1">
              <a:buFontTx/>
              <a:buChar char="•"/>
            </a:pPr>
            <a:r>
              <a:rPr lang="cs-CZ" sz="2400" dirty="0">
                <a:solidFill>
                  <a:srgbClr val="FF9900"/>
                </a:solidFill>
              </a:rPr>
              <a:t>porucha vědomí, bezvědomí, křeče</a:t>
            </a:r>
          </a:p>
          <a:p>
            <a:pPr lvl="1">
              <a:buFontTx/>
              <a:buChar char="•"/>
            </a:pPr>
            <a:r>
              <a:rPr lang="cs-CZ" sz="2400" dirty="0">
                <a:solidFill>
                  <a:srgbClr val="FF9900"/>
                </a:solidFill>
              </a:rPr>
              <a:t>vážnější úraz</a:t>
            </a:r>
          </a:p>
          <a:p>
            <a:pPr lvl="1">
              <a:buFontTx/>
              <a:buChar char="•"/>
            </a:pPr>
            <a:r>
              <a:rPr lang="cs-CZ" sz="2400" dirty="0">
                <a:solidFill>
                  <a:srgbClr val="FF9900"/>
                </a:solidFill>
              </a:rPr>
              <a:t>otrava léky či chemikáliemi</a:t>
            </a:r>
          </a:p>
          <a:p>
            <a:pPr lvl="1"/>
            <a:r>
              <a:rPr lang="cs-CZ" sz="2400" dirty="0" smtClean="0">
                <a:solidFill>
                  <a:srgbClr val="FF9900"/>
                </a:solidFill>
              </a:rPr>
              <a:t>   a </a:t>
            </a:r>
            <a:r>
              <a:rPr lang="cs-CZ" sz="2400" dirty="0">
                <a:solidFill>
                  <a:srgbClr val="FF9900"/>
                </a:solidFill>
              </a:rPr>
              <a:t>další vážné stavy</a:t>
            </a:r>
          </a:p>
        </p:txBody>
      </p:sp>
    </p:spTree>
    <p:extLst>
      <p:ext uri="{BB962C8B-B14F-4D97-AF65-F5344CB8AC3E}">
        <p14:creationId xmlns:p14="http://schemas.microsoft.com/office/powerpoint/2010/main" val="1859046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  <p:bldP spid="820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Kdy volat 158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2112963" y="1844675"/>
            <a:ext cx="6707187" cy="1871663"/>
          </a:xfrm>
        </p:spPr>
        <p:txBody>
          <a:bodyPr/>
          <a:lstStyle/>
          <a:p>
            <a:pPr marL="349250" indent="-342900">
              <a:lnSpc>
                <a:spcPct val="80000"/>
              </a:lnSpc>
            </a:pPr>
            <a:r>
              <a:rPr lang="cs-CZ" dirty="0">
                <a:solidFill>
                  <a:srgbClr val="FF9900"/>
                </a:solidFill>
              </a:rPr>
              <a:t>Když jste obětí nebo svědkem trestného </a:t>
            </a:r>
            <a:r>
              <a:rPr lang="cs-CZ" dirty="0" smtClean="0">
                <a:solidFill>
                  <a:srgbClr val="FF9900"/>
                </a:solidFill>
              </a:rPr>
              <a:t>činu.</a:t>
            </a:r>
            <a:endParaRPr lang="cs-CZ" dirty="0">
              <a:solidFill>
                <a:srgbClr val="FF9900"/>
              </a:solidFill>
            </a:endParaRPr>
          </a:p>
          <a:p>
            <a:pPr marL="349250" indent="-342900">
              <a:lnSpc>
                <a:spcPct val="80000"/>
              </a:lnSpc>
            </a:pPr>
            <a:r>
              <a:rPr lang="cs-CZ" dirty="0">
                <a:solidFill>
                  <a:srgbClr val="FF9900"/>
                </a:solidFill>
              </a:rPr>
              <a:t>Je ohrožena bezpečnost osob, majetku </a:t>
            </a:r>
            <a:r>
              <a:rPr lang="cs-CZ" dirty="0" smtClean="0">
                <a:solidFill>
                  <a:srgbClr val="FF9900"/>
                </a:solidFill>
              </a:rPr>
              <a:t>  a </a:t>
            </a:r>
            <a:r>
              <a:rPr lang="cs-CZ" dirty="0">
                <a:solidFill>
                  <a:srgbClr val="FF9900"/>
                </a:solidFill>
              </a:rPr>
              <a:t>veřejného </a:t>
            </a:r>
            <a:r>
              <a:rPr lang="cs-CZ" dirty="0" smtClean="0">
                <a:solidFill>
                  <a:srgbClr val="FF9900"/>
                </a:solidFill>
              </a:rPr>
              <a:t>pořádku.</a:t>
            </a:r>
            <a:endParaRPr lang="cs-CZ" dirty="0">
              <a:solidFill>
                <a:srgbClr val="FF9900"/>
              </a:solidFill>
            </a:endParaRPr>
          </a:p>
          <a:p>
            <a:pPr marL="6350" indent="261938">
              <a:lnSpc>
                <a:spcPct val="80000"/>
              </a:lnSpc>
            </a:pPr>
            <a:endParaRPr lang="cs-CZ" sz="2800" dirty="0">
              <a:solidFill>
                <a:srgbClr val="FF9900"/>
              </a:solidFill>
            </a:endParaRPr>
          </a:p>
          <a:p>
            <a:pPr marL="6350" indent="261938">
              <a:lnSpc>
                <a:spcPct val="80000"/>
              </a:lnSpc>
            </a:pPr>
            <a:endParaRPr lang="cs-CZ" sz="2800" dirty="0">
              <a:solidFill>
                <a:srgbClr val="FF9900"/>
              </a:solidFill>
            </a:endParaRPr>
          </a:p>
        </p:txBody>
      </p:sp>
      <p:pic>
        <p:nvPicPr>
          <p:cNvPr id="9222" name="Picture 6" descr="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975" y="1803400"/>
            <a:ext cx="1218730" cy="1624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30" name="Text Box 14"/>
          <p:cNvSpPr txBox="1">
            <a:spLocks noChangeArrowheads="1"/>
          </p:cNvSpPr>
          <p:nvPr/>
        </p:nvSpPr>
        <p:spPr bwMode="auto">
          <a:xfrm>
            <a:off x="608692" y="5157192"/>
            <a:ext cx="7923747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marL="342900" indent="-342900">
              <a:buFont typeface="Courier New" pitchFamily="49" charset="0"/>
              <a:buChar char="o"/>
            </a:pPr>
            <a:r>
              <a:rPr lang="cs-CZ" sz="2400" dirty="0">
                <a:solidFill>
                  <a:srgbClr val="FF9900"/>
                </a:solidFill>
              </a:rPr>
              <a:t> Máte-li podezření na jakoukoliv formu </a:t>
            </a:r>
            <a:r>
              <a:rPr lang="cs-CZ" sz="2400" dirty="0" smtClean="0">
                <a:solidFill>
                  <a:srgbClr val="FF9900"/>
                </a:solidFill>
              </a:rPr>
              <a:t>terorismu.</a:t>
            </a:r>
            <a:endParaRPr lang="cs-CZ" sz="2400" dirty="0">
              <a:solidFill>
                <a:srgbClr val="FF9900"/>
              </a:solidFill>
            </a:endParaRPr>
          </a:p>
          <a:p>
            <a:pPr marL="444500" indent="-444500">
              <a:buFont typeface="Courier New" pitchFamily="49" charset="0"/>
              <a:buChar char="o"/>
            </a:pPr>
            <a:r>
              <a:rPr lang="cs-CZ" sz="2400" dirty="0" smtClean="0">
                <a:solidFill>
                  <a:srgbClr val="FF9900"/>
                </a:solidFill>
              </a:rPr>
              <a:t>Když </a:t>
            </a:r>
            <a:r>
              <a:rPr lang="cs-CZ" sz="2400" dirty="0">
                <a:solidFill>
                  <a:srgbClr val="FF9900"/>
                </a:solidFill>
              </a:rPr>
              <a:t>jste svědky korupce nebo závažné </a:t>
            </a:r>
            <a:r>
              <a:rPr lang="cs-CZ" sz="2400" dirty="0" smtClean="0">
                <a:solidFill>
                  <a:srgbClr val="FF9900"/>
                </a:solidFill>
              </a:rPr>
              <a:t>       hospodářské </a:t>
            </a:r>
            <a:r>
              <a:rPr lang="cs-CZ" sz="2400" dirty="0">
                <a:solidFill>
                  <a:srgbClr val="FF9900"/>
                </a:solidFill>
              </a:rPr>
              <a:t>trestné činnosti</a:t>
            </a:r>
            <a:r>
              <a:rPr lang="cs-CZ" sz="2400" dirty="0" smtClean="0">
                <a:solidFill>
                  <a:srgbClr val="FF9900"/>
                </a:solidFill>
              </a:rPr>
              <a:t>.</a:t>
            </a:r>
            <a:endParaRPr lang="cs-CZ" sz="2400" dirty="0">
              <a:solidFill>
                <a:srgbClr val="FF990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0565" y="3393082"/>
            <a:ext cx="2489473" cy="1676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6964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  <p:bldP spid="923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Tísňové volání 112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1538288" y="1782763"/>
            <a:ext cx="7210425" cy="4525962"/>
          </a:xfrm>
        </p:spPr>
        <p:txBody>
          <a:bodyPr/>
          <a:lstStyle/>
          <a:p>
            <a:pPr indent="20638">
              <a:lnSpc>
                <a:spcPct val="80000"/>
              </a:lnSpc>
            </a:pPr>
            <a:r>
              <a:rPr lang="cs-CZ" sz="2800" b="1" dirty="0">
                <a:solidFill>
                  <a:srgbClr val="FF9900"/>
                </a:solidFill>
              </a:rPr>
              <a:t> </a:t>
            </a:r>
            <a:r>
              <a:rPr lang="cs-CZ" dirty="0" smtClean="0">
                <a:solidFill>
                  <a:srgbClr val="FF9900"/>
                </a:solidFill>
              </a:rPr>
              <a:t>Univerzální tísňové </a:t>
            </a:r>
            <a:r>
              <a:rPr lang="cs-CZ" dirty="0">
                <a:solidFill>
                  <a:srgbClr val="FF9900"/>
                </a:solidFill>
              </a:rPr>
              <a:t>číslo, které funguje jednotně v celé Evropské a </a:t>
            </a:r>
            <a:r>
              <a:rPr lang="cs-CZ" dirty="0" smtClean="0">
                <a:solidFill>
                  <a:srgbClr val="FF9900"/>
                </a:solidFill>
              </a:rPr>
              <a:t>zdarma.</a:t>
            </a:r>
          </a:p>
          <a:p>
            <a:pPr indent="20638">
              <a:lnSpc>
                <a:spcPct val="80000"/>
              </a:lnSpc>
            </a:pPr>
            <a:endParaRPr lang="cs-CZ" dirty="0">
              <a:solidFill>
                <a:srgbClr val="FF9900"/>
              </a:solidFill>
            </a:endParaRPr>
          </a:p>
          <a:p>
            <a:pPr indent="20638">
              <a:lnSpc>
                <a:spcPct val="80000"/>
              </a:lnSpc>
            </a:pPr>
            <a:r>
              <a:rPr lang="cs-CZ" dirty="0">
                <a:solidFill>
                  <a:srgbClr val="FF9900"/>
                </a:solidFill>
              </a:rPr>
              <a:t> 112 je možné volat i bez vložené SIM karty, ze zcela vyčerpané předplacené karty </a:t>
            </a:r>
            <a:r>
              <a:rPr lang="cs-CZ" dirty="0">
                <a:solidFill>
                  <a:srgbClr val="FF0000"/>
                </a:solidFill>
              </a:rPr>
              <a:t>dokonce i ze zamčeného </a:t>
            </a:r>
            <a:r>
              <a:rPr lang="cs-CZ" dirty="0" smtClean="0">
                <a:solidFill>
                  <a:srgbClr val="FF0000"/>
                </a:solidFill>
              </a:rPr>
              <a:t>telefonu</a:t>
            </a:r>
            <a:r>
              <a:rPr lang="cs-CZ" dirty="0" smtClean="0">
                <a:solidFill>
                  <a:srgbClr val="FF9900"/>
                </a:solidFill>
              </a:rPr>
              <a:t>.</a:t>
            </a:r>
            <a:endParaRPr lang="cs-CZ" dirty="0">
              <a:solidFill>
                <a:srgbClr val="FF9900"/>
              </a:solidFill>
            </a:endParaRPr>
          </a:p>
          <a:p>
            <a:pPr indent="20638" algn="just">
              <a:lnSpc>
                <a:spcPct val="80000"/>
              </a:lnSpc>
              <a:buFontTx/>
              <a:buAutoNum type="arabicPeriod" startAt="4"/>
            </a:pPr>
            <a:endParaRPr lang="cs-CZ" sz="2800" dirty="0">
              <a:solidFill>
                <a:srgbClr val="FF9900"/>
              </a:solidFill>
            </a:endParaRPr>
          </a:p>
        </p:txBody>
      </p:sp>
      <p:pic>
        <p:nvPicPr>
          <p:cNvPr id="10246" name="Picture 6" descr="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1857036"/>
            <a:ext cx="1108075" cy="1439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51" name="Text Box 11"/>
          <p:cNvSpPr txBox="1">
            <a:spLocks noChangeArrowheads="1"/>
          </p:cNvSpPr>
          <p:nvPr/>
        </p:nvSpPr>
        <p:spPr bwMode="auto">
          <a:xfrm>
            <a:off x="684213" y="4437112"/>
            <a:ext cx="8064500" cy="19851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20000"/>
              </a:spcBef>
            </a:pPr>
            <a:r>
              <a:rPr lang="cs-CZ" sz="2400" dirty="0">
                <a:solidFill>
                  <a:srgbClr val="FF9900"/>
                </a:solidFill>
              </a:rPr>
              <a:t>Pokud je zřejmé, že potřebujete pouze jednu ze základních složek integrovaného záchranného systému, je vhodnější volat přímo příslušné národní číslo tísňového volání (150, 155, 158, 156</a:t>
            </a:r>
            <a:r>
              <a:rPr lang="cs-CZ" sz="2400" dirty="0" smtClean="0">
                <a:solidFill>
                  <a:srgbClr val="FF9900"/>
                </a:solidFill>
              </a:rPr>
              <a:t>).</a:t>
            </a:r>
            <a:endParaRPr lang="cs-CZ" sz="2400" dirty="0">
              <a:solidFill>
                <a:srgbClr val="FF9900"/>
              </a:solidFill>
            </a:endParaRPr>
          </a:p>
          <a:p>
            <a:pPr>
              <a:spcBef>
                <a:spcPct val="50000"/>
              </a:spcBef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164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Zneužití tísňových linek</a:t>
            </a:r>
          </a:p>
        </p:txBody>
      </p:sp>
      <p:sp>
        <p:nvSpPr>
          <p:cNvPr id="7174" name="Text Box 6"/>
          <p:cNvSpPr txBox="1">
            <a:spLocks noGrp="1" noChangeArrowheads="1"/>
          </p:cNvSpPr>
          <p:nvPr>
            <p:ph idx="1"/>
          </p:nvPr>
        </p:nvSpPr>
        <p:spPr>
          <a:xfrm>
            <a:off x="508039" y="3645024"/>
            <a:ext cx="8064500" cy="4525962"/>
          </a:xfrm>
          <a:noFill/>
          <a:ln/>
        </p:spPr>
        <p:txBody>
          <a:bodyPr/>
          <a:lstStyle/>
          <a:p>
            <a:pPr>
              <a:spcBef>
                <a:spcPct val="40000"/>
              </a:spcBef>
              <a:buFontTx/>
              <a:buNone/>
            </a:pPr>
            <a:r>
              <a:rPr lang="cs-CZ" sz="2000" b="1" dirty="0">
                <a:solidFill>
                  <a:srgbClr val="CC3300"/>
                </a:solidFill>
              </a:rPr>
              <a:t>	</a:t>
            </a:r>
            <a:r>
              <a:rPr lang="cs-CZ" sz="1800" b="1" dirty="0">
                <a:solidFill>
                  <a:srgbClr val="CC3300"/>
                </a:solidFill>
              </a:rPr>
              <a:t>				</a:t>
            </a:r>
          </a:p>
          <a:p>
            <a:pPr algn="ctr">
              <a:spcBef>
                <a:spcPct val="40000"/>
              </a:spcBef>
              <a:buFontTx/>
              <a:buNone/>
            </a:pPr>
            <a:r>
              <a:rPr lang="cs-CZ" sz="3200" b="1" dirty="0">
                <a:solidFill>
                  <a:srgbClr val="CC3300"/>
                </a:solidFill>
              </a:rPr>
              <a:t>POZOR</a:t>
            </a:r>
            <a:r>
              <a:rPr lang="cs-CZ" sz="1800" b="1" dirty="0">
                <a:solidFill>
                  <a:srgbClr val="CC3300"/>
                </a:solidFill>
              </a:rPr>
              <a:t> </a:t>
            </a:r>
            <a:r>
              <a:rPr lang="cs-CZ" sz="1800" b="1" dirty="0" smtClean="0">
                <a:solidFill>
                  <a:srgbClr val="CC3300"/>
                </a:solidFill>
              </a:rPr>
              <a:t>!</a:t>
            </a:r>
            <a:endParaRPr lang="cs-CZ" sz="1800" b="1" dirty="0">
              <a:solidFill>
                <a:srgbClr val="CC3300"/>
              </a:solidFill>
            </a:endParaRPr>
          </a:p>
          <a:p>
            <a:pPr algn="ctr">
              <a:lnSpc>
                <a:spcPct val="150000"/>
              </a:lnSpc>
              <a:spcBef>
                <a:spcPct val="40000"/>
              </a:spcBef>
              <a:buFontTx/>
              <a:buNone/>
            </a:pPr>
            <a:r>
              <a:rPr lang="cs-CZ" sz="1800" dirty="0" smtClean="0">
                <a:solidFill>
                  <a:srgbClr val="FF9900"/>
                </a:solidFill>
              </a:rPr>
              <a:t>  Vždy </a:t>
            </a:r>
            <a:r>
              <a:rPr lang="cs-CZ" sz="1800" dirty="0">
                <a:solidFill>
                  <a:srgbClr val="FF9900"/>
                </a:solidFill>
              </a:rPr>
              <a:t>je identifikováno číslo </a:t>
            </a:r>
            <a:r>
              <a:rPr lang="cs-CZ" sz="1800" dirty="0" smtClean="0">
                <a:solidFill>
                  <a:srgbClr val="FF9900"/>
                </a:solidFill>
              </a:rPr>
              <a:t>volajícího.</a:t>
            </a:r>
          </a:p>
          <a:p>
            <a:pPr algn="ctr">
              <a:lnSpc>
                <a:spcPct val="150000"/>
              </a:lnSpc>
              <a:spcBef>
                <a:spcPct val="40000"/>
              </a:spcBef>
              <a:buFontTx/>
              <a:buNone/>
            </a:pPr>
            <a:r>
              <a:rPr lang="cs-CZ" sz="1800" dirty="0" smtClean="0">
                <a:solidFill>
                  <a:srgbClr val="FF9900"/>
                </a:solidFill>
              </a:rPr>
              <a:t>Vždy </a:t>
            </a:r>
            <a:r>
              <a:rPr lang="cs-CZ" sz="1800" dirty="0">
                <a:solidFill>
                  <a:srgbClr val="FF9900"/>
                </a:solidFill>
              </a:rPr>
              <a:t>jsou předávány údaje o lokalizaci polohy </a:t>
            </a:r>
            <a:r>
              <a:rPr lang="cs-CZ" sz="1800" dirty="0" smtClean="0">
                <a:solidFill>
                  <a:srgbClr val="FF9900"/>
                </a:solidFill>
              </a:rPr>
              <a:t>volajícího.</a:t>
            </a:r>
          </a:p>
          <a:p>
            <a:pPr algn="ctr">
              <a:lnSpc>
                <a:spcPct val="150000"/>
              </a:lnSpc>
              <a:spcBef>
                <a:spcPct val="40000"/>
              </a:spcBef>
              <a:buFontTx/>
              <a:buNone/>
            </a:pPr>
            <a:r>
              <a:rPr lang="cs-CZ" sz="1800" dirty="0" smtClean="0">
                <a:solidFill>
                  <a:srgbClr val="FF9900"/>
                </a:solidFill>
              </a:rPr>
              <a:t>Každé </a:t>
            </a:r>
            <a:r>
              <a:rPr lang="cs-CZ" sz="1800" dirty="0">
                <a:solidFill>
                  <a:srgbClr val="FF9900"/>
                </a:solidFill>
              </a:rPr>
              <a:t>volání je zpětně dohledatelné - o všem existují záznamy</a:t>
            </a:r>
            <a:r>
              <a:rPr lang="cs-CZ" sz="1800" dirty="0"/>
              <a:t>.</a:t>
            </a:r>
          </a:p>
          <a:p>
            <a:pPr>
              <a:lnSpc>
                <a:spcPct val="150000"/>
              </a:lnSpc>
              <a:spcBef>
                <a:spcPct val="40000"/>
              </a:spcBef>
              <a:buFontTx/>
              <a:buChar char="-"/>
            </a:pPr>
            <a:endParaRPr lang="cs-CZ" sz="1800" dirty="0" smtClean="0">
              <a:solidFill>
                <a:srgbClr val="FF9900"/>
              </a:solidFill>
            </a:endParaRPr>
          </a:p>
        </p:txBody>
      </p:sp>
      <p:sp>
        <p:nvSpPr>
          <p:cNvPr id="7176" name="Text Box 8"/>
          <p:cNvSpPr txBox="1">
            <a:spLocks noChangeArrowheads="1"/>
          </p:cNvSpPr>
          <p:nvPr/>
        </p:nvSpPr>
        <p:spPr bwMode="auto">
          <a:xfrm>
            <a:off x="1115616" y="1817529"/>
            <a:ext cx="6737611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just"/>
            <a:r>
              <a:rPr lang="cs-CZ" sz="1600" dirty="0">
                <a:solidFill>
                  <a:srgbClr val="FF9900"/>
                </a:solidFill>
              </a:rPr>
              <a:t>UVĚDOMTE SI, ŽE LINKY TÍSŇOVÉHO VOLÁNÍ JSOU ZŘÍZENY PRO PŘIJETÍ STAVU NOUZE. NEZNEUŽÍVEJTE JE!! VAŠÍ NEZODPOVĚDNOSTÍ SE MŮŽE ODDÁLIT POMOC LIDEM, KTEŘÍ JI V DANÉ CHVÍLI BUDOU OPRAVDU POTŘEBOVAT!! </a:t>
            </a:r>
            <a:endParaRPr lang="cs-CZ" sz="1600" dirty="0" smtClean="0">
              <a:solidFill>
                <a:srgbClr val="FF9900"/>
              </a:solidFill>
            </a:endParaRPr>
          </a:p>
          <a:p>
            <a:pPr algn="just"/>
            <a:endParaRPr lang="cs-CZ" sz="1600" dirty="0">
              <a:solidFill>
                <a:srgbClr val="FF9900"/>
              </a:solidFill>
            </a:endParaRPr>
          </a:p>
          <a:p>
            <a:pPr algn="ctr"/>
            <a:r>
              <a:rPr lang="cs-CZ" b="1" dirty="0">
                <a:solidFill>
                  <a:srgbClr val="CC3300"/>
                </a:solidFill>
              </a:rPr>
              <a:t>Zneužití linek tísňového volání je trestné. </a:t>
            </a:r>
          </a:p>
        </p:txBody>
      </p:sp>
      <p:pic>
        <p:nvPicPr>
          <p:cNvPr id="7177" name="Picture 9" descr="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1989138"/>
            <a:ext cx="476250" cy="695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4963" y="1989138"/>
            <a:ext cx="476250" cy="695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233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1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1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1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1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4" grpId="0" build="p"/>
      <p:bldP spid="717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7992888" cy="504056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V případě požáru zavoláme na jaké telefonní číslo?</a:t>
            </a:r>
            <a:endParaRPr lang="cs-CZ" sz="2000" b="1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1532721" y="2104286"/>
            <a:ext cx="1863836" cy="748650"/>
            <a:chOff x="1532721" y="2104286"/>
            <a:chExt cx="1863836" cy="748650"/>
          </a:xfrm>
        </p:grpSpPr>
        <p:sp>
          <p:nvSpPr>
            <p:cNvPr id="4" name="Zaoblený obdélník 3"/>
            <p:cNvSpPr/>
            <p:nvPr/>
          </p:nvSpPr>
          <p:spPr>
            <a:xfrm>
              <a:off x="1532721" y="2132856"/>
              <a:ext cx="1800200" cy="720080"/>
            </a:xfrm>
            <a:prstGeom prst="roundRect">
              <a:avLst/>
            </a:prstGeom>
            <a:noFill/>
            <a:ln w="28575">
              <a:solidFill>
                <a:srgbClr val="FFC000"/>
              </a:solidFill>
            </a:ln>
            <a:effectLst>
              <a:outerShdw blurRad="50800" dist="38100" dir="16200000" rotWithShape="0">
                <a:prstClr val="black">
                  <a:alpha val="40000"/>
                </a:prstClr>
              </a:outerShdw>
              <a:reflection blurRad="6350" stA="50000" endA="300" endPos="55500" dist="50800" dir="5400000" sy="-100000" algn="bl" rotWithShape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835696" y="2104286"/>
              <a:ext cx="156086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155</a:t>
              </a:r>
              <a:endParaRPr lang="cs-CZ" sz="4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3485321" y="2104286"/>
            <a:ext cx="1855452" cy="748650"/>
            <a:chOff x="3485321" y="2104286"/>
            <a:chExt cx="1855452" cy="748650"/>
          </a:xfrm>
        </p:grpSpPr>
        <p:sp>
          <p:nvSpPr>
            <p:cNvPr id="5" name="Zaoblený obdélník 4"/>
            <p:cNvSpPr/>
            <p:nvPr/>
          </p:nvSpPr>
          <p:spPr>
            <a:xfrm>
              <a:off x="3485321" y="2132856"/>
              <a:ext cx="1800200" cy="720080"/>
            </a:xfrm>
            <a:prstGeom prst="roundRect">
              <a:avLst/>
            </a:prstGeom>
            <a:noFill/>
            <a:ln w="28575">
              <a:solidFill>
                <a:srgbClr val="FFC000"/>
              </a:solidFill>
            </a:ln>
            <a:effectLst>
              <a:outerShdw blurRad="50800" dist="38100" dir="16200000" rotWithShape="0">
                <a:prstClr val="black">
                  <a:alpha val="40000"/>
                </a:prstClr>
              </a:outerShdw>
              <a:reflection blurRad="6350" stA="50000" endA="300" endPos="55500" dist="50800" dir="5400000" sy="-100000" algn="bl" rotWithShape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3779912" y="2104286"/>
              <a:ext cx="156086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150</a:t>
              </a:r>
              <a:endParaRPr lang="cs-CZ" sz="4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436096" y="2132856"/>
            <a:ext cx="1872208" cy="720080"/>
            <a:chOff x="5436096" y="2132856"/>
            <a:chExt cx="1872208" cy="720080"/>
          </a:xfrm>
        </p:grpSpPr>
        <p:sp>
          <p:nvSpPr>
            <p:cNvPr id="6" name="Zaoblený obdélník 5"/>
            <p:cNvSpPr/>
            <p:nvPr/>
          </p:nvSpPr>
          <p:spPr>
            <a:xfrm>
              <a:off x="5436096" y="2132856"/>
              <a:ext cx="1800200" cy="720080"/>
            </a:xfrm>
            <a:prstGeom prst="roundRect">
              <a:avLst/>
            </a:prstGeom>
            <a:noFill/>
            <a:ln w="28575">
              <a:solidFill>
                <a:srgbClr val="FFC000"/>
              </a:solidFill>
            </a:ln>
            <a:effectLst>
              <a:outerShdw blurRad="50800" dist="38100" dir="16200000" rotWithShape="0">
                <a:prstClr val="black">
                  <a:alpha val="40000"/>
                </a:prstClr>
              </a:outerShdw>
              <a:reflection blurRad="6350" stA="50000" endA="300" endPos="55500" dist="50800" dir="5400000" sy="-100000" algn="bl" rotWithShape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5747443" y="2145050"/>
              <a:ext cx="156086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158</a:t>
              </a:r>
              <a:endParaRPr lang="cs-CZ" sz="4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21815" y="3651401"/>
            <a:ext cx="2327211" cy="277048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6536" y="2104286"/>
            <a:ext cx="2410137" cy="1823670"/>
          </a:xfrm>
          <a:prstGeom prst="rect">
            <a:avLst/>
          </a:prstGeom>
        </p:spPr>
      </p:pic>
      <p:sp>
        <p:nvSpPr>
          <p:cNvPr id="16" name="Blesk 15"/>
          <p:cNvSpPr/>
          <p:nvPr/>
        </p:nvSpPr>
        <p:spPr>
          <a:xfrm rot="18167837">
            <a:off x="2074958" y="4164614"/>
            <a:ext cx="1829632" cy="1224220"/>
          </a:xfrm>
          <a:prstGeom prst="lightningBol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809096" y="5877272"/>
            <a:ext cx="4995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>
                <a:solidFill>
                  <a:srgbClr val="00B050"/>
                </a:solidFill>
              </a:rPr>
              <a:t>Správná odpověď</a:t>
            </a:r>
            <a:endParaRPr lang="cs-CZ" sz="2800" b="1" i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8316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04624E-7 L -0.27882 -0.0032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41" y="-162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58382E-6 L -0.65538 0.27283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778" y="13642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22" presetClass="entr" presetSubtype="2" fill="hold" grpId="0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xit" presetSubtype="2" fill="hold" grpId="1" nodeType="withEffect">
                                  <p:stCondLst>
                                    <p:cond delay="275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0" presetClass="exit" presetSubtype="0" fill="hold" nodeType="withEffect">
                                  <p:stCondLst>
                                    <p:cond delay="3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45" presetClass="entr" presetSubtype="0" fill="hold" grpId="0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6" grpId="0" animBg="1"/>
      <p:bldP spid="16" grpId="1" animBg="1"/>
      <p:bldP spid="1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7992888" cy="504056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V případě  krádeže zavoláme na jaké telefonní číslo?</a:t>
            </a:r>
            <a:endParaRPr lang="cs-CZ" sz="2000" b="1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1532721" y="2104286"/>
            <a:ext cx="1863836" cy="748650"/>
            <a:chOff x="1532721" y="2104286"/>
            <a:chExt cx="1863836" cy="748650"/>
          </a:xfrm>
        </p:grpSpPr>
        <p:sp>
          <p:nvSpPr>
            <p:cNvPr id="4" name="Zaoblený obdélník 3"/>
            <p:cNvSpPr/>
            <p:nvPr/>
          </p:nvSpPr>
          <p:spPr>
            <a:xfrm>
              <a:off x="1532721" y="2132856"/>
              <a:ext cx="1800200" cy="720080"/>
            </a:xfrm>
            <a:prstGeom prst="roundRect">
              <a:avLst/>
            </a:prstGeom>
            <a:noFill/>
            <a:ln w="28575">
              <a:solidFill>
                <a:srgbClr val="FFC000"/>
              </a:solidFill>
            </a:ln>
            <a:effectLst>
              <a:outerShdw blurRad="50800" dist="38100" dir="16200000" rotWithShape="0">
                <a:prstClr val="black">
                  <a:alpha val="40000"/>
                </a:prstClr>
              </a:outerShdw>
              <a:reflection blurRad="6350" stA="50000" endA="300" endPos="55500" dist="50800" dir="5400000" sy="-100000" algn="bl" rotWithShape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835696" y="2104286"/>
              <a:ext cx="156086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155</a:t>
              </a:r>
              <a:endParaRPr lang="cs-CZ" sz="4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3485321" y="2104286"/>
            <a:ext cx="1855452" cy="748650"/>
            <a:chOff x="3485321" y="2104286"/>
            <a:chExt cx="1855452" cy="748650"/>
          </a:xfrm>
        </p:grpSpPr>
        <p:sp>
          <p:nvSpPr>
            <p:cNvPr id="5" name="Zaoblený obdélník 4"/>
            <p:cNvSpPr/>
            <p:nvPr/>
          </p:nvSpPr>
          <p:spPr>
            <a:xfrm>
              <a:off x="3485321" y="2132856"/>
              <a:ext cx="1800200" cy="720080"/>
            </a:xfrm>
            <a:prstGeom prst="roundRect">
              <a:avLst/>
            </a:prstGeom>
            <a:noFill/>
            <a:ln w="28575">
              <a:solidFill>
                <a:srgbClr val="FFC000"/>
              </a:solidFill>
            </a:ln>
            <a:effectLst>
              <a:outerShdw blurRad="50800" dist="38100" dir="16200000" rotWithShape="0">
                <a:prstClr val="black">
                  <a:alpha val="40000"/>
                </a:prstClr>
              </a:outerShdw>
              <a:reflection blurRad="6350" stA="50000" endA="300" endPos="55500" dist="50800" dir="5400000" sy="-100000" algn="bl" rotWithShape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3779912" y="2104286"/>
              <a:ext cx="156086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150</a:t>
              </a:r>
              <a:endParaRPr lang="cs-CZ" sz="4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436096" y="2132856"/>
            <a:ext cx="1848893" cy="720080"/>
            <a:chOff x="5436096" y="2132856"/>
            <a:chExt cx="1848893" cy="720080"/>
          </a:xfrm>
        </p:grpSpPr>
        <p:sp>
          <p:nvSpPr>
            <p:cNvPr id="6" name="Zaoblený obdélník 5"/>
            <p:cNvSpPr/>
            <p:nvPr/>
          </p:nvSpPr>
          <p:spPr>
            <a:xfrm>
              <a:off x="5436096" y="2132856"/>
              <a:ext cx="1800200" cy="720080"/>
            </a:xfrm>
            <a:prstGeom prst="roundRect">
              <a:avLst/>
            </a:prstGeom>
            <a:noFill/>
            <a:ln w="28575">
              <a:solidFill>
                <a:srgbClr val="FFC000"/>
              </a:solidFill>
            </a:ln>
            <a:effectLst>
              <a:outerShdw blurRad="50800" dist="38100" dir="16200000" rotWithShape="0">
                <a:prstClr val="black">
                  <a:alpha val="40000"/>
                </a:prstClr>
              </a:outerShdw>
              <a:reflection blurRad="6350" stA="50000" endA="300" endPos="55500" dist="50800" dir="5400000" sy="-100000" algn="bl" rotWithShape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5724128" y="2145050"/>
              <a:ext cx="156086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158</a:t>
              </a:r>
              <a:endParaRPr lang="cs-CZ" sz="4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18" name="Obrázek 1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7343" y="4149080"/>
            <a:ext cx="2489473" cy="167624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272938" y="3344798"/>
            <a:ext cx="2025166" cy="2804064"/>
          </a:xfrm>
          <a:prstGeom prst="rect">
            <a:avLst/>
          </a:prstGeom>
        </p:spPr>
      </p:pic>
      <p:sp>
        <p:nvSpPr>
          <p:cNvPr id="21" name="TextovéPole 20"/>
          <p:cNvSpPr txBox="1"/>
          <p:nvPr/>
        </p:nvSpPr>
        <p:spPr>
          <a:xfrm>
            <a:off x="1809096" y="5877272"/>
            <a:ext cx="4995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>
                <a:solidFill>
                  <a:srgbClr val="00B050"/>
                </a:solidFill>
              </a:rPr>
              <a:t>Správná odpověď</a:t>
            </a:r>
            <a:endParaRPr lang="cs-CZ" sz="2800" b="1" i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9781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5.20231E-7 L -0.23542 -0.0032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71" y="-162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5" presetClass="path" presetSubtype="0" accel="50000" decel="5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3.05556E-6 -2.60116E-6 L -0.396 -0.00462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809" y="-231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45" presetClass="entr" presetSubtype="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7992888" cy="504056"/>
          </a:xfrm>
        </p:spPr>
        <p:txBody>
          <a:bodyPr>
            <a:normAutofit fontScale="92500"/>
          </a:bodyPr>
          <a:lstStyle/>
          <a:p>
            <a:r>
              <a:rPr lang="cs-CZ" sz="2000" b="1" dirty="0" smtClean="0"/>
              <a:t>V případě autonehody se zraněnými osobami zavoláme  na?</a:t>
            </a:r>
            <a:endParaRPr lang="cs-CZ" sz="2000" b="1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1532721" y="2104286"/>
            <a:ext cx="1863836" cy="748650"/>
            <a:chOff x="1532721" y="2104286"/>
            <a:chExt cx="1863836" cy="748650"/>
          </a:xfrm>
        </p:grpSpPr>
        <p:sp>
          <p:nvSpPr>
            <p:cNvPr id="4" name="Zaoblený obdélník 3"/>
            <p:cNvSpPr/>
            <p:nvPr/>
          </p:nvSpPr>
          <p:spPr>
            <a:xfrm>
              <a:off x="1532721" y="2132856"/>
              <a:ext cx="1800200" cy="720080"/>
            </a:xfrm>
            <a:prstGeom prst="roundRect">
              <a:avLst/>
            </a:prstGeom>
            <a:noFill/>
            <a:ln w="28575">
              <a:solidFill>
                <a:srgbClr val="FFC000"/>
              </a:solidFill>
            </a:ln>
            <a:effectLst>
              <a:outerShdw blurRad="50800" dist="38100" dir="16200000" rotWithShape="0">
                <a:prstClr val="black">
                  <a:alpha val="40000"/>
                </a:prstClr>
              </a:outerShdw>
              <a:reflection blurRad="6350" stA="50000" endA="300" endPos="55500" dist="50800" dir="5400000" sy="-100000" algn="bl" rotWithShape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835696" y="2104286"/>
              <a:ext cx="156086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155</a:t>
              </a:r>
              <a:endParaRPr lang="cs-CZ" sz="4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3485321" y="2104286"/>
            <a:ext cx="1855452" cy="748650"/>
            <a:chOff x="3485321" y="2104286"/>
            <a:chExt cx="1855452" cy="748650"/>
          </a:xfrm>
        </p:grpSpPr>
        <p:sp>
          <p:nvSpPr>
            <p:cNvPr id="5" name="Zaoblený obdélník 4"/>
            <p:cNvSpPr/>
            <p:nvPr/>
          </p:nvSpPr>
          <p:spPr>
            <a:xfrm>
              <a:off x="3485321" y="2132856"/>
              <a:ext cx="1800200" cy="720080"/>
            </a:xfrm>
            <a:prstGeom prst="roundRect">
              <a:avLst/>
            </a:prstGeom>
            <a:noFill/>
            <a:ln w="28575">
              <a:solidFill>
                <a:srgbClr val="FFC000"/>
              </a:solidFill>
            </a:ln>
            <a:effectLst>
              <a:outerShdw blurRad="50800" dist="38100" dir="16200000" rotWithShape="0">
                <a:prstClr val="black">
                  <a:alpha val="40000"/>
                </a:prstClr>
              </a:outerShdw>
              <a:reflection blurRad="6350" stA="50000" endA="300" endPos="55500" dist="50800" dir="5400000" sy="-100000" algn="bl" rotWithShape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3779912" y="2104286"/>
              <a:ext cx="156086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150</a:t>
              </a:r>
              <a:endParaRPr lang="cs-CZ" sz="4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436096" y="2132856"/>
            <a:ext cx="1848893" cy="720080"/>
            <a:chOff x="5436096" y="2132856"/>
            <a:chExt cx="1848893" cy="720080"/>
          </a:xfrm>
        </p:grpSpPr>
        <p:sp>
          <p:nvSpPr>
            <p:cNvPr id="6" name="Zaoblený obdélník 5"/>
            <p:cNvSpPr/>
            <p:nvPr/>
          </p:nvSpPr>
          <p:spPr>
            <a:xfrm>
              <a:off x="5436096" y="2132856"/>
              <a:ext cx="1800200" cy="720080"/>
            </a:xfrm>
            <a:prstGeom prst="roundRect">
              <a:avLst/>
            </a:prstGeom>
            <a:noFill/>
            <a:ln w="28575">
              <a:solidFill>
                <a:srgbClr val="FFC000"/>
              </a:solidFill>
            </a:ln>
            <a:effectLst>
              <a:outerShdw blurRad="50800" dist="38100" dir="16200000" rotWithShape="0">
                <a:prstClr val="black">
                  <a:alpha val="40000"/>
                </a:prstClr>
              </a:outerShdw>
              <a:reflection blurRad="6350" stA="50000" endA="300" endPos="55500" dist="50800" dir="5400000" sy="-100000" algn="bl" rotWithShape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5724128" y="2145050"/>
              <a:ext cx="156086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158</a:t>
              </a:r>
              <a:endParaRPr lang="cs-CZ" sz="4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1809096" y="5877272"/>
            <a:ext cx="4995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>
                <a:solidFill>
                  <a:srgbClr val="00B050"/>
                </a:solidFill>
              </a:rPr>
              <a:t>Správná odpověď</a:t>
            </a:r>
            <a:endParaRPr lang="cs-CZ" sz="2800" b="1" i="1" dirty="0">
              <a:solidFill>
                <a:srgbClr val="00B050"/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968" y="3223651"/>
            <a:ext cx="4884128" cy="32672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252520" y="4022815"/>
            <a:ext cx="2392101" cy="1668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0863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3.23699E-6 L -0.39045 0.00185 " pathEditMode="relative" rAng="0" ptsTypes="AA">
                                      <p:cBhvr>
                                        <p:cTn id="30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531" y="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cs-CZ" sz="1600" dirty="0">
                <a:hlinkClick r:id="rId2"/>
              </a:rPr>
              <a:t>http://cs.wikipedia.org/wiki/</a:t>
            </a:r>
            <a:r>
              <a:rPr lang="cs-CZ" sz="1600" dirty="0" err="1">
                <a:hlinkClick r:id="rId2"/>
              </a:rPr>
              <a:t>Tísňové_volání</a:t>
            </a:r>
            <a:endParaRPr lang="cs-CZ" sz="1600" dirty="0"/>
          </a:p>
          <a:p>
            <a:pPr lvl="1"/>
            <a:r>
              <a:rPr lang="cs-CZ" sz="1600" dirty="0">
                <a:hlinkClick r:id="rId3"/>
              </a:rPr>
              <a:t>http://www.zachranny-kruh.cz/pomoc_zachrana_zivota/tisnova_volani.html</a:t>
            </a:r>
            <a:endParaRPr lang="cs-CZ" sz="1600" dirty="0"/>
          </a:p>
          <a:p>
            <a:pPr lvl="1"/>
            <a:r>
              <a:rPr lang="cs-CZ" sz="1600" dirty="0">
                <a:hlinkClick r:id="rId4"/>
              </a:rPr>
              <a:t>http://www.ctvmo.cz/tisnovky.html</a:t>
            </a:r>
            <a:endParaRPr lang="cs-CZ" sz="1600" dirty="0"/>
          </a:p>
          <a:p>
            <a:pPr lvl="1"/>
            <a:r>
              <a:rPr lang="cs-CZ" sz="1600" dirty="0">
                <a:hlinkClick r:id="rId5"/>
              </a:rPr>
              <a:t>http://ranger-pathfinder-notes.blogspot.com/2011/05/fire-in-hole-art-of-scout.html</a:t>
            </a:r>
            <a:endParaRPr lang="cs-CZ" sz="1600" dirty="0"/>
          </a:p>
          <a:p>
            <a:pPr lvl="1"/>
            <a:r>
              <a:rPr lang="cs-CZ" sz="1600" dirty="0">
                <a:hlinkClick r:id="rId6"/>
              </a:rPr>
              <a:t>http://www.clker.com/clipart-10950.html</a:t>
            </a:r>
            <a:endParaRPr lang="cs-CZ" sz="1600" dirty="0"/>
          </a:p>
          <a:p>
            <a:pPr lvl="1"/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radovan.bloger.cz/o-lidech-trendy/Triky-zlodeju-aneb-nenechte-se-okrast-kapsari</a:t>
            </a:r>
            <a:endParaRPr lang="cs-CZ" sz="1600" dirty="0" smtClean="0"/>
          </a:p>
          <a:p>
            <a:pPr lvl="1"/>
            <a:r>
              <a:rPr lang="cs-CZ" sz="1600" dirty="0">
                <a:hlinkClick r:id="rId8"/>
              </a:rPr>
              <a:t>http://3.bp.blogspot.com/_</a:t>
            </a:r>
            <a:r>
              <a:rPr lang="cs-CZ" sz="1600" dirty="0" smtClean="0">
                <a:hlinkClick r:id="rId8"/>
              </a:rPr>
              <a:t>Y00Oxe1NZZs/TOpEx8KvLXI/AAAAAAAABaQ/4H7mqboUiJM/s1600/cartoon_ambulance_with_flashing_emergency_lights_0515-1005-3104-3359_SMU.jpg</a:t>
            </a:r>
            <a:endParaRPr lang="cs-CZ" sz="1600" dirty="0" smtClean="0"/>
          </a:p>
          <a:p>
            <a:pPr lvl="1"/>
            <a:endParaRPr lang="cs-CZ" sz="1600" dirty="0"/>
          </a:p>
          <a:p>
            <a:pPr lvl="1"/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03164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106</TotalTime>
  <Words>465</Words>
  <Application>Microsoft Office PowerPoint</Application>
  <PresentationFormat>Předvádění na obrazovce (4:3)</PresentationFormat>
  <Paragraphs>103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Austin</vt:lpstr>
      <vt:lpstr>Čísla integrovaného systému</vt:lpstr>
      <vt:lpstr>Tísňové volání</vt:lpstr>
      <vt:lpstr>Tísňové volání</vt:lpstr>
      <vt:lpstr>Čísla integrovaného systému</vt:lpstr>
      <vt:lpstr>Jak správně přivolat pomoc</vt:lpstr>
      <vt:lpstr>Co správně říci</vt:lpstr>
      <vt:lpstr>Kdy volat 150</vt:lpstr>
      <vt:lpstr>Kdy volat 155</vt:lpstr>
      <vt:lpstr>Kdy volat 158</vt:lpstr>
      <vt:lpstr>Tísňové volání 112</vt:lpstr>
      <vt:lpstr>Zneužití tísňových linek</vt:lpstr>
      <vt:lpstr>Opakování</vt:lpstr>
      <vt:lpstr>Opakování</vt:lpstr>
      <vt:lpstr>Opakování</vt:lpstr>
      <vt:lpstr>Odkazy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Bery</dc:creator>
  <cp:lastModifiedBy>Petr</cp:lastModifiedBy>
  <cp:revision>34</cp:revision>
  <dcterms:created xsi:type="dcterms:W3CDTF">2011-07-31T14:14:00Z</dcterms:created>
  <dcterms:modified xsi:type="dcterms:W3CDTF">2012-03-01T16:05:13Z</dcterms:modified>
</cp:coreProperties>
</file>