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60" r:id="rId4"/>
    <p:sldId id="262" r:id="rId5"/>
    <p:sldId id="257" r:id="rId6"/>
    <p:sldId id="258" r:id="rId7"/>
    <p:sldId id="263" r:id="rId8"/>
    <p:sldId id="264" r:id="rId9"/>
    <p:sldId id="265" r:id="rId10"/>
    <p:sldId id="266" r:id="rId11"/>
    <p:sldId id="267" r:id="rId12"/>
    <p:sldId id="268" r:id="rId13"/>
    <p:sldId id="261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17D33-C2FA-4404-B040-5E42E10A8A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22DFA-9324-4D33-9390-961A157E2C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CFDD1-FDA0-49C6-99F1-68093E8774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C968D-91E7-48AF-81D0-3AE48BBD6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19D52-CA06-4162-9C99-C46267B0D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498433-F18D-432B-A993-CE45B6CD19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7395F-8B83-43B1-8A6B-38C4EBCC67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E788F4E-B5F7-4976-81FA-54ED6AC879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9CDE1-16C0-48E7-BD5D-8A0B86AE3F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34FDC-64BB-40E6-AC30-CFEB62330A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ECD16-145E-4F16-B22E-4580A65DE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12BF1C7-B013-4870-894F-6A2AE63B0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ediafax.cz/zahranici/3269604-V-Karibiku-se-zformovala-tropicka-boure-Harvey" TargetMode="External"/><Relationship Id="rId13" Type="http://schemas.openxmlformats.org/officeDocument/2006/relationships/hyperlink" Target="http://www.mediafax.cz/regiony/3277864-Na-Chebsku-se-opet-chvela-zeme-seizmologove-zaznamenali-3-8-magnituda" TargetMode="External"/><Relationship Id="rId3" Type="http://schemas.openxmlformats.org/officeDocument/2006/relationships/hyperlink" Target="http://marketing-reklamni/" TargetMode="External"/><Relationship Id="rId7" Type="http://schemas.openxmlformats.org/officeDocument/2006/relationships/hyperlink" Target="http://www.mediafax.cz/krimi/2975316-Hasici-likviduji-pozar-rodinneho-domku-na-Trutnovsku" TargetMode="External"/><Relationship Id="rId12" Type="http://schemas.openxmlformats.org/officeDocument/2006/relationships/hyperlink" Target="http://www.mediafax.cz/zahranici/3278723-Hurikan-Katia-zeslabl-na-druhy-stupen" TargetMode="External"/><Relationship Id="rId17" Type="http://schemas.openxmlformats.org/officeDocument/2006/relationships/hyperlink" Target="http://www.zachranny-kruh.cz/" TargetMode="External"/><Relationship Id="rId2" Type="http://schemas.openxmlformats.org/officeDocument/2006/relationships/hyperlink" Target="http://kralpopumichaeljackson.blog.cz/1102/mj-avatar-2" TargetMode="External"/><Relationship Id="rId16" Type="http://schemas.openxmlformats.org/officeDocument/2006/relationships/hyperlink" Target="http://www.oakt.cz/cz/jidelna/listek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ediafax.cz/regiony/3095657-Ucet-za-povodne-v-Libereckem-kraji-je-8-2-miliardy-korun" TargetMode="External"/><Relationship Id="rId11" Type="http://schemas.openxmlformats.org/officeDocument/2006/relationships/hyperlink" Target="http://www.mediafax.cz/zahranici/3245961-Boure-Arlene-dorazila-nad-mexickou-pevninu" TargetMode="External"/><Relationship Id="rId5" Type="http://schemas.openxmlformats.org/officeDocument/2006/relationships/hyperlink" Target="http://www.vodarenstvi.cz/clanky/pane-vrchni-prosim-kohoutkovou" TargetMode="External"/><Relationship Id="rId15" Type="http://schemas.openxmlformats.org/officeDocument/2006/relationships/hyperlink" Target="http://www.mediafax.cz/politika/3275696-Necasuv-kabinet-dal-zelenou-presunu-21-milionu-korun-na-uhrady-skod-po-povodnich" TargetMode="External"/><Relationship Id="rId10" Type="http://schemas.openxmlformats.org/officeDocument/2006/relationships/hyperlink" Target="http://www.mediafax.cz/domaci/3250036-Meteorologove-varuji-pred-bourkami" TargetMode="External"/><Relationship Id="rId4" Type="http://schemas.openxmlformats.org/officeDocument/2006/relationships/hyperlink" Target="http://www.mediafax.cz/domaci/3228330-Cesi-jsou-kastrulkari-jidlo-do-prace-si-nosi-z-domova" TargetMode="External"/><Relationship Id="rId9" Type="http://schemas.openxmlformats.org/officeDocument/2006/relationships/hyperlink" Target="http://www.mediafax.cz/zahranici/3275425-Pocet-obeti-hurikanu-Irene-se-vysplhal-na-43" TargetMode="External"/><Relationship Id="rId14" Type="http://schemas.openxmlformats.org/officeDocument/2006/relationships/hyperlink" Target="http://www.mediafax.cz/regiony/3281566-Sestimetrovy-stoh-slamy-za-pul-milionu-korun-vzplal-na-Novojicinsk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43608" y="2492896"/>
            <a:ext cx="6480048" cy="2301240"/>
          </a:xfrm>
        </p:spPr>
        <p:txBody>
          <a:bodyPr/>
          <a:lstStyle/>
          <a:p>
            <a:r>
              <a:rPr lang="cs-CZ" dirty="0"/>
              <a:t>Evakuace </a:t>
            </a:r>
            <a:br>
              <a:rPr lang="cs-CZ" dirty="0"/>
            </a:b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71600" y="4293096"/>
            <a:ext cx="6480048" cy="1752600"/>
          </a:xfrm>
        </p:spPr>
        <p:txBody>
          <a:bodyPr>
            <a:normAutofit fontScale="85000" lnSpcReduction="10000"/>
          </a:bodyPr>
          <a:lstStyle/>
          <a:p>
            <a:r>
              <a:rPr lang="cs-CZ" sz="2000" smtClean="0"/>
              <a:t>VY_32_INOVACE_03_VÝCHOVA </a:t>
            </a:r>
            <a:r>
              <a:rPr lang="cs-CZ" sz="2000" dirty="0" smtClean="0"/>
              <a:t>KE ZDRAVÍ_1_EVAKUACE</a:t>
            </a:r>
          </a:p>
          <a:p>
            <a:r>
              <a:rPr lang="cs-CZ" sz="2000" dirty="0" smtClean="0"/>
              <a:t>Dětský domov, Základní škola praktická, Praktická škola, Školní jídelna a Školní družina, Duchcov, Školní 1, příspěvková organizace</a:t>
            </a:r>
          </a:p>
          <a:p>
            <a:r>
              <a:rPr lang="cs-CZ" sz="2000" dirty="0" smtClean="0"/>
              <a:t>Registrační číslo: cz.1.07/1.4.00/21.0559</a:t>
            </a:r>
          </a:p>
          <a:p>
            <a:r>
              <a:rPr lang="cs-CZ" sz="2000" dirty="0" smtClean="0"/>
              <a:t>Mgr. Ladislava Hofmanová</a:t>
            </a:r>
          </a:p>
          <a:p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620688"/>
            <a:ext cx="480377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Evakuace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704096" y="1340768"/>
            <a:ext cx="8229600" cy="478539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400" b="1" dirty="0">
                <a:latin typeface="Comic Sans MS" pitchFamily="66" charset="0"/>
              </a:rPr>
              <a:t>Evakuace se vyhlašuje za účelem přemístění  osob z oblasti vážného ohrožení jejich života a zdraví do míst zajištěné </a:t>
            </a:r>
            <a:r>
              <a:rPr lang="cs-CZ" sz="2400" b="1" dirty="0" smtClean="0">
                <a:latin typeface="Comic Sans MS" pitchFamily="66" charset="0"/>
              </a:rPr>
              <a:t>ochrany.</a:t>
            </a:r>
          </a:p>
          <a:p>
            <a:pPr marL="0" indent="0">
              <a:lnSpc>
                <a:spcPct val="80000"/>
              </a:lnSpc>
              <a:buNone/>
            </a:pPr>
            <a:endParaRPr lang="cs-CZ" sz="2400" b="1" dirty="0">
              <a:latin typeface="Comic Sans MS" pitchFamily="66" charset="0"/>
            </a:endParaRPr>
          </a:p>
          <a:p>
            <a:pPr>
              <a:lnSpc>
                <a:spcPct val="80000"/>
              </a:lnSpc>
            </a:pPr>
            <a:r>
              <a:rPr lang="cs-CZ" sz="2400" b="1" dirty="0" smtClean="0">
                <a:latin typeface="Comic Sans MS" pitchFamily="66" charset="0"/>
              </a:rPr>
              <a:t>Informace </a:t>
            </a:r>
            <a:r>
              <a:rPr lang="cs-CZ" sz="2400" b="1" dirty="0">
                <a:latin typeface="Comic Sans MS" pitchFamily="66" charset="0"/>
              </a:rPr>
              <a:t>o evakuaci, o tom, co se stalo, co dělat dále, uslyšíš v mimořádných zpravodajstvích hromadných sdělovacích </a:t>
            </a:r>
            <a:r>
              <a:rPr lang="cs-CZ" sz="2400" b="1" dirty="0" smtClean="0">
                <a:latin typeface="Comic Sans MS" pitchFamily="66" charset="0"/>
              </a:rPr>
              <a:t>prostředků.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83568" y="6027003"/>
            <a:ext cx="783962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Nepodceňuj pokyny k evakuaci !!!! Jde o tvoji (Vaši) bezpečnost !!!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090" y="3501008"/>
            <a:ext cx="2080020" cy="2131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760" y="3911775"/>
            <a:ext cx="1751512" cy="1896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Pokyny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3024336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2800" dirty="0" smtClean="0"/>
              <a:t>1. </a:t>
            </a:r>
            <a:r>
              <a:rPr lang="cs-CZ" sz="2800" dirty="0" smtClean="0">
                <a:latin typeface="Comic Sans MS" pitchFamily="66" charset="0"/>
              </a:rPr>
              <a:t>Okamžitě zanechte veškeré nesouvisející činnosti - dodržujte zásady pro opuštění bytu, vezměte si s sebou evakuační zavazadlo a včas se dostavte na určené místo.</a:t>
            </a:r>
          </a:p>
          <a:p>
            <a:pPr algn="just"/>
            <a:r>
              <a:rPr lang="cs-CZ" sz="2800" dirty="0" smtClean="0">
                <a:latin typeface="Comic Sans MS" pitchFamily="66" charset="0"/>
              </a:rPr>
              <a:t>2. Vrátit se do místa bydliště budete moci až po výslovném povolení ze strany bezpečnostních složek.</a:t>
            </a:r>
          </a:p>
          <a:p>
            <a:pPr algn="just"/>
            <a:r>
              <a:rPr lang="cs-CZ" sz="2800" dirty="0" smtClean="0">
                <a:latin typeface="Comic Sans MS" pitchFamily="66" charset="0"/>
              </a:rPr>
              <a:t>3. Po návratu zdokumentujte stav svého majetku, zaregistrujte případné škody a ztráty    a nahlaste je úřadům a případně pojišťovně. </a:t>
            </a:r>
          </a:p>
          <a:p>
            <a:pPr algn="just"/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89360"/>
            <a:ext cx="3456384" cy="2580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8410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3421" y="548680"/>
            <a:ext cx="7467600" cy="4525963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Během pobytu v evakuačním středisku Vám bude zajištěno nouzové ubytování, stravování a další případná péče.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20888"/>
            <a:ext cx="4104456" cy="3078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429000"/>
            <a:ext cx="2880320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568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003232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latin typeface="Comic Sans MS" pitchFamily="66" charset="0"/>
              </a:rPr>
              <a:t>PŘI   OPUŠTĚNÍ   BYTU   VŽDY:</a:t>
            </a:r>
            <a:r>
              <a:rPr lang="cs-CZ" sz="4000" dirty="0">
                <a:latin typeface="Comic Sans MS" pitchFamily="66" charset="0"/>
              </a:rPr>
              <a:t>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5338763" cy="1323975"/>
          </a:xfrm>
        </p:spPr>
        <p:txBody>
          <a:bodyPr/>
          <a:lstStyle/>
          <a:p>
            <a:r>
              <a:rPr lang="cs-CZ" sz="2000" b="1" dirty="0"/>
              <a:t>1. </a:t>
            </a:r>
            <a:r>
              <a:rPr lang="cs-CZ" sz="2000" b="1" dirty="0">
                <a:latin typeface="Comic Sans MS" pitchFamily="66" charset="0"/>
              </a:rPr>
              <a:t>Uhaste otevřený oheň v topidlech - ohništích, kamnech, vařičích, tepelných agregátech, svíce .... !!!</a:t>
            </a:r>
            <a:r>
              <a:rPr lang="cs-CZ" sz="2800" dirty="0">
                <a:latin typeface="Comic Sans MS" pitchFamily="66" charset="0"/>
              </a:rPr>
              <a:t> </a:t>
            </a:r>
          </a:p>
        </p:txBody>
      </p:sp>
      <p:pic>
        <p:nvPicPr>
          <p:cNvPr id="3077" name="Picture 5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443" y="1439114"/>
            <a:ext cx="173355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425" y="3068638"/>
            <a:ext cx="16097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2736989" y="3068638"/>
            <a:ext cx="3743325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2. </a:t>
            </a:r>
            <a:r>
              <a:rPr lang="cs-CZ" b="1" dirty="0">
                <a:latin typeface="Comic Sans MS" pitchFamily="66" charset="0"/>
              </a:rPr>
              <a:t>Vypněte topidla a elektrické spotřebiče a vytáhněte je ze zásuvek</a:t>
            </a:r>
            <a:br>
              <a:rPr lang="cs-CZ" b="1" dirty="0">
                <a:latin typeface="Comic Sans MS" pitchFamily="66" charset="0"/>
              </a:rPr>
            </a:br>
            <a:r>
              <a:rPr lang="cs-CZ" i="1" dirty="0">
                <a:latin typeface="Comic Sans MS" pitchFamily="66" charset="0"/>
              </a:rPr>
              <a:t>(mimo ledniček a mrazniček).</a:t>
            </a:r>
            <a:r>
              <a:rPr lang="cs-CZ" dirty="0">
                <a:latin typeface="Comic Sans MS" pitchFamily="66" charset="0"/>
              </a:rPr>
              <a:t> </a:t>
            </a:r>
          </a:p>
        </p:txBody>
      </p:sp>
      <p:pic>
        <p:nvPicPr>
          <p:cNvPr id="3082" name="Picture 10" descr="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0330" y="4597400"/>
            <a:ext cx="1543050" cy="89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3" name="Text Box 11"/>
          <p:cNvSpPr txBox="1">
            <a:spLocks noChangeArrowheads="1"/>
          </p:cNvSpPr>
          <p:nvPr/>
        </p:nvSpPr>
        <p:spPr bwMode="auto">
          <a:xfrm>
            <a:off x="900113" y="4724400"/>
            <a:ext cx="475138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3. </a:t>
            </a:r>
            <a:r>
              <a:rPr lang="cs-CZ" b="1" dirty="0">
                <a:latin typeface="Comic Sans MS" pitchFamily="66" charset="0"/>
              </a:rPr>
              <a:t>Uzavřete hlavní přívod vody a plynu, odpojte anténní </a:t>
            </a:r>
            <a:r>
              <a:rPr lang="cs-CZ" b="1" dirty="0" smtClean="0">
                <a:latin typeface="Comic Sans MS" pitchFamily="66" charset="0"/>
              </a:rPr>
              <a:t>svody.</a:t>
            </a:r>
            <a:r>
              <a:rPr lang="cs-CZ" dirty="0" smtClean="0">
                <a:latin typeface="Comic Sans MS" pitchFamily="66" charset="0"/>
              </a:rPr>
              <a:t> 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3085" name="Picture 13" descr="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880" y="5530850"/>
            <a:ext cx="1287462" cy="120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6" name="Text Box 14"/>
          <p:cNvSpPr txBox="1">
            <a:spLocks noChangeArrowheads="1"/>
          </p:cNvSpPr>
          <p:nvPr/>
        </p:nvSpPr>
        <p:spPr bwMode="auto">
          <a:xfrm>
            <a:off x="2916238" y="5949950"/>
            <a:ext cx="367188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4. </a:t>
            </a:r>
            <a:r>
              <a:rPr lang="cs-CZ" b="1" dirty="0">
                <a:latin typeface="Comic Sans MS" pitchFamily="66" charset="0"/>
              </a:rPr>
              <a:t>Uzavřete okna a </a:t>
            </a:r>
            <a:r>
              <a:rPr lang="cs-CZ" b="1" dirty="0" smtClean="0">
                <a:latin typeface="Comic Sans MS" pitchFamily="66" charset="0"/>
              </a:rPr>
              <a:t>dveře.</a:t>
            </a:r>
            <a:r>
              <a:rPr lang="cs-CZ" dirty="0" smtClean="0">
                <a:latin typeface="Comic Sans MS" pitchFamily="66" charset="0"/>
              </a:rPr>
              <a:t> 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  <p:bldP spid="3080" grpId="0"/>
      <p:bldP spid="3083" grpId="0"/>
      <p:bldP spid="308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Kdy </a:t>
            </a:r>
            <a:r>
              <a:rPr lang="cs-CZ" dirty="0" smtClean="0">
                <a:latin typeface="Comic Sans MS" pitchFamily="66" charset="0"/>
              </a:rPr>
              <a:t>můžeme</a:t>
            </a:r>
            <a:r>
              <a:rPr lang="cs-CZ" dirty="0" smtClean="0"/>
              <a:t> být evakuování?</a:t>
            </a:r>
            <a:endParaRPr lang="cs-CZ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4474840" cy="820688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Při</a:t>
            </a:r>
            <a:r>
              <a:rPr lang="cs-CZ" dirty="0" smtClean="0"/>
              <a:t> </a:t>
            </a:r>
            <a:r>
              <a:rPr lang="cs-CZ" dirty="0" smtClean="0">
                <a:latin typeface="Comic Sans MS" pitchFamily="66" charset="0"/>
              </a:rPr>
              <a:t>požáru.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62456"/>
            <a:ext cx="5029150" cy="3788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74324"/>
            <a:ext cx="3791911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Tropická</a:t>
            </a:r>
            <a:r>
              <a:rPr lang="cs-CZ" dirty="0" smtClean="0"/>
              <a:t> </a:t>
            </a:r>
            <a:r>
              <a:rPr lang="cs-CZ" dirty="0" smtClean="0">
                <a:latin typeface="Comic Sans MS" pitchFamily="66" charset="0"/>
              </a:rPr>
              <a:t>bouře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632" y="1340768"/>
            <a:ext cx="3672408" cy="2301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0848" y="3776546"/>
            <a:ext cx="3887987" cy="2436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09" y="3797402"/>
            <a:ext cx="4104456" cy="2572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2915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Povodně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59" y="1268760"/>
            <a:ext cx="4544003" cy="2847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68" y="3429000"/>
            <a:ext cx="4481348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1575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Hurikán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065302"/>
            <a:ext cx="5245174" cy="3286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34" y="3369558"/>
            <a:ext cx="4696002" cy="2942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2385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Zemětřesení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4608428" cy="2887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392995"/>
            <a:ext cx="4752528" cy="2978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9164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984" y="5262427"/>
            <a:ext cx="5119430" cy="1125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04" y="3255359"/>
            <a:ext cx="6402951" cy="1573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539552" y="2103264"/>
            <a:ext cx="4968552" cy="108012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base">
              <a:spcAft>
                <a:spcPct val="0"/>
              </a:spcAft>
            </a:pPr>
            <a:r>
              <a:rPr lang="cs-CZ" sz="4000" dirty="0">
                <a:latin typeface="Comic Sans MS" pitchFamily="66" charset="0"/>
                <a:ea typeface="+mn-ea"/>
                <a:cs typeface="Arial" charset="0"/>
              </a:rPr>
              <a:t>Opakování</a:t>
            </a:r>
            <a:endParaRPr lang="cs-CZ" sz="2800" dirty="0">
              <a:latin typeface="Comic Sans MS" pitchFamily="66" charset="0"/>
              <a:ea typeface="+mn-ea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499176" cy="748680"/>
          </a:xfrm>
        </p:spPr>
        <p:txBody>
          <a:bodyPr>
            <a:norm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>
                <a:latin typeface="Comic Sans MS" pitchFamily="66" charset="0"/>
                <a:cs typeface="Arial" charset="0"/>
              </a:rPr>
              <a:t>Při </a:t>
            </a:r>
            <a:r>
              <a:rPr lang="cs-CZ" sz="2800" dirty="0" smtClean="0">
                <a:latin typeface="Comic Sans MS" pitchFamily="66" charset="0"/>
                <a:cs typeface="Arial" charset="0"/>
              </a:rPr>
              <a:t>evakuaci nebudu dělat:</a:t>
            </a:r>
            <a:endParaRPr lang="cs-CZ" sz="2800" dirty="0">
              <a:latin typeface="Comic Sans MS" pitchFamily="66" charset="0"/>
              <a:cs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600" y="2414366"/>
            <a:ext cx="397031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u</a:t>
            </a:r>
            <a:r>
              <a:rPr lang="cs-CZ" sz="2800" dirty="0" smtClean="0">
                <a:latin typeface="Comic Sans MS" pitchFamily="66" charset="0"/>
              </a:rPr>
              <a:t>zavřete </a:t>
            </a:r>
            <a:r>
              <a:rPr lang="cs-CZ" sz="2800" dirty="0">
                <a:latin typeface="Comic Sans MS" pitchFamily="66" charset="0"/>
              </a:rPr>
              <a:t>okna a </a:t>
            </a:r>
            <a:r>
              <a:rPr lang="cs-CZ" sz="2800" dirty="0" smtClean="0">
                <a:latin typeface="Comic Sans MS" pitchFamily="66" charset="0"/>
              </a:rPr>
              <a:t>dveře 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518012"/>
            <a:ext cx="547260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u</a:t>
            </a:r>
            <a:r>
              <a:rPr lang="cs-CZ" sz="2800" dirty="0" smtClean="0">
                <a:latin typeface="Comic Sans MS" pitchFamily="66" charset="0"/>
              </a:rPr>
              <a:t>zavřete hlavní přívod vody a plynu, odpojte anténní svody 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34697" y="5514466"/>
            <a:ext cx="47355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p</a:t>
            </a:r>
            <a:r>
              <a:rPr lang="cs-CZ" sz="2800" smtClean="0">
                <a:latin typeface="Comic Sans MS" pitchFamily="66" charset="0"/>
              </a:rPr>
              <a:t>řipravte </a:t>
            </a:r>
            <a:r>
              <a:rPr lang="cs-CZ" sz="2800" dirty="0" smtClean="0">
                <a:latin typeface="Comic Sans MS" pitchFamily="66" charset="0"/>
              </a:rPr>
              <a:t>si jídlo do zásoby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415" y="1811116"/>
            <a:ext cx="1285875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581531"/>
            <a:ext cx="1543050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164618"/>
            <a:ext cx="1621693" cy="1222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732240" y="352792"/>
            <a:ext cx="19287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92D050"/>
                </a:solidFill>
                <a:latin typeface="Comic Sans MS" pitchFamily="66" charset="0"/>
              </a:rPr>
              <a:t>Správně</a:t>
            </a:r>
            <a:endParaRPr lang="cs-CZ" sz="3600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9206" y="352791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Comic Sans MS" pitchFamily="66" charset="0"/>
              </a:rPr>
              <a:t>Špatně</a:t>
            </a:r>
            <a:endParaRPr lang="cs-CZ" sz="3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35105" y="1048683"/>
            <a:ext cx="1701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Comic Sans MS" pitchFamily="66" charset="0"/>
              </a:rPr>
              <a:t>Špatně</a:t>
            </a:r>
            <a:endParaRPr lang="cs-CZ" sz="36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946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  <p:bldP spid="3" grpId="0" build="p"/>
      <p:bldP spid="4" grpId="0"/>
      <p:bldP spid="5" grpId="0"/>
      <p:bldP spid="6" grpId="0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Vyber správné odpovědi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6851104" cy="748680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Kdy můžeme být evakuováni?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263691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Při povodních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76536" y="3536469"/>
            <a:ext cx="16273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Při požáru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128" y="3028196"/>
            <a:ext cx="29482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Při špatném ovzduší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56212" y="4778672"/>
            <a:ext cx="1888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Při hurikánu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4942850"/>
            <a:ext cx="1540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Při oslavě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28684" y="5736272"/>
            <a:ext cx="197522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Špatně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4198" y="5797827"/>
            <a:ext cx="18694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Špatně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6859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mph" presetSubtype="0" fill="remove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3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7" presetClass="emph" presetSubtype="0" fill="remove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1400" dirty="0" smtClean="0">
                <a:hlinkClick r:id="rId2"/>
              </a:rPr>
              <a:t>http://kralpopumichaeljackson.blog.cz/1102/mj-avatar-2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http://marketing-reklamni</a:t>
            </a:r>
            <a:r>
              <a:rPr lang="cs-CZ" sz="1400" dirty="0" smtClean="0"/>
              <a:t> agentura.info/</a:t>
            </a:r>
            <a:r>
              <a:rPr lang="cs-CZ" sz="1400" dirty="0" err="1" smtClean="0"/>
              <a:t>tag</a:t>
            </a:r>
            <a:r>
              <a:rPr lang="cs-CZ" sz="1400" dirty="0" smtClean="0"/>
              <a:t>/televize/</a:t>
            </a:r>
          </a:p>
          <a:p>
            <a:r>
              <a:rPr lang="cs-CZ" sz="1400" dirty="0" smtClean="0">
                <a:hlinkClick r:id="rId4"/>
              </a:rPr>
              <a:t>http://www.mediafax.cz/domaci/3228330-Cesi-jsou-kastrulkari-jidlo-do-prace-si-nosi-z-domova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http://www.vodarenstvi.cz/clanky/pane-vrchni-prosim-kohoutkovou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http://www.mediafax.cz/regiony/3095657-Ucet-za-povodne-v-Libereckem-kraji-je-8-2-miliardy-korun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http://www.mediafax.cz/krimi/2975316-Hasici-likviduji-pozar-rodinneho-domku-na-Trutnovsku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http://www.mediafax.cz/zahranici/3269604-V-Karibiku-se-zformovala-tropicka-boure-Harvey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http://www.mediafax.cz/zahranici/3275425-Pocet-obeti-hurikanu-Irene-se-vysplhal-na-43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http://www.mediafax.cz/domaci/3250036-Meteorologove-varuji-pred-bourkami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http://www.mediafax.cz/zahranici/3245961-Boure-Arlene-dorazila-nad-mexickou-pevninu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http://www.mediafax.cz/zahranici/3278723-Hurikan-Katia-zeslabl-na-druhy-stupen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http://www.mediafax.cz/regiony/3277864-Na-Chebsku-se-opet-chvela-zeme-seizmologove-zaznamenali-3-8-magnituda</a:t>
            </a:r>
            <a:endParaRPr lang="cs-CZ" sz="1400" dirty="0" smtClean="0"/>
          </a:p>
          <a:p>
            <a:r>
              <a:rPr lang="cs-CZ" sz="1400" dirty="0" smtClean="0"/>
              <a:t>http://www.mediafax.cz/zahranici/3278022-Silne-zemetreseni-uderilo-u-ostrova-Vanuatu</a:t>
            </a:r>
          </a:p>
          <a:p>
            <a:r>
              <a:rPr lang="cs-CZ" sz="1400" dirty="0" smtClean="0">
                <a:hlinkClick r:id="rId14"/>
              </a:rPr>
              <a:t>http://www.mediafax.cz/regiony/3281566-Sestimetrovy-stoh-slamy-za-pul-milionu-korun-vzplal-na-Novojicinsku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http://www.mediafax.cz/politika/3275696-Necasuv-kabinet-dal-zelenou-presunu-21-milionu-korun-na-uhrady-skod-po-povodnich</a:t>
            </a:r>
            <a:endParaRPr lang="cs-CZ" sz="1400" dirty="0" smtClean="0"/>
          </a:p>
          <a:p>
            <a:r>
              <a:rPr lang="cs-CZ" sz="1400" dirty="0" smtClean="0">
                <a:hlinkClick r:id="rId16"/>
              </a:rPr>
              <a:t>http://www.oakt.cz/cz/jidelna/listek.htm</a:t>
            </a:r>
            <a:endParaRPr lang="cs-CZ" sz="1400" dirty="0" smtClean="0"/>
          </a:p>
          <a:p>
            <a:r>
              <a:rPr lang="cs-CZ" sz="1400" dirty="0">
                <a:hlinkClick r:id="rId17"/>
              </a:rPr>
              <a:t>http://</a:t>
            </a:r>
            <a:r>
              <a:rPr lang="cs-CZ" sz="1400" dirty="0" smtClean="0">
                <a:hlinkClick r:id="rId17"/>
              </a:rPr>
              <a:t>www.zachranny-kruh.cz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6339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242</TotalTime>
  <Words>249</Words>
  <Application>Microsoft Office PowerPoint</Application>
  <PresentationFormat>Předvádění na obrazovce (4:3)</PresentationFormat>
  <Paragraphs>64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Technický</vt:lpstr>
      <vt:lpstr>Evakuace  </vt:lpstr>
      <vt:lpstr>Evakuace</vt:lpstr>
      <vt:lpstr>Pokyny</vt:lpstr>
      <vt:lpstr>Prezentace aplikace PowerPoint</vt:lpstr>
      <vt:lpstr>PŘI   OPUŠTĚNÍ   BYTU   VŽDY: </vt:lpstr>
      <vt:lpstr>Kdy můžeme být evakuování?</vt:lpstr>
      <vt:lpstr>Tropická bouře</vt:lpstr>
      <vt:lpstr>Povodně</vt:lpstr>
      <vt:lpstr>Hurikán</vt:lpstr>
      <vt:lpstr>Zemětřesení</vt:lpstr>
      <vt:lpstr>Opakování</vt:lpstr>
      <vt:lpstr>Vyber správné odpovědi</vt:lpstr>
      <vt:lpstr>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Evakuace  obecně</dc:title>
  <dc:creator>Bery</dc:creator>
  <cp:lastModifiedBy>Petr</cp:lastModifiedBy>
  <cp:revision>33</cp:revision>
  <dcterms:created xsi:type="dcterms:W3CDTF">2011-01-01T19:23:15Z</dcterms:created>
  <dcterms:modified xsi:type="dcterms:W3CDTF">2012-03-01T16:05:48Z</dcterms:modified>
</cp:coreProperties>
</file>