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56" r:id="rId2"/>
    <p:sldId id="257" r:id="rId3"/>
    <p:sldId id="259" r:id="rId4"/>
    <p:sldId id="263" r:id="rId5"/>
    <p:sldId id="262" r:id="rId6"/>
    <p:sldId id="264" r:id="rId7"/>
    <p:sldId id="266" r:id="rId8"/>
    <p:sldId id="265" r:id="rId9"/>
    <p:sldId id="260" r:id="rId10"/>
    <p:sldId id="261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4" d="100"/>
          <a:sy n="54" d="100"/>
        </p:scale>
        <p:origin x="-2832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C58144-3FFD-47A3-9788-6594C916FD1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6AC293-C90E-42BC-A875-FFAC3647B2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9126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 userDrawn="1"/>
        </p:nvSpPr>
        <p:spPr>
          <a:xfrm>
            <a:off x="3777815" y="-21511"/>
            <a:ext cx="5150409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067944" y="-21510"/>
            <a:ext cx="4618856" cy="10412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9776"/>
            <a:ext cx="7024744" cy="1143000"/>
          </a:xfrm>
        </p:spPr>
        <p:txBody>
          <a:bodyPr/>
          <a:lstStyle>
            <a:lvl1pPr>
              <a:defRPr b="1" cap="none" spc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60000" endA="900" endPos="58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80920" cy="48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 userDrawn="1"/>
        </p:nvGrpSpPr>
        <p:grpSpPr>
          <a:xfrm>
            <a:off x="-396552" y="-27384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251520" y="333487"/>
            <a:ext cx="8640960" cy="636127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16939F3-9870-45FC-A925-46BA13A5861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367C5A7-809C-406E-8CED-6D1F44BE8DF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hyperlink" Target="http://www.dopravni-znacky.net/znacka/c07a/stezka-pro-chodc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hyperlink" Target="http://www.dopravni-znacky.net/znacka/c08a/stezka-pro-cyklisty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pravni-znaceni-bsmorava.cz/" TargetMode="External"/><Relationship Id="rId3" Type="http://schemas.openxmlformats.org/officeDocument/2006/relationships/hyperlink" Target="http://www.zachranny-kruh.cz/doprava_cestovani/chodec_na_ulici_ucastnik_silnicniho_provozu.html" TargetMode="External"/><Relationship Id="rId7" Type="http://schemas.openxmlformats.org/officeDocument/2006/relationships/hyperlink" Target="http://www.dopravni-znacky.net/" TargetMode="External"/><Relationship Id="rId2" Type="http://schemas.openxmlformats.org/officeDocument/2006/relationships/hyperlink" Target="http://cs.wikipedia.org/wiki/Chode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brazky.superia.cz/zeny/inline_bruslarka-800.php" TargetMode="External"/><Relationship Id="rId5" Type="http://schemas.openxmlformats.org/officeDocument/2006/relationships/hyperlink" Target="http://commons.wikimedia.org/wiki/File:N%C3%A1b%C5%99e%C5%BE%C3%AD_Ludv%C3%ADka_Svobody-cyklostezka.jpg" TargetMode="External"/><Relationship Id="rId4" Type="http://schemas.openxmlformats.org/officeDocument/2006/relationships/hyperlink" Target="http://1.bp.blogspot.com/_VuH080roKcA/SNpyIrCqKAI/AAAAAAAAEKE/xqgFxUzSAGg/s1600-h/Pedestrian+clip+art.gif" TargetMode="External"/><Relationship Id="rId9" Type="http://schemas.openxmlformats.org/officeDocument/2006/relationships/hyperlink" Target="http://gta-2-guides.blogspot.com/2011/03/videojuegos-chanantes-gta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77600" y="44624"/>
            <a:ext cx="5778976" cy="1702160"/>
          </a:xfrm>
        </p:spPr>
        <p:txBody>
          <a:bodyPr/>
          <a:lstStyle/>
          <a:p>
            <a:r>
              <a:rPr lang="cs-CZ" dirty="0" smtClean="0"/>
              <a:t>Chování v dopravě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55976" y="4149080"/>
            <a:ext cx="4191248" cy="1800200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smtClean="0"/>
              <a:t>VY_32_INOVACE_04_VÝCHOVA </a:t>
            </a:r>
            <a:r>
              <a:rPr lang="cs-CZ" dirty="0"/>
              <a:t>KE </a:t>
            </a:r>
            <a:r>
              <a:rPr lang="cs-CZ" dirty="0" smtClean="0"/>
              <a:t>ZDRAVÍ_1_CHOVÁNÍ V DOPRAVĚ</a:t>
            </a:r>
            <a:endParaRPr lang="cs-CZ" dirty="0"/>
          </a:p>
          <a:p>
            <a:pPr algn="ctr"/>
            <a:r>
              <a:rPr lang="cs-CZ" dirty="0"/>
              <a:t>Dětský domov, Základní škola praktická, Praktická škola, Školní jídelna a Školní družina, Duchcov, Školní 1, příspěvková organizace</a:t>
            </a:r>
          </a:p>
          <a:p>
            <a:pPr algn="ctr"/>
            <a:r>
              <a:rPr lang="cs-CZ" dirty="0"/>
              <a:t>Registrační číslo: cz.1.07/1.4.00/21.0559</a:t>
            </a:r>
          </a:p>
          <a:p>
            <a:pPr algn="ctr"/>
            <a:r>
              <a:rPr lang="cs-CZ" dirty="0"/>
              <a:t>Mgr. Ladislava Hofmanová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31169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932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Chodec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Chodec</a:t>
            </a:r>
            <a:r>
              <a:rPr lang="cs-CZ" dirty="0" smtClean="0"/>
              <a:t> je označení pro osobu, která se pohybuje pomocí chůze.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V Pravidlech silničního provozu je chodec definován v užším významu jako účastník provozu na pozemních komunikacích </a:t>
            </a:r>
            <a:r>
              <a:rPr lang="pt-BR" dirty="0" smtClean="0"/>
              <a:t>a tudíž </a:t>
            </a:r>
            <a:r>
              <a:rPr lang="pt-BR" b="1" dirty="0" smtClean="0"/>
              <a:t>se musí řídit pravidly</a:t>
            </a:r>
            <a:r>
              <a:rPr lang="pt-BR" dirty="0" smtClean="0"/>
              <a:t>.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Ze zákona vyplývá, že každý je povinen chovat se </a:t>
            </a:r>
            <a:r>
              <a:rPr lang="cs-CZ" b="1" dirty="0" smtClean="0"/>
              <a:t>ohleduplně a ukázněně</a:t>
            </a:r>
            <a:r>
              <a:rPr lang="cs-CZ" dirty="0" smtClean="0"/>
              <a:t>, aby svým jednáním neohrožoval život, zdraví nebo majetek jiných osob ani svůj vlastní.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636912"/>
            <a:ext cx="3168352" cy="2772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Chodec musí užívat přednostně chodníku nebo stezky pro chodce. </a:t>
            </a:r>
          </a:p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endParaRPr lang="cs-CZ" sz="1500" dirty="0" smtClean="0"/>
          </a:p>
          <a:p>
            <a:r>
              <a:rPr lang="cs-CZ" sz="1500" dirty="0" smtClean="0"/>
              <a:t>Na stezce pro chodce a cyklisty se chodci a cyklisti nesmějí vzájemně ohrožovat.</a:t>
            </a:r>
          </a:p>
          <a:p>
            <a:r>
              <a:rPr lang="cs-CZ" sz="1500" dirty="0" smtClean="0"/>
              <a:t>Jsou-li odděleny pruhy pro chodce a cyklisty, mohou do jiného než svého pruhu vstoupit nebo vjet jen při:</a:t>
            </a:r>
          </a:p>
          <a:p>
            <a:endParaRPr lang="cs-CZ" sz="1500" dirty="0" smtClean="0"/>
          </a:p>
          <a:p>
            <a:pPr marL="685800" lvl="2" indent="0">
              <a:buNone/>
            </a:pPr>
            <a:r>
              <a:rPr lang="cs-CZ" sz="1100" dirty="0" smtClean="0"/>
              <a:t> </a:t>
            </a:r>
            <a:r>
              <a:rPr lang="cs-CZ" sz="1600" dirty="0" smtClean="0"/>
              <a:t>obcházení (objíždění)</a:t>
            </a:r>
          </a:p>
          <a:p>
            <a:pPr marL="685800" lvl="2" indent="0">
              <a:buNone/>
            </a:pPr>
            <a:r>
              <a:rPr lang="cs-CZ" sz="1600" dirty="0" smtClean="0"/>
              <a:t> předcházení (předjíždění)</a:t>
            </a:r>
          </a:p>
          <a:p>
            <a:pPr marL="685800" lvl="2" indent="0">
              <a:buNone/>
            </a:pPr>
            <a:r>
              <a:rPr lang="cs-CZ" sz="1600" dirty="0" smtClean="0"/>
              <a:t> vcházení (vjíždění)</a:t>
            </a:r>
          </a:p>
          <a:p>
            <a:pPr marL="685800" lvl="2" indent="0">
              <a:buNone/>
            </a:pPr>
            <a:r>
              <a:rPr lang="cs-CZ" sz="1600" dirty="0" smtClean="0"/>
              <a:t> odbočování apod.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Rectangle 9"/>
          <p:cNvSpPr>
            <a:spLocks noChangeArrowheads="1"/>
          </p:cNvSpPr>
          <p:nvPr/>
        </p:nvSpPr>
        <p:spPr bwMode="auto">
          <a:xfrm>
            <a:off x="1835696" y="3273994"/>
            <a:ext cx="20891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Arial" charset="0"/>
              </a:rPr>
              <a:t>Stezka pro chodce </a:t>
            </a:r>
          </a:p>
        </p:txBody>
      </p:sp>
      <p:pic>
        <p:nvPicPr>
          <p:cNvPr id="5" name="Picture 25" descr="C07a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338957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5122887" y="3273994"/>
            <a:ext cx="2257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Arial" charset="0"/>
              </a:rPr>
              <a:t>Stezka pro cyklisty</a:t>
            </a:r>
            <a:endParaRPr lang="cs-CZ" dirty="0"/>
          </a:p>
        </p:txBody>
      </p:sp>
      <p:pic>
        <p:nvPicPr>
          <p:cNvPr id="7" name="Picture 27" descr="C08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740" y="2338957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365104"/>
            <a:ext cx="3013389" cy="22600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7981" y="2132856"/>
            <a:ext cx="1594099" cy="1594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11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99715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Osoba pohybující se na lyžích, kolečkových bruslích nebo obdobném sportovním vybavení nesmí na chodníku nebo na stezce pro chodce ohrozit ostatní chodce. </a:t>
            </a:r>
          </a:p>
          <a:p>
            <a:pPr algn="just"/>
            <a:r>
              <a:rPr lang="cs-CZ" dirty="0" smtClean="0"/>
              <a:t>Má-li komunikace více chodníků, není stanoveno, kterého chodníku má chodec užít.</a:t>
            </a:r>
          </a:p>
          <a:p>
            <a:pPr algn="just"/>
            <a:r>
              <a:rPr lang="cs-CZ" dirty="0" smtClean="0"/>
              <a:t> V současné době není stanoveno, po které straně chodníku je chodec povinen jít – v minulosti platilo, že po chodníku se chodí vpravo.</a:t>
            </a:r>
          </a:p>
          <a:p>
            <a:pPr marL="6858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138084"/>
            <a:ext cx="1651070" cy="271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901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63" presetClass="path" presetSubtype="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4.44444E-6 1.09827E-6 L 0.72865 0.00162 " pathEditMode="relative" rAng="0" ptsTypes="AA">
                                      <p:cBhvr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424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chodců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cs-CZ" dirty="0" smtClean="0"/>
              <a:t>Pokud chodníku užije organizovaný útvar chodců, musí jít vpravo a </a:t>
            </a:r>
            <a:r>
              <a:rPr lang="cs-CZ" sz="2800" dirty="0" smtClean="0">
                <a:solidFill>
                  <a:srgbClr val="FF0000"/>
                </a:solidFill>
              </a:rPr>
              <a:t>nejvýše ve dvojstupu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261568"/>
            <a:ext cx="8640960" cy="34798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375342" y="4760742"/>
            <a:ext cx="2520280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Spustit ukázku</a:t>
            </a:r>
            <a:endParaRPr lang="cs-CZ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683568" y="3339065"/>
            <a:ext cx="1818481" cy="738007"/>
            <a:chOff x="2753519" y="3428999"/>
            <a:chExt cx="1818481" cy="738007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762" y="3428999"/>
              <a:ext cx="495238" cy="361905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1920" y="3429000"/>
              <a:ext cx="495238" cy="361905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76762" y="3790904"/>
              <a:ext cx="495238" cy="361905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1920" y="3805101"/>
              <a:ext cx="495238" cy="361905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09094" y="3443196"/>
              <a:ext cx="495238" cy="361905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09094" y="3762352"/>
              <a:ext cx="495238" cy="361905"/>
            </a:xfrm>
            <a:prstGeom prst="rect">
              <a:avLst/>
            </a:prstGeom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19872" y="3443196"/>
              <a:ext cx="495238" cy="361905"/>
            </a:xfrm>
            <a:prstGeom prst="rect">
              <a:avLst/>
            </a:prstGeom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19872" y="3767068"/>
              <a:ext cx="495238" cy="361905"/>
            </a:xfrm>
            <a:prstGeom prst="rect">
              <a:avLst/>
            </a:prstGeom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848" y="3443196"/>
              <a:ext cx="495238" cy="361905"/>
            </a:xfrm>
            <a:prstGeom prst="rect">
              <a:avLst/>
            </a:prstGeom>
          </p:spPr>
        </p:pic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848" y="3790904"/>
              <a:ext cx="495238" cy="361905"/>
            </a:xfrm>
            <a:prstGeom prst="rect">
              <a:avLst/>
            </a:prstGeom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87824" y="3767068"/>
              <a:ext cx="495238" cy="361905"/>
            </a:xfrm>
            <a:prstGeom prst="rect">
              <a:avLst/>
            </a:prstGeom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87824" y="3452675"/>
              <a:ext cx="495238" cy="361905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3519" y="3786097"/>
              <a:ext cx="495238" cy="361905"/>
            </a:xfrm>
            <a:prstGeom prst="rect">
              <a:avLst/>
            </a:prstGeom>
          </p:spPr>
        </p:pic>
      </p:grpSp>
      <p:pic>
        <p:nvPicPr>
          <p:cNvPr id="24" name="Obrázek 2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932010" y="4799915"/>
            <a:ext cx="558730" cy="12190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97016">
            <a:off x="6986391" y="4181481"/>
            <a:ext cx="1434921" cy="622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342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7.40741E-7 L 0.64879 -0.00903 " pathEditMode="relative" rAng="0" ptsTypes="AA">
                                      <p:cBhvr>
                                        <p:cTn id="31" dur="5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31" y="-463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15541E-6 L 1.13836 0.00532 " pathEditMode="relative" rAng="0" ptsTypes="AA">
                                      <p:cBhvr>
                                        <p:cTn id="33" dur="6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910" y="254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59259E-6 L -0.64184 0.00232 " pathEditMode="relative" rAng="0" ptsTypes="AA">
                                      <p:cBhvr>
                                        <p:cTn id="44" dur="7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01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chodců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/>
              <a:t>Je-li  blíže  než  50  m  přechod  pro chodce,  nebo nadchod , podchod vyznačený dopravní značkou  „Přechod pro chodce", </a:t>
            </a:r>
            <a:r>
              <a:rPr lang="cs-CZ" b="1" dirty="0" smtClean="0">
                <a:solidFill>
                  <a:srgbClr val="FF0000"/>
                </a:solidFill>
              </a:rPr>
              <a:t>MUSÍ</a:t>
            </a:r>
            <a:r>
              <a:rPr lang="cs-CZ" dirty="0" smtClean="0"/>
              <a:t>  chodec přecházet  jen na  těchto místech.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261568"/>
            <a:ext cx="8640960" cy="34798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375342" y="4760742"/>
            <a:ext cx="2520280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Spustit ukázku</a:t>
            </a:r>
            <a:endParaRPr lang="cs-CZ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16262" y="3720236"/>
            <a:ext cx="558720" cy="4082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79339">
            <a:off x="7283761" y="5987000"/>
            <a:ext cx="558720" cy="4082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57966" y="6054345"/>
            <a:ext cx="558720" cy="4082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6027276"/>
            <a:ext cx="724355" cy="529337"/>
          </a:xfrm>
          <a:prstGeom prst="rect">
            <a:avLst/>
          </a:prstGeom>
        </p:spPr>
      </p:pic>
      <p:sp>
        <p:nvSpPr>
          <p:cNvPr id="14" name="Šrafovaná šipka doprava 13"/>
          <p:cNvSpPr/>
          <p:nvPr/>
        </p:nvSpPr>
        <p:spPr>
          <a:xfrm rot="5400000">
            <a:off x="4376789" y="4730168"/>
            <a:ext cx="1957853" cy="636364"/>
          </a:xfrm>
          <a:prstGeom prst="stripedRightArrow">
            <a:avLst>
              <a:gd name="adj1" fmla="val 58578"/>
              <a:gd name="adj2" fmla="val 116484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rafovaná šipka doprava 14"/>
          <p:cNvSpPr/>
          <p:nvPr/>
        </p:nvSpPr>
        <p:spPr>
          <a:xfrm rot="16200000">
            <a:off x="7132091" y="4730170"/>
            <a:ext cx="1957853" cy="636364"/>
          </a:xfrm>
          <a:prstGeom prst="stripedRightArrow">
            <a:avLst>
              <a:gd name="adj1" fmla="val 58578"/>
              <a:gd name="adj2" fmla="val 116484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57713" y="4521314"/>
            <a:ext cx="45980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Správný způsob</a:t>
            </a:r>
            <a:endParaRPr lang="cs-CZ" sz="4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73206" y="3720236"/>
            <a:ext cx="558720" cy="408296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41083" y="4591465"/>
            <a:ext cx="45980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Špatný způsob</a:t>
            </a:r>
            <a:endParaRPr lang="cs-CZ" sz="4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932010" y="4799915"/>
            <a:ext cx="558730" cy="121904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97016">
            <a:off x="9150608" y="4146300"/>
            <a:ext cx="1434921" cy="622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93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15541E-6 L 0.58715 -0.00509 " pathEditMode="relative" rAng="0" ptsTypes="AA">
                                      <p:cBhvr>
                                        <p:cTn id="34" dur="6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58" y="-254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7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00486 0.00139 L -0.00312 0.36841 " pathEditMode="relative" rAng="0" ptsTypes="AA">
                                      <p:cBhvr>
                                        <p:cTn id="49" dur="5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18339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64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3.33333E-6 -2.6457E-6 L -0.00416 -0.3395 " pathEditMode="relative" rAng="0" ptsTypes="AA">
                                      <p:cBhvr>
                                        <p:cTn id="51" dur="4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16975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64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44444E-6 4.12581E-6 L -0.00487 -0.40172 " pathEditMode="relative" rAng="0" ptsTypes="AA">
                                      <p:cBhvr>
                                        <p:cTn id="53" dur="3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" y="-20097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63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2.5E-6 -2.48844E-6 L 0.50382 0.00255 " pathEditMode="relative" rAng="0" ptsTypes="AA">
                                      <p:cBhvr>
                                        <p:cTn id="55" dur="7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91" y="116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5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7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nodeType="withEffect">
                                  <p:stCondLst>
                                    <p:cond delay="7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nodeType="withEffect">
                                  <p:stCondLst>
                                    <p:cond delay="7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nodeType="withEffect">
                                  <p:stCondLst>
                                    <p:cond delay="7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7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0" presetClass="exit" presetSubtype="0" fill="hold" nodeType="withEffect">
                                  <p:stCondLst>
                                    <p:cond delay="7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0" presetClass="exit" presetSubtype="0" fill="hold" grpId="1" nodeType="withEffect">
                                  <p:stCondLst>
                                    <p:cond delay="7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0" presetClass="exit" presetSubtype="0" fill="hold" nodeType="withEffect">
                                  <p:stCondLst>
                                    <p:cond delay="7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72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42" presetClass="path" presetSubtype="0" accel="50000" decel="50000" fill="hold" nodeType="withEffect">
                                  <p:stCondLst>
                                    <p:cond delay="8250"/>
                                  </p:stCondLst>
                                  <p:childTnLst>
                                    <p:animMotion origin="layout" path="M 8.33333E-7 -2.87697E-6 L -0.00104 0.34737 " pathEditMode="relative" rAng="0" ptsTypes="AA">
                                      <p:cBhvr>
                                        <p:cTn id="89" dur="5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17368"/>
                                    </p:animMotion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82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35" presetClass="path" presetSubtype="0" accel="50000" decel="50000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animMotion origin="layout" path="M 4.16667E-6 1.2951E-6 L -1.1915 -0.00301 " pathEditMode="relative" rAng="0" ptsTypes="AA">
                                      <p:cBhvr>
                                        <p:cTn id="96" dur="6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583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8" grpId="1" animBg="1"/>
      <p:bldP spid="14" grpId="0" animBg="1"/>
      <p:bldP spid="14" grpId="1" animBg="1"/>
      <p:bldP spid="15" grpId="0" animBg="1"/>
      <p:bldP spid="15" grpId="1" animBg="1"/>
      <p:bldP spid="16" grpId="0"/>
      <p:bldP spid="16" grpId="1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chodců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Na přechodu pro chodce se chodí vpravo.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261568"/>
            <a:ext cx="8640960" cy="34798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375342" y="4760742"/>
            <a:ext cx="2520280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Spustit ukázku</a:t>
            </a:r>
            <a:endParaRPr lang="cs-CZ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16262" y="3720236"/>
            <a:ext cx="558720" cy="408296"/>
          </a:xfrm>
          <a:prstGeom prst="rect">
            <a:avLst/>
          </a:prstGeom>
        </p:spPr>
      </p:pic>
      <p:sp>
        <p:nvSpPr>
          <p:cNvPr id="12" name="Šrafovaná šipka doprava 11"/>
          <p:cNvSpPr/>
          <p:nvPr/>
        </p:nvSpPr>
        <p:spPr>
          <a:xfrm rot="5400000">
            <a:off x="4376789" y="4730168"/>
            <a:ext cx="1957853" cy="636364"/>
          </a:xfrm>
          <a:prstGeom prst="stripedRightArrow">
            <a:avLst>
              <a:gd name="adj1" fmla="val 58578"/>
              <a:gd name="adj2" fmla="val 116484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79339">
            <a:off x="7283761" y="5987000"/>
            <a:ext cx="558720" cy="408296"/>
          </a:xfrm>
          <a:prstGeom prst="rect">
            <a:avLst/>
          </a:prstGeom>
        </p:spPr>
      </p:pic>
      <p:sp>
        <p:nvSpPr>
          <p:cNvPr id="14" name="Šrafovaná šipka doprava 13"/>
          <p:cNvSpPr/>
          <p:nvPr/>
        </p:nvSpPr>
        <p:spPr>
          <a:xfrm rot="16200000">
            <a:off x="7132091" y="4730170"/>
            <a:ext cx="1957853" cy="636364"/>
          </a:xfrm>
          <a:prstGeom prst="stripedRightArrow">
            <a:avLst>
              <a:gd name="adj1" fmla="val 58578"/>
              <a:gd name="adj2" fmla="val 116484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4647525"/>
            <a:ext cx="45980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Správný způsob</a:t>
            </a:r>
            <a:endParaRPr lang="cs-CZ" sz="4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3568" y="4591465"/>
            <a:ext cx="45980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Špatný způsob</a:t>
            </a:r>
            <a:endParaRPr lang="cs-CZ" sz="4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300816" y="3511332"/>
            <a:ext cx="558720" cy="40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039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4" presetClass="path" presetSubtype="0" accel="50000" decel="500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animMotion origin="layout" path="M -1.66667E-6 -2.87697E-6 L 0.00486 0.358 " pathEditMode="relative" rAng="0" ptsTypes="AA">
                                      <p:cBhvr>
                                        <p:cTn id="41" dur="4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" y="17900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animMotion origin="layout" path="M -3.33333E-6 -2.6457E-6 L -0.00416 -0.36054 " pathEditMode="relative" rAng="0" ptsTypes="AA">
                                      <p:cBhvr>
                                        <p:cTn id="43" dur="4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18039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2" presetClass="path" presetSubtype="0" accel="50000" decel="50000" fill="hold" nodeType="withEffect">
                                  <p:stCondLst>
                                    <p:cond delay="9250"/>
                                  </p:stCondLst>
                                  <p:childTnLst>
                                    <p:animMotion origin="layout" path="M -0.00608 0.00024 L -0.01215 0.39917 " pathEditMode="relative" rAng="0" ptsTypes="AA">
                                      <p:cBhvr>
                                        <p:cTn id="6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" y="19935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925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9" grpId="1" animBg="1"/>
      <p:bldP spid="12" grpId="0" animBg="1"/>
      <p:bldP spid="12" grpId="1" animBg="1"/>
      <p:bldP spid="14" grpId="0" animBg="1"/>
      <p:bldP spid="14" grpId="1" animBg="1"/>
      <p:bldP spid="17" grpId="0"/>
      <p:bldP spid="17" grpId="1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chodců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imo přechod pro chodce je dovoleno přecházet vozovku </a:t>
            </a:r>
            <a:r>
              <a:rPr lang="cs-CZ" sz="3200" b="1" dirty="0" smtClean="0">
                <a:solidFill>
                  <a:srgbClr val="FF0000"/>
                </a:solidFill>
              </a:rPr>
              <a:t>jen kolmo</a:t>
            </a:r>
            <a:r>
              <a:rPr lang="cs-CZ" dirty="0" smtClean="0"/>
              <a:t>  k  její  ose. 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140968"/>
            <a:ext cx="8496944" cy="34798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375342" y="4760742"/>
            <a:ext cx="2520280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Spustit ukázku</a:t>
            </a:r>
            <a:endParaRPr lang="cs-CZ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859424" y="3305542"/>
            <a:ext cx="558720" cy="4082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55745" y="3946925"/>
            <a:ext cx="45980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Správný způsob</a:t>
            </a:r>
            <a:endParaRPr lang="cs-CZ" sz="4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7574" y="3946925"/>
            <a:ext cx="45980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Špatný způsob</a:t>
            </a:r>
            <a:endParaRPr lang="cs-CZ" sz="4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2084453" y="3717032"/>
            <a:ext cx="3197117" cy="2736304"/>
            <a:chOff x="2084453" y="3730591"/>
            <a:chExt cx="3197117" cy="2736304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2699792" y="3730591"/>
              <a:ext cx="0" cy="2232248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2699792" y="5962839"/>
              <a:ext cx="2581778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blouk 12"/>
            <p:cNvSpPr/>
            <p:nvPr/>
          </p:nvSpPr>
          <p:spPr>
            <a:xfrm>
              <a:off x="2084453" y="5431665"/>
              <a:ext cx="1290889" cy="1035230"/>
            </a:xfrm>
            <a:prstGeom prst="arc">
              <a:avLst/>
            </a:prstGeom>
            <a:ln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843808" y="5460110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n w="3175">
                    <a:solidFill>
                      <a:schemeClr val="tx1"/>
                    </a:solidFill>
                  </a:ln>
                  <a:solidFill>
                    <a:srgbClr val="00B050"/>
                  </a:solidFill>
                  <a:effectLst>
                    <a:glow rad="139700">
                      <a:schemeClr val="accent2">
                        <a:satMod val="175000"/>
                        <a:alpha val="40000"/>
                      </a:schemeClr>
                    </a:glow>
                  </a:effectLst>
                </a:rPr>
                <a:t>90°</a:t>
              </a:r>
              <a:endParaRPr lang="cs-CZ" sz="2800" dirty="0">
                <a:ln w="3175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392283">
            <a:off x="2859424" y="3328017"/>
            <a:ext cx="558720" cy="408296"/>
          </a:xfrm>
          <a:prstGeom prst="rect">
            <a:avLst/>
          </a:prstGeom>
        </p:spPr>
      </p:pic>
      <p:cxnSp>
        <p:nvCxnSpPr>
          <p:cNvPr id="18" name="Přímá spojnice se šipkou 17"/>
          <p:cNvCxnSpPr/>
          <p:nvPr/>
        </p:nvCxnSpPr>
        <p:spPr>
          <a:xfrm>
            <a:off x="2699792" y="3532165"/>
            <a:ext cx="3024336" cy="2777155"/>
          </a:xfrm>
          <a:prstGeom prst="straightConnector1">
            <a:avLst/>
          </a:prstGeom>
          <a:ln w="5715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3412730" y="4619258"/>
            <a:ext cx="7296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45°</a:t>
            </a:r>
            <a:endParaRPr lang="cs-CZ" sz="28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326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2" presetClass="path" presetSubtype="0" accel="50000" decel="5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8.33333E-7 -8.32562E-7 L -0.0007 0.38714 " pathEditMode="relative" rAng="0" ptsTypes="AA">
                                      <p:cBhvr>
                                        <p:cTn id="25" dur="5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19357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2" presetClass="path" presetSubtype="0" accel="50000" decel="50000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animMotion origin="layout" path="M 8.33333E-7 1.57262E-7 L 0.30642 0.38367 " pathEditMode="relative" rAng="0" ptsTypes="AA">
                                      <p:cBhvr>
                                        <p:cTn id="48" dur="4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13" y="19172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grpId="1" nodeType="withEffect">
                                  <p:stCondLst>
                                    <p:cond delay="6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5" grpId="1" animBg="1"/>
      <p:bldP spid="7" grpId="0"/>
      <p:bldP spid="7" grpId="1"/>
      <p:bldP spid="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chodců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 smtClean="0"/>
              <a:t>Levé krajnice a není-li to možné, pak levého okraje vozovky užije chodec tam, kde není chodník nebo je neschůdný. Na krajnici nebo při okraji vozovky mohou jít nejvýše dva chodci vedle sebe, v nebezpečných úsecích nebo obdobích pouze za sebou.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140968"/>
            <a:ext cx="8640960" cy="34798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97016">
            <a:off x="9150608" y="4146300"/>
            <a:ext cx="1434921" cy="6222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68778" y="4455997"/>
            <a:ext cx="53675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Správný způsob č.1</a:t>
            </a:r>
            <a:endParaRPr lang="cs-CZ" sz="4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11447" y="4437112"/>
            <a:ext cx="55393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Špatný způsob č.1</a:t>
            </a:r>
            <a:endParaRPr lang="cs-CZ" sz="4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 rot="21351673">
            <a:off x="1119891" y="3348449"/>
            <a:ext cx="724355" cy="971625"/>
            <a:chOff x="1119891" y="3348449"/>
            <a:chExt cx="724355" cy="971625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19891" y="3348449"/>
              <a:ext cx="724355" cy="529337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54962">
              <a:off x="1155305" y="3824568"/>
              <a:ext cx="678060" cy="495506"/>
            </a:xfrm>
            <a:prstGeom prst="rect">
              <a:avLst/>
            </a:prstGeom>
          </p:spPr>
        </p:pic>
      </p:grpSp>
      <p:sp>
        <p:nvSpPr>
          <p:cNvPr id="11" name="TextovéPole 10"/>
          <p:cNvSpPr txBox="1"/>
          <p:nvPr/>
        </p:nvSpPr>
        <p:spPr>
          <a:xfrm>
            <a:off x="3375342" y="4760742"/>
            <a:ext cx="2520280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Spustit ukázku</a:t>
            </a:r>
            <a:endParaRPr lang="cs-CZ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932010" y="4799915"/>
            <a:ext cx="558730" cy="121904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002497" y="4899041"/>
            <a:ext cx="558730" cy="1219048"/>
          </a:xfrm>
          <a:prstGeom prst="rect">
            <a:avLst/>
          </a:prstGeom>
        </p:spPr>
      </p:pic>
      <p:grpSp>
        <p:nvGrpSpPr>
          <p:cNvPr id="16" name="Skupina 15"/>
          <p:cNvGrpSpPr/>
          <p:nvPr/>
        </p:nvGrpSpPr>
        <p:grpSpPr>
          <a:xfrm>
            <a:off x="638146" y="3429000"/>
            <a:ext cx="1027172" cy="529337"/>
            <a:chOff x="-991676" y="3620734"/>
            <a:chExt cx="1027172" cy="529337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991676" y="3630033"/>
              <a:ext cx="678060" cy="495506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688859" y="3620734"/>
              <a:ext cx="724355" cy="529337"/>
            </a:xfrm>
            <a:prstGeom prst="rect">
              <a:avLst/>
            </a:prstGeom>
          </p:spPr>
        </p:pic>
      </p:grpSp>
      <p:sp>
        <p:nvSpPr>
          <p:cNvPr id="17" name="TextovéPole 16"/>
          <p:cNvSpPr txBox="1"/>
          <p:nvPr/>
        </p:nvSpPr>
        <p:spPr>
          <a:xfrm>
            <a:off x="1835696" y="4437112"/>
            <a:ext cx="53675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Správný způsob č.2</a:t>
            </a:r>
            <a:endParaRPr lang="cs-CZ" sz="4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grpSp>
        <p:nvGrpSpPr>
          <p:cNvPr id="19" name="Skupina 18"/>
          <p:cNvGrpSpPr/>
          <p:nvPr/>
        </p:nvGrpSpPr>
        <p:grpSpPr>
          <a:xfrm rot="21351673">
            <a:off x="1057672" y="3377706"/>
            <a:ext cx="724355" cy="971625"/>
            <a:chOff x="1119891" y="3348449"/>
            <a:chExt cx="724355" cy="971625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19891" y="3348449"/>
              <a:ext cx="724355" cy="529337"/>
            </a:xfrm>
            <a:prstGeom prst="rect">
              <a:avLst/>
            </a:prstGeom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54962">
              <a:off x="1155305" y="3824568"/>
              <a:ext cx="678060" cy="495506"/>
            </a:xfrm>
            <a:prstGeom prst="rect">
              <a:avLst/>
            </a:prstGeom>
          </p:spPr>
        </p:pic>
      </p:grpSp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97016">
            <a:off x="9202859" y="3993806"/>
            <a:ext cx="1434921" cy="622222"/>
          </a:xfrm>
          <a:prstGeom prst="rect">
            <a:avLst/>
          </a:prstGeom>
        </p:spPr>
      </p:pic>
      <p:sp>
        <p:nvSpPr>
          <p:cNvPr id="23" name="Symbol „Zákaz“ 22"/>
          <p:cNvSpPr/>
          <p:nvPr/>
        </p:nvSpPr>
        <p:spPr>
          <a:xfrm>
            <a:off x="4283968" y="3438299"/>
            <a:ext cx="1224136" cy="1238479"/>
          </a:xfrm>
          <a:prstGeom prst="noSmoking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5" name="Skupina 24"/>
          <p:cNvGrpSpPr/>
          <p:nvPr/>
        </p:nvGrpSpPr>
        <p:grpSpPr>
          <a:xfrm rot="21351673">
            <a:off x="661375" y="5448958"/>
            <a:ext cx="724355" cy="971625"/>
            <a:chOff x="1119891" y="3348449"/>
            <a:chExt cx="724355" cy="971625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19891" y="3348449"/>
              <a:ext cx="724355" cy="529337"/>
            </a:xfrm>
            <a:prstGeom prst="rect">
              <a:avLst/>
            </a:prstGeom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54962">
              <a:off x="1155305" y="3824568"/>
              <a:ext cx="678060" cy="495506"/>
            </a:xfrm>
            <a:prstGeom prst="rect">
              <a:avLst/>
            </a:prstGeom>
          </p:spPr>
        </p:pic>
      </p:grpSp>
      <p:pic>
        <p:nvPicPr>
          <p:cNvPr id="28" name="Obrázek 2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442657" y="5132399"/>
            <a:ext cx="558730" cy="1219048"/>
          </a:xfrm>
          <a:prstGeom prst="rect">
            <a:avLst/>
          </a:prstGeom>
        </p:spPr>
      </p:pic>
      <p:sp>
        <p:nvSpPr>
          <p:cNvPr id="29" name="TextovéPole 28"/>
          <p:cNvSpPr txBox="1"/>
          <p:nvPr/>
        </p:nvSpPr>
        <p:spPr>
          <a:xfrm>
            <a:off x="1912959" y="4435424"/>
            <a:ext cx="55393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Špatný způsob č.2</a:t>
            </a:r>
            <a:endParaRPr lang="cs-CZ" sz="4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0" name="Symbol „Zákaz“ 29"/>
          <p:cNvSpPr/>
          <p:nvPr/>
        </p:nvSpPr>
        <p:spPr>
          <a:xfrm>
            <a:off x="3671900" y="5168690"/>
            <a:ext cx="1224136" cy="1238479"/>
          </a:xfrm>
          <a:prstGeom prst="noSmoking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63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3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8.33333E-7 -6.38298E-7 L 0.70816 0.00393 " pathEditMode="relative" rAng="0" ptsTypes="AA">
                                      <p:cBhvr>
                                        <p:cTn id="31" dur="8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399" y="185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63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16667E-6 2.15541E-6 L 1.16979 0.00532 " pathEditMode="relative" rAng="0" ptsTypes="AA">
                                      <p:cBhvr>
                                        <p:cTn id="33" dur="7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490" y="254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63" presetClass="path" presetSubtype="0" accel="50000" decel="50000" fill="hold" nodeType="withEffect">
                                  <p:stCondLst>
                                    <p:cond delay="10750"/>
                                  </p:stCondLst>
                                  <p:childTnLst>
                                    <p:animMotion origin="layout" path="M 4.16667E-6 2.15541E-6 L 1.16979 0.00532 " pathEditMode="relative" rAng="0" ptsTypes="AA">
                                      <p:cBhvr>
                                        <p:cTn id="35" dur="7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490" y="254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3" presetClass="path" presetSubtype="0" accel="50000" decel="50000" fill="hold" nodeType="withEffect">
                                  <p:stCondLst>
                                    <p:cond delay="9750"/>
                                  </p:stCondLst>
                                  <p:childTnLst>
                                    <p:animMotion origin="layout" path="M 1.94444E-6 2.15541E-6 L 0.79149 0.00347 " pathEditMode="relative" rAng="0" ptsTypes="AA">
                                      <p:cBhvr>
                                        <p:cTn id="40" dur="9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566" y="162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35" presetClass="path" presetSubtype="0" accel="50000" decel="5000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animMotion origin="layout" path="M 4.16667E-6 1.2951E-6 L -1.1915 -0.00301 " pathEditMode="relative" rAng="0" ptsTypes="AA">
                                      <p:cBhvr>
                                        <p:cTn id="42" dur="6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583" y="-162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1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nodeType="withEffect">
                                  <p:stCondLst>
                                    <p:cond delay="20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grpId="1" nodeType="withEffect">
                                  <p:stCondLst>
                                    <p:cond delay="20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20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20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3" presetClass="path" presetSubtype="0" accel="50000" decel="50000" fill="hold" nodeType="withEffect">
                                  <p:stCondLst>
                                    <p:cond delay="22000"/>
                                  </p:stCondLst>
                                  <p:childTnLst>
                                    <p:animMotion origin="layout" path="M 1.66667E-6 -4.71785E-6 L 0.3684 -0.00046 " pathEditMode="relative" rAng="0" ptsTypes="AA">
                                      <p:cBhvr>
                                        <p:cTn id="65" dur="8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20" y="-23"/>
                                    </p:animMotion>
                                  </p:childTnLst>
                                </p:cTn>
                              </p:par>
                              <p:par>
                                <p:cTn id="66" presetID="35" presetClass="path" presetSubtype="0" accel="50000" decel="50000" fill="hold" nodeType="withEffect">
                                  <p:stCondLst>
                                    <p:cond delay="22000"/>
                                  </p:stCondLst>
                                  <p:childTnLst>
                                    <p:animMotion origin="layout" path="M 4.16667E-6 2.96022E-6 L -0.50608 -0.00185 " pathEditMode="relative" rAng="0" ptsTypes="AA">
                                      <p:cBhvr>
                                        <p:cTn id="67" dur="6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13" y="-93"/>
                                    </p:animMotion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27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nodeType="withEffect">
                                  <p:stCondLst>
                                    <p:cond delay="30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1" nodeType="withEffect">
                                  <p:stCondLst>
                                    <p:cond delay="30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nodeType="withEffect">
                                  <p:stCondLst>
                                    <p:cond delay="30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30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302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63" presetClass="path" presetSubtype="0" accel="50000" decel="50000" fill="hold" nodeType="withEffect">
                                  <p:stCondLst>
                                    <p:cond delay="31250"/>
                                  </p:stCondLst>
                                  <p:childTnLst>
                                    <p:animMotion origin="layout" path="M 8.33333E-7 2.6642E-6 L 0.39583 -0.00833 " pathEditMode="relative" rAng="0" ptsTypes="AA">
                                      <p:cBhvr>
                                        <p:cTn id="87" dur="5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92" y="-416"/>
                                    </p:animMotion>
                                  </p:childTnLst>
                                </p:cTn>
                              </p:par>
                              <p:par>
                                <p:cTn id="88" presetID="63" presetClass="path" presetSubtype="0" accel="50000" decel="50000" fill="hold" nodeType="withEffect">
                                  <p:stCondLst>
                                    <p:cond delay="30500"/>
                                  </p:stCondLst>
                                  <p:childTnLst>
                                    <p:animMotion origin="layout" path="M 1.94444E-6 -3.98705E-6 L 0.6658 -0.00115 " pathEditMode="relative" rAng="0" ptsTypes="AA">
                                      <p:cBhvr>
                                        <p:cTn id="89" dur="6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281" y="-69"/>
                                    </p:animMotion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322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35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5" grpId="1"/>
      <p:bldP spid="6" grpId="0"/>
      <p:bldP spid="6" grpId="1"/>
      <p:bldP spid="11" grpId="0" animBg="1"/>
      <p:bldP spid="11" grpId="1" animBg="1"/>
      <p:bldP spid="17" grpId="0"/>
      <p:bldP spid="17" grpId="1"/>
      <p:bldP spid="23" grpId="0" animBg="1"/>
      <p:bldP spid="23" grpId="1" animBg="1"/>
      <p:bldP spid="29" grpId="0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9776"/>
            <a:ext cx="7992888" cy="1143000"/>
          </a:xfrm>
        </p:spPr>
        <p:txBody>
          <a:bodyPr>
            <a:normAutofit/>
          </a:bodyPr>
          <a:lstStyle/>
          <a:p>
            <a:r>
              <a:rPr lang="cs-CZ" sz="2800" dirty="0"/>
              <a:t>Chodci v postavení obdobném vozidlům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80920" cy="530120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Osoba, která vede ruční vozík o šířce nejméně 600 mm.</a:t>
            </a:r>
          </a:p>
          <a:p>
            <a:r>
              <a:rPr lang="cs-CZ" dirty="0" smtClean="0"/>
              <a:t>Pěšky doprovází vedená nebo hnaná zvířata s výjimkou psa.</a:t>
            </a:r>
          </a:p>
          <a:p>
            <a:r>
              <a:rPr lang="cs-CZ" dirty="0"/>
              <a:t>J</a:t>
            </a:r>
            <a:r>
              <a:rPr lang="cs-CZ" dirty="0" smtClean="0"/>
              <a:t>ako vozka pěšky doprovází potahové vozidlo.</a:t>
            </a:r>
          </a:p>
          <a:p>
            <a:endParaRPr lang="cs-CZ" dirty="0" smtClean="0"/>
          </a:p>
          <a:p>
            <a:r>
              <a:rPr lang="cs-CZ" b="1" dirty="0" smtClean="0"/>
              <a:t>Pravé krajnice nebo pravého okraje vozovky užije:</a:t>
            </a:r>
          </a:p>
          <a:p>
            <a:r>
              <a:rPr lang="cs-CZ" dirty="0" smtClean="0"/>
              <a:t>chodec nesoucí předmět, jímž by mohl ohrozit provoz na chodníku</a:t>
            </a:r>
          </a:p>
          <a:p>
            <a:r>
              <a:rPr lang="cs-CZ" dirty="0" smtClean="0"/>
              <a:t>osoba na vozíku pro invalidy, pokud nemůže užít chodník nebo by jeho užitím ohrozila provoz</a:t>
            </a:r>
          </a:p>
          <a:p>
            <a:r>
              <a:rPr lang="cs-CZ" dirty="0" smtClean="0"/>
              <a:t>osoba vedoucí jízdní kolo nebo moped; neohrozí-li chodce, může však užít i chodník</a:t>
            </a:r>
          </a:p>
          <a:p>
            <a:r>
              <a:rPr lang="cs-CZ" dirty="0" smtClean="0"/>
              <a:t>pravého okraje vozovky, popřípadě pravé krajnice osoba táhnoucí nebo tlačící ruční vozík o šířce nejméně 600 mm</a:t>
            </a:r>
          </a:p>
          <a:p>
            <a:r>
              <a:rPr lang="cs-CZ" dirty="0" smtClean="0"/>
              <a:t>pravého okraje vozovky organizovaný útvar chodců, nevyplývá-li z pravidel o jízdě v jízdních pruzích jinak a </a:t>
            </a:r>
            <a:r>
              <a:rPr lang="cs-CZ" smtClean="0"/>
              <a:t>neužije-li chodníku.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Vozka, který nejede na vozidle</a:t>
            </a:r>
            <a:r>
              <a:rPr lang="cs-CZ" dirty="0" smtClean="0"/>
              <a:t>, musí jít po pravé straně vozidla.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52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přechodu se chodí na jaké straně?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119" y="3140968"/>
            <a:ext cx="7620000" cy="3479800"/>
          </a:xfrm>
          <a:prstGeom prst="rect">
            <a:avLst/>
          </a:prstGeom>
        </p:spPr>
      </p:pic>
      <p:grpSp>
        <p:nvGrpSpPr>
          <p:cNvPr id="8" name="Skupina 7"/>
          <p:cNvGrpSpPr/>
          <p:nvPr/>
        </p:nvGrpSpPr>
        <p:grpSpPr>
          <a:xfrm>
            <a:off x="1187624" y="2132856"/>
            <a:ext cx="3097225" cy="936104"/>
            <a:chOff x="1187624" y="2132856"/>
            <a:chExt cx="3097225" cy="936104"/>
          </a:xfrm>
        </p:grpSpPr>
        <p:sp>
          <p:nvSpPr>
            <p:cNvPr id="6" name="Šipka doprava se zářezem 5"/>
            <p:cNvSpPr/>
            <p:nvPr/>
          </p:nvSpPr>
          <p:spPr>
            <a:xfrm rot="10800000">
              <a:off x="1187624" y="2132856"/>
              <a:ext cx="3097225" cy="936104"/>
            </a:xfrm>
            <a:prstGeom prst="notchedRightArrow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823378" y="2416242"/>
              <a:ext cx="22322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VLEVO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571119" y="2132856"/>
            <a:ext cx="3097225" cy="936104"/>
            <a:chOff x="4571119" y="2132856"/>
            <a:chExt cx="3097225" cy="936104"/>
          </a:xfrm>
        </p:grpSpPr>
        <p:sp>
          <p:nvSpPr>
            <p:cNvPr id="5" name="Šipka doprava se zářezem 4"/>
            <p:cNvSpPr/>
            <p:nvPr/>
          </p:nvSpPr>
          <p:spPr>
            <a:xfrm>
              <a:off x="4571119" y="2132856"/>
              <a:ext cx="3097225" cy="936104"/>
            </a:xfrm>
            <a:prstGeom prst="notchedRightArrow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003607" y="2430870"/>
              <a:ext cx="22322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VPRAVO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11" name="Šipka doprava se zářezem 10"/>
          <p:cNvSpPr/>
          <p:nvPr/>
        </p:nvSpPr>
        <p:spPr>
          <a:xfrm rot="5400000">
            <a:off x="4921621" y="4623206"/>
            <a:ext cx="1848351" cy="468051"/>
          </a:xfrm>
          <a:prstGeom prst="notchedRightArrow">
            <a:avLst>
              <a:gd name="adj1" fmla="val 50000"/>
              <a:gd name="adj2" fmla="val 120735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 rot="16200000">
            <a:off x="5898074" y="4656189"/>
            <a:ext cx="1848351" cy="468051"/>
          </a:xfrm>
          <a:prstGeom prst="notchedRightArrow">
            <a:avLst>
              <a:gd name="adj1" fmla="val 50000"/>
              <a:gd name="adj2" fmla="val 120735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4513860"/>
            <a:ext cx="3959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Správná odpověď</a:t>
            </a:r>
            <a:endParaRPr lang="cs-CZ" sz="32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03418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  <p:bldP spid="12" grpId="0" animBg="1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Jestliže není jiná možnost a přecházíme vozovku mimo přechod pro chodce vždy jdeme: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683568" y="2636912"/>
            <a:ext cx="7855327" cy="792088"/>
            <a:chOff x="683568" y="2636912"/>
            <a:chExt cx="7855327" cy="792088"/>
          </a:xfrm>
        </p:grpSpPr>
        <p:sp>
          <p:nvSpPr>
            <p:cNvPr id="14" name="Zaoblený obdélník 13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956350" y="2832901"/>
              <a:ext cx="75825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bg1"/>
                  </a:solidFill>
                </a:rPr>
                <a:t>Tak jak se nám to hodí s okolností na provoz a stav vozovky.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90023" y="3501008"/>
            <a:ext cx="7848872" cy="792088"/>
            <a:chOff x="683568" y="2636912"/>
            <a:chExt cx="7848872" cy="792088"/>
          </a:xfrm>
        </p:grpSpPr>
        <p:sp>
          <p:nvSpPr>
            <p:cNvPr id="20" name="Zaoblený obdélník 19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Nejkratší cestou, to znamená kolmo k ose vozovky.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3163" y="4365104"/>
            <a:ext cx="7848872" cy="792088"/>
            <a:chOff x="683568" y="2636912"/>
            <a:chExt cx="7848872" cy="792088"/>
          </a:xfrm>
        </p:grpSpPr>
        <p:sp>
          <p:nvSpPr>
            <p:cNvPr id="23" name="Zaoblený obdélník 22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Nejdelší cestou a nijak nespěcháme.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2619210" y="5805264"/>
            <a:ext cx="3959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Správná odpověď</a:t>
            </a:r>
            <a:endParaRPr lang="cs-CZ" sz="32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66219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build="p"/>
      <p:bldP spid="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kolika metrů jsme pro přechod vozovky nuceni použít přechod pro chodce?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723163" y="3501008"/>
            <a:ext cx="7848872" cy="792088"/>
            <a:chOff x="683568" y="2636912"/>
            <a:chExt cx="7848872" cy="792088"/>
          </a:xfrm>
        </p:grpSpPr>
        <p:sp>
          <p:nvSpPr>
            <p:cNvPr id="14" name="Zaoblený obdélník 13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bg1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19959" y="2832901"/>
              <a:ext cx="757608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Je-li  blíže  než  500  m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90023" y="2636912"/>
            <a:ext cx="7848872" cy="792088"/>
            <a:chOff x="683568" y="2636912"/>
            <a:chExt cx="7848872" cy="792088"/>
          </a:xfrm>
        </p:grpSpPr>
        <p:sp>
          <p:nvSpPr>
            <p:cNvPr id="20" name="Zaoblený obdélník 19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Je-li  blíže  než  50  m 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3163" y="4365104"/>
            <a:ext cx="7848872" cy="792088"/>
            <a:chOff x="683568" y="2636912"/>
            <a:chExt cx="7848872" cy="792088"/>
          </a:xfrm>
        </p:grpSpPr>
        <p:sp>
          <p:nvSpPr>
            <p:cNvPr id="23" name="Zaoblený obdélník 22"/>
            <p:cNvSpPr/>
            <p:nvPr/>
          </p:nvSpPr>
          <p:spPr>
            <a:xfrm>
              <a:off x="683568" y="2636912"/>
              <a:ext cx="7848872" cy="79208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956351" y="2832901"/>
              <a:ext cx="727280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Je-li  blíže  než  5  km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2619210" y="5805264"/>
            <a:ext cx="3959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Správná odpověď</a:t>
            </a:r>
            <a:endParaRPr lang="cs-CZ" sz="32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882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 build="p"/>
      <p:bldP spid="2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hlinkClick r:id="rId2"/>
              </a:rPr>
              <a:t>http://cs.wikipedia.org/wiki/Chodec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http://www.zachranny-kruh.cz/doprava_cestovani/chodec_na_ulici_ucastnik_silnicniho_provozu.html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http://1.bp.blogspot.com/_VuH080roKcA/SNpyIrCqKAI/AAAAAAAAEKE/xqgFxUzSAGg/s1600-h/Pedestrian+clip+art.gif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http://commons.wikimedia.org/wiki/File:N%C3%A1b%C5%99e%C5%BE%C3%AD_Ludv%C3%ADka_Svobody-cyklostezka.jpg</a:t>
            </a:r>
            <a:endParaRPr lang="cs-CZ" dirty="0" smtClean="0"/>
          </a:p>
          <a:p>
            <a:r>
              <a:rPr lang="cs-CZ" dirty="0" smtClean="0"/>
              <a:t>Pod licencí </a:t>
            </a:r>
            <a:r>
              <a:rPr lang="en-US" dirty="0" smtClean="0"/>
              <a:t>Creative Commons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dirty="0" err="1"/>
              <a:t>cs:User:ŠJů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http://obrazky.superia.cz/zeny/inline_bruslarka-800.php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http://www.dopravni-znacky.net/</a:t>
            </a:r>
            <a:endParaRPr lang="cs-CZ" dirty="0"/>
          </a:p>
          <a:p>
            <a:r>
              <a:rPr lang="cs-CZ" dirty="0">
                <a:hlinkClick r:id="rId8"/>
              </a:rPr>
              <a:t>http://www.dopravni-znaceni-bsmorava.cz/</a:t>
            </a:r>
            <a:endParaRPr lang="cs-CZ" dirty="0"/>
          </a:p>
          <a:p>
            <a:r>
              <a:rPr lang="cs-CZ" dirty="0">
                <a:hlinkClick r:id="rId9"/>
              </a:rPr>
              <a:t>http://gta-2-guides.blogspot.com/2011/03/videojuegos-chanantes-gta2.html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298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223</TotalTime>
  <Words>623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Chování v dopravě</vt:lpstr>
      <vt:lpstr>Chodec</vt:lpstr>
      <vt:lpstr>Pravidla</vt:lpstr>
      <vt:lpstr>Pravidla</vt:lpstr>
      <vt:lpstr>Povinnosti chodců</vt:lpstr>
      <vt:lpstr>Povinnosti chodců</vt:lpstr>
      <vt:lpstr>Povinnosti chodců</vt:lpstr>
      <vt:lpstr>Povinnosti chodců</vt:lpstr>
      <vt:lpstr>Povinnosti chodců</vt:lpstr>
      <vt:lpstr>Chodci v postavení obdobném vozidlům</vt:lpstr>
      <vt:lpstr>Otázka č.1</vt:lpstr>
      <vt:lpstr>Otázka č.2</vt:lpstr>
      <vt:lpstr>Otázka č.3</vt:lpstr>
      <vt:lpstr>Odkazy: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Chování v dopravě</dc:title>
  <dc:creator>Bery</dc:creator>
  <cp:lastModifiedBy>Petr</cp:lastModifiedBy>
  <cp:revision>58</cp:revision>
  <dcterms:created xsi:type="dcterms:W3CDTF">2011-08-31T10:01:31Z</dcterms:created>
  <dcterms:modified xsi:type="dcterms:W3CDTF">2012-03-01T16:06:17Z</dcterms:modified>
</cp:coreProperties>
</file>