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4" r:id="rId2"/>
    <p:sldId id="256" r:id="rId3"/>
    <p:sldId id="260" r:id="rId4"/>
    <p:sldId id="258" r:id="rId5"/>
    <p:sldId id="261" r:id="rId6"/>
    <p:sldId id="257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5A431-6025-4956-AAC9-FD156976D3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4D9F43-2C94-4330-B36B-6F2B8A73D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149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D9F43-2C94-4330-B36B-6F2B8A73D00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8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DB264F1-21C7-4608-A4B6-B1DA83941A5D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85DC7C5-DB3D-44F8-8F51-4E05E50BEE6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%C5%99edko%C5%BEka" TargetMode="External"/><Relationship Id="rId13" Type="http://schemas.openxmlformats.org/officeDocument/2006/relationships/hyperlink" Target="http://cs.wikipedia.org/wiki/Ejakula%C4%8Dn%C3%AD_v%C3%BDvod" TargetMode="External"/><Relationship Id="rId18" Type="http://schemas.openxmlformats.org/officeDocument/2006/relationships/hyperlink" Target="http://cs.wikipedia.org/wiki/Nadvarle" TargetMode="External"/><Relationship Id="rId3" Type="http://schemas.openxmlformats.org/officeDocument/2006/relationships/hyperlink" Target="http://cs.wikipedia.org/wiki/Mo%C4%8Dov%C3%BD_m%C4%9Bch%C3%BD%C5%99" TargetMode="External"/><Relationship Id="rId7" Type="http://schemas.openxmlformats.org/officeDocument/2006/relationships/hyperlink" Target="http://cs.wikipedia.org/wiki/%C5%BDalud_(penis)" TargetMode="External"/><Relationship Id="rId12" Type="http://schemas.openxmlformats.org/officeDocument/2006/relationships/hyperlink" Target="http://cs.wikipedia.org/wiki/Semenn%C3%BD_v%C3%A1%C4%8Dek" TargetMode="External"/><Relationship Id="rId17" Type="http://schemas.openxmlformats.org/officeDocument/2006/relationships/hyperlink" Target="http://cs.wikipedia.org/wiki/Ch%C3%A1movod" TargetMode="External"/><Relationship Id="rId2" Type="http://schemas.openxmlformats.org/officeDocument/2006/relationships/image" Target="../media/image6.png"/><Relationship Id="rId16" Type="http://schemas.openxmlformats.org/officeDocument/2006/relationships/hyperlink" Target="http://cs.wikipedia.org/wiki/Anus" TargetMode="External"/><Relationship Id="rId20" Type="http://schemas.openxmlformats.org/officeDocument/2006/relationships/hyperlink" Target="http://cs.wikipedia.org/wiki/%C5%A0oure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Topo%C5%99iv%C3%A9_t%C4%9Bleso" TargetMode="External"/><Relationship Id="rId11" Type="http://schemas.openxmlformats.org/officeDocument/2006/relationships/hyperlink" Target="http://cs.wikipedia.org/wiki/Kone%C4%8Dn%C3%ADk" TargetMode="External"/><Relationship Id="rId5" Type="http://schemas.openxmlformats.org/officeDocument/2006/relationships/hyperlink" Target="http://cs.wikipedia.org/wiki/Penis" TargetMode="External"/><Relationship Id="rId15" Type="http://schemas.openxmlformats.org/officeDocument/2006/relationships/hyperlink" Target="http://cs.wikipedia.org/wiki/Cowperova_%C5%BEl%C3%A1za" TargetMode="External"/><Relationship Id="rId10" Type="http://schemas.openxmlformats.org/officeDocument/2006/relationships/hyperlink" Target="http://cs.wikipedia.org/wiki/Tra%C4%8Dn%C3%ADk" TargetMode="External"/><Relationship Id="rId19" Type="http://schemas.openxmlformats.org/officeDocument/2006/relationships/hyperlink" Target="http://cs.wikipedia.org/wiki/Varle" TargetMode="External"/><Relationship Id="rId4" Type="http://schemas.openxmlformats.org/officeDocument/2006/relationships/hyperlink" Target="http://cs.wikipedia.org/wiki/Stydk%C3%A1_kost" TargetMode="External"/><Relationship Id="rId9" Type="http://schemas.openxmlformats.org/officeDocument/2006/relationships/hyperlink" Target="http://cs.wikipedia.org/wiki/Mo%C4%8Dov%C3%A1_trubice" TargetMode="External"/><Relationship Id="rId14" Type="http://schemas.openxmlformats.org/officeDocument/2006/relationships/hyperlink" Target="http://cs.wikipedia.org/wiki/Prostat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advarle" TargetMode="External"/><Relationship Id="rId2" Type="http://schemas.openxmlformats.org/officeDocument/2006/relationships/hyperlink" Target="http://cs.wikipedia.org/wiki/Varle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/index.php?title=%C5%BDl%C3%A1za_p%C5%99edstojn%C3%A1&amp;action=edit&amp;redlink=1" TargetMode="External"/><Relationship Id="rId4" Type="http://schemas.openxmlformats.org/officeDocument/2006/relationships/hyperlink" Target="http://cs.wikipedia.org/wiki/Ch%C3%A1movo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A0ourek" TargetMode="External"/><Relationship Id="rId2" Type="http://schemas.openxmlformats.org/officeDocument/2006/relationships/hyperlink" Target="http://cs.wikipedia.org/wiki/Pyj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3810000" y="6172200"/>
            <a:ext cx="1828800" cy="365125"/>
          </a:xfrm>
        </p:spPr>
        <p:txBody>
          <a:bodyPr/>
          <a:lstStyle/>
          <a:p>
            <a:fld id="{C527574E-E7E6-4A6C-84F5-6EE2F2388289}" type="slidenum">
              <a:rPr lang="cs-CZ" smtClean="0"/>
              <a:t>1</a:t>
            </a:fld>
            <a:endParaRPr lang="cs-CZ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951094" y="1270963"/>
            <a:ext cx="342914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09 pohlavní soustava mužská</a:t>
            </a:r>
          </a:p>
          <a:p>
            <a:pPr algn="ctr"/>
            <a:endParaRPr lang="cs-CZ" dirty="0"/>
          </a:p>
          <a:p>
            <a:pPr algn="ctr"/>
            <a:r>
              <a:rPr lang="cs-CZ" sz="2400" b="1" dirty="0" smtClean="0"/>
              <a:t>VY_32_INOVACE_09</a:t>
            </a:r>
            <a:endParaRPr lang="cs-CZ" sz="2400" b="1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4213" y="3353371"/>
            <a:ext cx="806450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 smtClean="0"/>
              <a:t>Mgr. Helena </a:t>
            </a:r>
            <a:r>
              <a:rPr lang="cs-CZ" sz="1200" dirty="0" err="1" smtClean="0"/>
              <a:t>Žovincová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G2-09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</a:t>
            </a:r>
            <a:r>
              <a:rPr lang="cs-CZ" sz="1200" dirty="0" smtClean="0"/>
              <a:t>8.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</a:t>
            </a:r>
            <a:r>
              <a:rPr lang="cs-CZ" sz="1200" dirty="0" smtClean="0"/>
              <a:t>Př.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Materiál slouží k probírání nového učiva, lze jej využít i jako stručný zápis do sešitu, 		obsahuje obrázky k větší názornosti.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86171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POHLAVNÍ SOUSTAVA</a:t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sz="3600" dirty="0" smtClean="0"/>
              <a:t>mužská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Přírodopis – 8.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470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02362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Funkce: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tvorba pohlavních buněk – spermií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tvorba mužských pohlavních hormonů - testosteron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pic>
        <p:nvPicPr>
          <p:cNvPr id="2052" name="Picture 4" descr="C:\Users\005\AppData\Local\Microsoft\Windows\Temporary Internet Files\Content.IE5\LU05P037\MC90044126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481" y="281787"/>
            <a:ext cx="1612553" cy="161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05\AppData\Local\Microsoft\Windows\Temporary Internet Files\Content.IE5\69UHKQLQ\MC90044127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52400"/>
            <a:ext cx="2300703" cy="230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05\AppData\Local\Microsoft\Windows\Temporary Internet Files\Content.IE5\69UHKQLQ\MC90044127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562" y="3384922"/>
            <a:ext cx="2694790" cy="269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Male reproductive system lateral nolab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64704"/>
            <a:ext cx="497431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76470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1</a:t>
            </a:r>
            <a:r>
              <a:rPr lang="cs-CZ" dirty="0"/>
              <a:t>. </a:t>
            </a:r>
            <a:r>
              <a:rPr lang="cs-CZ" dirty="0">
                <a:hlinkClick r:id="rId3" tooltip="Močový měchýř"/>
              </a:rPr>
              <a:t>močový </a:t>
            </a:r>
            <a:r>
              <a:rPr lang="cs-CZ" dirty="0" smtClean="0">
                <a:hlinkClick r:id="rId3" tooltip="Močový měchýř"/>
              </a:rPr>
              <a:t>měchýř</a:t>
            </a:r>
            <a:r>
              <a:rPr lang="cs-CZ" dirty="0" smtClean="0"/>
              <a:t> </a:t>
            </a:r>
          </a:p>
          <a:p>
            <a:r>
              <a:rPr lang="cs-CZ" dirty="0" smtClean="0"/>
              <a:t> 2</a:t>
            </a:r>
            <a:r>
              <a:rPr lang="cs-CZ" dirty="0"/>
              <a:t>. </a:t>
            </a:r>
            <a:r>
              <a:rPr lang="cs-CZ" dirty="0">
                <a:hlinkClick r:id="rId4" tooltip="Stydká kost"/>
              </a:rPr>
              <a:t>stydká </a:t>
            </a:r>
            <a:r>
              <a:rPr lang="cs-CZ" dirty="0" smtClean="0">
                <a:hlinkClick r:id="rId4" tooltip="Stydká kost"/>
              </a:rPr>
              <a:t>kost</a:t>
            </a:r>
            <a:r>
              <a:rPr lang="cs-CZ" dirty="0" smtClean="0"/>
              <a:t> </a:t>
            </a:r>
          </a:p>
          <a:p>
            <a:r>
              <a:rPr lang="cs-CZ" dirty="0" smtClean="0"/>
              <a:t> 3</a:t>
            </a:r>
            <a:r>
              <a:rPr lang="cs-CZ" dirty="0"/>
              <a:t>. </a:t>
            </a:r>
            <a:r>
              <a:rPr lang="cs-CZ" dirty="0" smtClean="0">
                <a:hlinkClick r:id="rId5" tooltip="Penis"/>
              </a:rPr>
              <a:t>penis</a:t>
            </a:r>
            <a:r>
              <a:rPr lang="cs-CZ" dirty="0" smtClean="0"/>
              <a:t> </a:t>
            </a:r>
          </a:p>
          <a:p>
            <a:r>
              <a:rPr lang="cs-CZ" dirty="0" smtClean="0"/>
              <a:t> 4</a:t>
            </a:r>
            <a:r>
              <a:rPr lang="cs-CZ" dirty="0"/>
              <a:t>. </a:t>
            </a:r>
            <a:r>
              <a:rPr lang="cs-CZ" dirty="0">
                <a:hlinkClick r:id="rId6" tooltip="Topořivé těleso"/>
              </a:rPr>
              <a:t>topořivé </a:t>
            </a:r>
            <a:r>
              <a:rPr lang="cs-CZ" dirty="0" smtClean="0">
                <a:hlinkClick r:id="rId6" tooltip="Topořivé těleso"/>
              </a:rPr>
              <a:t>těleso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5. </a:t>
            </a:r>
            <a:r>
              <a:rPr lang="cs-CZ" dirty="0" smtClean="0">
                <a:hlinkClick r:id="rId7" tooltip="Žalud (penis)"/>
              </a:rPr>
              <a:t>žalud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6. </a:t>
            </a:r>
            <a:r>
              <a:rPr lang="cs-CZ" dirty="0" smtClean="0">
                <a:hlinkClick r:id="rId8" tooltip="Předkožka"/>
              </a:rPr>
              <a:t>předkožka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7. ústí </a:t>
            </a:r>
            <a:r>
              <a:rPr lang="cs-CZ" dirty="0">
                <a:hlinkClick r:id="rId9" tooltip="Močová trubice"/>
              </a:rPr>
              <a:t>močové </a:t>
            </a:r>
            <a:r>
              <a:rPr lang="cs-CZ" dirty="0" smtClean="0">
                <a:hlinkClick r:id="rId9" tooltip="Močová trubice"/>
              </a:rPr>
              <a:t>trubice</a:t>
            </a:r>
            <a:r>
              <a:rPr lang="cs-CZ" dirty="0" smtClean="0"/>
              <a:t> </a:t>
            </a:r>
          </a:p>
          <a:p>
            <a:r>
              <a:rPr lang="cs-CZ" dirty="0" smtClean="0"/>
              <a:t> 8</a:t>
            </a:r>
            <a:r>
              <a:rPr lang="cs-CZ" dirty="0"/>
              <a:t>. </a:t>
            </a:r>
            <a:r>
              <a:rPr lang="cs-CZ" dirty="0" smtClean="0">
                <a:hlinkClick r:id="rId10" tooltip="Tračník"/>
              </a:rPr>
              <a:t>tračník</a:t>
            </a:r>
            <a:r>
              <a:rPr lang="cs-CZ" dirty="0" smtClean="0"/>
              <a:t> </a:t>
            </a:r>
          </a:p>
          <a:p>
            <a:r>
              <a:rPr lang="cs-CZ" dirty="0" smtClean="0"/>
              <a:t> 9</a:t>
            </a:r>
            <a:r>
              <a:rPr lang="cs-CZ" dirty="0"/>
              <a:t>. </a:t>
            </a:r>
            <a:r>
              <a:rPr lang="cs-CZ" dirty="0" smtClean="0">
                <a:hlinkClick r:id="rId11" tooltip="Konečník"/>
              </a:rPr>
              <a:t>konečník</a:t>
            </a:r>
            <a:endParaRPr lang="cs-CZ" dirty="0" smtClean="0"/>
          </a:p>
          <a:p>
            <a:r>
              <a:rPr lang="cs-CZ" dirty="0" smtClean="0"/>
              <a:t>10</a:t>
            </a:r>
            <a:r>
              <a:rPr lang="cs-CZ" dirty="0"/>
              <a:t>. </a:t>
            </a:r>
            <a:r>
              <a:rPr lang="cs-CZ" dirty="0">
                <a:hlinkClick r:id="rId12" tooltip="Semenný váček"/>
              </a:rPr>
              <a:t>semenný </a:t>
            </a:r>
            <a:r>
              <a:rPr lang="cs-CZ" dirty="0" smtClean="0">
                <a:hlinkClick r:id="rId12" tooltip="Semenný váček"/>
              </a:rPr>
              <a:t>váček</a:t>
            </a:r>
            <a:r>
              <a:rPr lang="cs-CZ" dirty="0" smtClean="0"/>
              <a:t> </a:t>
            </a:r>
          </a:p>
          <a:p>
            <a:r>
              <a:rPr lang="cs-CZ" dirty="0" smtClean="0"/>
              <a:t>11</a:t>
            </a:r>
            <a:r>
              <a:rPr lang="cs-CZ" dirty="0"/>
              <a:t>. </a:t>
            </a:r>
            <a:r>
              <a:rPr lang="cs-CZ" dirty="0">
                <a:hlinkClick r:id="rId13" tooltip="Ejakulační vývod"/>
              </a:rPr>
              <a:t>ejakulační </a:t>
            </a:r>
            <a:r>
              <a:rPr lang="cs-CZ" dirty="0" smtClean="0">
                <a:hlinkClick r:id="rId13" tooltip="Ejakulační vývod"/>
              </a:rPr>
              <a:t>vývod</a:t>
            </a:r>
            <a:r>
              <a:rPr lang="cs-CZ" dirty="0" smtClean="0"/>
              <a:t> </a:t>
            </a:r>
          </a:p>
          <a:p>
            <a:r>
              <a:rPr lang="cs-CZ" dirty="0" smtClean="0"/>
              <a:t>12</a:t>
            </a:r>
            <a:r>
              <a:rPr lang="cs-CZ" dirty="0"/>
              <a:t>. </a:t>
            </a:r>
            <a:r>
              <a:rPr lang="cs-CZ" dirty="0" smtClean="0">
                <a:hlinkClick r:id="rId14" tooltip="Prostata"/>
              </a:rPr>
              <a:t>prostata</a:t>
            </a:r>
            <a:r>
              <a:rPr lang="cs-CZ" dirty="0" smtClean="0"/>
              <a:t> </a:t>
            </a:r>
          </a:p>
          <a:p>
            <a:r>
              <a:rPr lang="cs-CZ" dirty="0" smtClean="0"/>
              <a:t>13</a:t>
            </a:r>
            <a:r>
              <a:rPr lang="cs-CZ" dirty="0"/>
              <a:t>. </a:t>
            </a:r>
            <a:r>
              <a:rPr lang="cs-CZ" dirty="0" err="1">
                <a:hlinkClick r:id="rId15" tooltip="Cowperova žláza"/>
              </a:rPr>
              <a:t>Cowperova</a:t>
            </a:r>
            <a:r>
              <a:rPr lang="cs-CZ" dirty="0">
                <a:hlinkClick r:id="rId15" tooltip="Cowperova žláza"/>
              </a:rPr>
              <a:t> </a:t>
            </a:r>
            <a:r>
              <a:rPr lang="cs-CZ" dirty="0" smtClean="0">
                <a:hlinkClick r:id="rId15" tooltip="Cowperova žláza"/>
              </a:rPr>
              <a:t>žláza</a:t>
            </a:r>
            <a:r>
              <a:rPr lang="cs-CZ" dirty="0" smtClean="0"/>
              <a:t> </a:t>
            </a:r>
          </a:p>
          <a:p>
            <a:r>
              <a:rPr lang="cs-CZ" dirty="0" smtClean="0"/>
              <a:t>14. </a:t>
            </a:r>
            <a:r>
              <a:rPr lang="cs-CZ" dirty="0" err="1" smtClean="0">
                <a:hlinkClick r:id="rId16" tooltip="Anus"/>
              </a:rPr>
              <a:t>anus</a:t>
            </a:r>
            <a:r>
              <a:rPr lang="cs-CZ" dirty="0" smtClean="0"/>
              <a:t> - řitní otvor</a:t>
            </a:r>
          </a:p>
          <a:p>
            <a:r>
              <a:rPr lang="cs-CZ" dirty="0" smtClean="0"/>
              <a:t>15</a:t>
            </a:r>
            <a:r>
              <a:rPr lang="cs-CZ" dirty="0"/>
              <a:t>. </a:t>
            </a:r>
            <a:r>
              <a:rPr lang="cs-CZ" dirty="0" smtClean="0">
                <a:hlinkClick r:id="rId17" tooltip="Chámovod"/>
              </a:rPr>
              <a:t>chámovod</a:t>
            </a:r>
            <a:r>
              <a:rPr lang="cs-CZ" dirty="0" smtClean="0"/>
              <a:t> </a:t>
            </a:r>
          </a:p>
          <a:p>
            <a:r>
              <a:rPr lang="cs-CZ" dirty="0" smtClean="0"/>
              <a:t>16</a:t>
            </a:r>
            <a:r>
              <a:rPr lang="cs-CZ" dirty="0"/>
              <a:t>. </a:t>
            </a:r>
            <a:r>
              <a:rPr lang="cs-CZ" dirty="0" smtClean="0">
                <a:hlinkClick r:id="rId18" tooltip="Nadvarle"/>
              </a:rPr>
              <a:t>nadvarle</a:t>
            </a:r>
            <a:r>
              <a:rPr lang="cs-CZ" dirty="0" smtClean="0"/>
              <a:t> </a:t>
            </a:r>
          </a:p>
          <a:p>
            <a:r>
              <a:rPr lang="cs-CZ" dirty="0" smtClean="0"/>
              <a:t>17</a:t>
            </a:r>
            <a:r>
              <a:rPr lang="cs-CZ" dirty="0"/>
              <a:t>. </a:t>
            </a:r>
            <a:r>
              <a:rPr lang="cs-CZ" dirty="0" smtClean="0">
                <a:hlinkClick r:id="rId19" tooltip="Varle"/>
              </a:rPr>
              <a:t>varle</a:t>
            </a:r>
            <a:r>
              <a:rPr lang="cs-CZ" dirty="0" smtClean="0"/>
              <a:t> </a:t>
            </a:r>
          </a:p>
          <a:p>
            <a:r>
              <a:rPr lang="cs-CZ" dirty="0" smtClean="0"/>
              <a:t>18</a:t>
            </a:r>
            <a:r>
              <a:rPr lang="cs-CZ" dirty="0"/>
              <a:t>. </a:t>
            </a:r>
            <a:r>
              <a:rPr lang="cs-CZ" dirty="0">
                <a:hlinkClick r:id="rId20" tooltip="Šourek"/>
              </a:rPr>
              <a:t>šourek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775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8/86/Sperm-egg.jpg/220px-Sperm-e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16867"/>
            <a:ext cx="350857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1052736"/>
            <a:ext cx="684995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Mužské pohlavní buňky :</a:t>
            </a:r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SPERMIE</a:t>
            </a:r>
            <a:r>
              <a:rPr lang="cs-CZ" sz="2800" dirty="0" smtClean="0"/>
              <a:t> - vytváří se ve varlatech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- zrají několik dní ( asi 75)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- shromažďují se v nadvarleti  </a:t>
            </a:r>
            <a:endParaRPr lang="cs-CZ" sz="2800" dirty="0"/>
          </a:p>
        </p:txBody>
      </p:sp>
      <p:pic>
        <p:nvPicPr>
          <p:cNvPr id="1032" name="Picture 8" descr="http://upload.wikimedia.org/wikipedia/commons/b/b7/Fertilisatio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53" y="3850791"/>
            <a:ext cx="4044985" cy="283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31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65218" y="1237402"/>
            <a:ext cx="4488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mužské pohlavní ústrojí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2704" y="2142148"/>
            <a:ext cx="4225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1. Vnitřní </a:t>
            </a:r>
            <a:r>
              <a:rPr lang="cs-CZ" sz="2800" dirty="0"/>
              <a:t>pohlavní ústrojí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50609" y="2780928"/>
            <a:ext cx="830227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hlinkClick r:id="rId2" tooltip="Varle"/>
              </a:rPr>
              <a:t>varle</a:t>
            </a:r>
            <a:r>
              <a:rPr lang="cs-CZ" sz="2800" dirty="0" smtClean="0"/>
              <a:t> – párová pohlavní žláza - produkuje spermie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			  - produkuje hormony</a:t>
            </a:r>
          </a:p>
          <a:p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65218" y="3919767"/>
            <a:ext cx="5226111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hlinkClick r:id="rId3" tooltip="Nadvarle"/>
              </a:rPr>
              <a:t>nadvarlata</a:t>
            </a:r>
            <a:r>
              <a:rPr lang="cs-CZ" sz="2800" dirty="0" smtClean="0"/>
              <a:t> – zásobárna spermií</a:t>
            </a:r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5515" y="4781541"/>
            <a:ext cx="84946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vývodné pohlavní cesty: </a:t>
            </a:r>
            <a:r>
              <a:rPr lang="cs-CZ" sz="2400" dirty="0" smtClean="0">
                <a:hlinkClick r:id="rId4" tooltip="Chámovod"/>
              </a:rPr>
              <a:t>chámovod</a:t>
            </a:r>
            <a:endParaRPr lang="cs-CZ" sz="2400" dirty="0" smtClean="0"/>
          </a:p>
          <a:p>
            <a:r>
              <a:rPr lang="cs-CZ" sz="2400" dirty="0"/>
              <a:t>	</a:t>
            </a:r>
            <a:r>
              <a:rPr lang="cs-CZ" sz="2400" dirty="0" smtClean="0"/>
              <a:t>		      </a:t>
            </a:r>
            <a:r>
              <a:rPr lang="cs-CZ" sz="2400" dirty="0"/>
              <a:t> </a:t>
            </a:r>
            <a:r>
              <a:rPr lang="cs-CZ" sz="2400" dirty="0">
                <a:hlinkClick r:id="rId5" tooltip="Žláza předstojná (stránka neexistuje)"/>
              </a:rPr>
              <a:t>žláza </a:t>
            </a:r>
            <a:r>
              <a:rPr lang="cs-CZ" sz="2400" dirty="0" smtClean="0">
                <a:hlinkClick r:id="rId5" tooltip="Žláza předstojná (stránka neexistuje)"/>
              </a:rPr>
              <a:t>předstojná</a:t>
            </a:r>
            <a:r>
              <a:rPr lang="cs-CZ" sz="2400" dirty="0" smtClean="0"/>
              <a:t> ( prostata)		</a:t>
            </a:r>
            <a:endParaRPr lang="cs-CZ" sz="2400" dirty="0"/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8903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1484784"/>
            <a:ext cx="4121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2. Vnější </a:t>
            </a:r>
            <a:r>
              <a:rPr lang="cs-CZ" sz="2800" dirty="0"/>
              <a:t>pohlavní ústrojí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1043608" y="2344778"/>
            <a:ext cx="7473521" cy="19697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  <a:hlinkClick r:id="rId2" tooltip="Pyj"/>
              </a:rPr>
              <a:t>pyj</a:t>
            </a:r>
            <a:r>
              <a:rPr lang="cs-CZ" dirty="0">
                <a:solidFill>
                  <a:prstClr val="black"/>
                </a:solidFill>
              </a:rPr>
              <a:t> (</a:t>
            </a:r>
            <a:r>
              <a:rPr lang="cs-CZ" i="1" dirty="0">
                <a:solidFill>
                  <a:prstClr val="black"/>
                </a:solidFill>
              </a:rPr>
              <a:t>penis</a:t>
            </a:r>
            <a:r>
              <a:rPr lang="cs-CZ" dirty="0" smtClean="0">
                <a:solidFill>
                  <a:prstClr val="black"/>
                </a:solidFill>
              </a:rPr>
              <a:t>)  </a:t>
            </a:r>
            <a:r>
              <a:rPr lang="cs-CZ" b="1" dirty="0" smtClean="0">
                <a:solidFill>
                  <a:prstClr val="black"/>
                </a:solidFill>
              </a:rPr>
              <a:t>-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prochází tudy močová trubice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	</a:t>
            </a:r>
            <a:r>
              <a:rPr lang="cs-CZ" sz="2400" dirty="0" smtClean="0">
                <a:solidFill>
                  <a:prstClr val="black"/>
                </a:solidFill>
              </a:rPr>
              <a:t>     - na konci je </a:t>
            </a:r>
            <a:r>
              <a:rPr lang="cs-CZ" sz="2400" dirty="0" smtClean="0">
                <a:solidFill>
                  <a:srgbClr val="0070C0"/>
                </a:solidFill>
              </a:rPr>
              <a:t>žalud</a:t>
            </a:r>
            <a:r>
              <a:rPr lang="cs-CZ" sz="2400" dirty="0" smtClean="0">
                <a:solidFill>
                  <a:prstClr val="black"/>
                </a:solidFill>
              </a:rPr>
              <a:t> – překrývá ho </a:t>
            </a:r>
            <a:r>
              <a:rPr lang="cs-CZ" sz="2400" dirty="0" smtClean="0">
                <a:solidFill>
                  <a:srgbClr val="0070C0"/>
                </a:solidFill>
              </a:rPr>
              <a:t>předkožka</a:t>
            </a:r>
          </a:p>
          <a:p>
            <a:pPr lvl="0"/>
            <a:r>
              <a:rPr lang="cs-CZ" sz="2400" dirty="0" smtClean="0">
                <a:solidFill>
                  <a:srgbClr val="0070C0"/>
                </a:solidFill>
              </a:rPr>
              <a:t>	     </a:t>
            </a:r>
            <a:r>
              <a:rPr lang="cs-CZ" sz="2400" dirty="0" smtClean="0"/>
              <a:t>-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smtClean="0"/>
              <a:t>uvnitř 3 topořivá tělíska </a:t>
            </a: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  <a:hlinkClick r:id="rId3" tooltip="Šourek"/>
              </a:rPr>
              <a:t>šourek</a:t>
            </a:r>
            <a:r>
              <a:rPr lang="cs-CZ" sz="2800" dirty="0" smtClean="0">
                <a:solidFill>
                  <a:prstClr val="black"/>
                </a:solidFill>
              </a:rPr>
              <a:t> - kožní váček</a:t>
            </a:r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08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268760"/>
            <a:ext cx="837120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Mužské pohlavní žlázy se nazývají.....................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Mužské pohlavní buňky se nazývají....................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Jmenujte některé pohlavní nemoci......................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Proč leží varlata mimo dutinu břišní?..................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Kdy se začínají vytvářet v těle spermie?.............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9696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394503"/>
            <a:ext cx="8208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Soubor:Male</a:t>
            </a:r>
            <a:r>
              <a:rPr lang="cs-CZ" sz="1400" dirty="0"/>
              <a:t> </a:t>
            </a:r>
            <a:r>
              <a:rPr lang="cs-CZ" sz="1400" dirty="0" err="1"/>
              <a:t>reproductive</a:t>
            </a:r>
            <a:r>
              <a:rPr lang="cs-CZ" sz="1400" dirty="0"/>
              <a:t> </a:t>
            </a:r>
            <a:r>
              <a:rPr lang="cs-CZ" sz="1400" dirty="0" err="1"/>
              <a:t>system</a:t>
            </a:r>
            <a:r>
              <a:rPr lang="cs-CZ" sz="1400" dirty="0"/>
              <a:t> </a:t>
            </a:r>
            <a:r>
              <a:rPr lang="cs-CZ" sz="1400" dirty="0" err="1"/>
              <a:t>lateral</a:t>
            </a:r>
            <a:r>
              <a:rPr lang="cs-CZ" sz="1400" dirty="0"/>
              <a:t> nolabel.png.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2011-05-11]. Dostupné </a:t>
            </a:r>
            <a:r>
              <a:rPr lang="cs-CZ" sz="1400" dirty="0"/>
              <a:t>z WWW: &lt;http://cs.wikipedia.org/wiki/</a:t>
            </a:r>
            <a:r>
              <a:rPr lang="cs-CZ" sz="1400" dirty="0" err="1"/>
              <a:t>Soubor:Male_reproductive_system_lateral_nolabel.png</a:t>
            </a:r>
            <a:r>
              <a:rPr lang="cs-CZ" sz="1400" dirty="0"/>
              <a:t>&gt;.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50806" y="2332977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KENDT</a:t>
            </a:r>
            <a:r>
              <a:rPr lang="cs-CZ" sz="1400" dirty="0"/>
              <a:t>, . U. </a:t>
            </a:r>
            <a:r>
              <a:rPr lang="cs-CZ" sz="1400" i="1" dirty="0"/>
              <a:t>http://da.wikipedia.org/wiki/Fil:Sperm-egg.jpg</a:t>
            </a:r>
            <a:r>
              <a:rPr lang="cs-CZ" sz="1400" dirty="0"/>
              <a:t> [online]. [cit. </a:t>
            </a:r>
            <a:r>
              <a:rPr lang="cs-CZ" sz="1400" dirty="0" smtClean="0"/>
              <a:t>11.5.2012</a:t>
            </a:r>
            <a:r>
              <a:rPr lang="cs-CZ" sz="1400" dirty="0"/>
              <a:t>]. Dostupný na WWW: &lt;Sperm-egg.jpg&gt;.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28967" y="3068960"/>
            <a:ext cx="84249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 </a:t>
            </a:r>
            <a:r>
              <a:rPr lang="cs-CZ" sz="1400" dirty="0" smtClean="0"/>
              <a:t>autor </a:t>
            </a:r>
            <a:r>
              <a:rPr lang="cs-CZ" sz="1400" dirty="0" err="1" smtClean="0"/>
              <a:t>neuveden.,</a:t>
            </a:r>
            <a:r>
              <a:rPr lang="cs-CZ" sz="1400" i="1" dirty="0" err="1" smtClean="0"/>
              <a:t>http</a:t>
            </a:r>
            <a:r>
              <a:rPr lang="cs-CZ" sz="1400" i="1" dirty="0" smtClean="0"/>
              <a:t>://cs.wikipedia.org/wiki/</a:t>
            </a:r>
            <a:r>
              <a:rPr lang="cs-CZ" sz="1400" i="1" dirty="0" err="1" smtClean="0"/>
              <a:t>Soubor:Fertilisation.gif</a:t>
            </a:r>
            <a:r>
              <a:rPr lang="cs-CZ" sz="1400" dirty="0" smtClean="0"/>
              <a:t> [online]. </a:t>
            </a:r>
          </a:p>
          <a:p>
            <a:r>
              <a:rPr lang="cs-CZ" sz="1400" dirty="0" smtClean="0"/>
              <a:t>[cit. 22.5.2012]. Dostupný na WWW: &lt;Fertilisation.gif&gt;.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69269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50806" y="3861048"/>
            <a:ext cx="19719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galerie </a:t>
            </a:r>
            <a:r>
              <a:rPr lang="cs-CZ" sz="1400" dirty="0" err="1"/>
              <a:t>microsoft</a:t>
            </a:r>
            <a:r>
              <a:rPr lang="cs-CZ" sz="1400" dirty="0"/>
              <a:t> </a:t>
            </a:r>
            <a:r>
              <a:rPr lang="cs-CZ" sz="1400" dirty="0" err="1"/>
              <a:t>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5380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225</TotalTime>
  <Words>138</Words>
  <Application>Microsoft Office PowerPoint</Application>
  <PresentationFormat>Předvádění na obrazovce (4:3)</PresentationFormat>
  <Paragraphs>69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Přehlednost</vt:lpstr>
      <vt:lpstr>Prezentace aplikace PowerPoint</vt:lpstr>
      <vt:lpstr>POHLAVNÍ SOUSTAVA - mužská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POHLAVNÍ SOUSTAVA</dc:title>
  <dc:creator>005</dc:creator>
  <cp:lastModifiedBy>005</cp:lastModifiedBy>
  <cp:revision>20</cp:revision>
  <dcterms:created xsi:type="dcterms:W3CDTF">2012-05-22T08:19:27Z</dcterms:created>
  <dcterms:modified xsi:type="dcterms:W3CDTF">2013-03-18T17:00:06Z</dcterms:modified>
</cp:coreProperties>
</file>