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0" r:id="rId4"/>
    <p:sldId id="261" r:id="rId5"/>
    <p:sldId id="264" r:id="rId6"/>
    <p:sldId id="268" r:id="rId7"/>
    <p:sldId id="267" r:id="rId8"/>
    <p:sldId id="263" r:id="rId9"/>
    <p:sldId id="265" r:id="rId10"/>
    <p:sldId id="269" r:id="rId11"/>
    <p:sldId id="270" r:id="rId12"/>
    <p:sldId id="271" r:id="rId13"/>
    <p:sldId id="272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A682-6CB9-486A-B5FA-A4732690882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16DC17F-4152-46D9-88AB-1CA391F5F1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>
          <a:xfrm>
            <a:off x="1979712" y="362406"/>
            <a:ext cx="8686800" cy="838200"/>
          </a:xfrm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>
              <a:defRPr sz="4000" b="1" cap="all" spc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  <a:latin typeface="Arial Rounded MT Bold" pitchFamily="34" charset="0"/>
              </a:defRPr>
            </a:lvl1pPr>
          </a:lstStyle>
          <a:p>
            <a:r>
              <a:rPr kumimoji="0" lang="cs-CZ" dirty="0" smtClean="0"/>
              <a:t>Kliknutím lze upravit styl.</a:t>
            </a:r>
            <a:endParaRPr kumimoji="0" lang="en-US" dirty="0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1" cap="all" spc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defRPr>
            </a:lvl1pPr>
            <a:lvl2pPr>
              <a:defRPr b="1" cap="all" spc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defRPr>
            </a:lvl2pPr>
            <a:lvl3pPr>
              <a:defRPr b="1" cap="all" spc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defRPr>
            </a:lvl3pPr>
            <a:lvl4pPr>
              <a:defRPr b="1" cap="all" spc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defRPr>
            </a:lvl4pPr>
            <a:lvl5pPr>
              <a:defRPr b="1" cap="all" spc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defRPr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A682-6CB9-486A-B5FA-A4732690882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16DC17F-4152-46D9-88AB-1CA391F5F169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26" descr="image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144" y="188640"/>
            <a:ext cx="936104" cy="1185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A682-6CB9-486A-B5FA-A4732690882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DC17F-4152-46D9-88AB-1CA391F5F16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A682-6CB9-486A-B5FA-A4732690882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DC17F-4152-46D9-88AB-1CA391F5F1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A682-6CB9-486A-B5FA-A4732690882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16DC17F-4152-46D9-88AB-1CA391F5F16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A682-6CB9-486A-B5FA-A4732690882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DC17F-4152-46D9-88AB-1CA391F5F1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A682-6CB9-486A-B5FA-A4732690882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DC17F-4152-46D9-88AB-1CA391F5F1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A682-6CB9-486A-B5FA-A4732690882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DC17F-4152-46D9-88AB-1CA391F5F1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A682-6CB9-486A-B5FA-A4732690882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DC17F-4152-46D9-88AB-1CA391F5F16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A682-6CB9-486A-B5FA-A4732690882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DC17F-4152-46D9-88AB-1CA391F5F1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A682-6CB9-486A-B5FA-A4732690882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DC17F-4152-46D9-88AB-1CA391F5F1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FFC000"/>
            </a:gs>
            <a:gs pos="73000">
              <a:schemeClr val="bg2">
                <a:lumMod val="90000"/>
              </a:schemeClr>
            </a:gs>
            <a:gs pos="49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E19A682-6CB9-486A-B5FA-A47326908820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16DC17F-4152-46D9-88AB-1CA391F5F16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907704" y="1050898"/>
            <a:ext cx="7236296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3347864" y="1052088"/>
            <a:ext cx="5796136" cy="8279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zsuk.cz/kdy-a-jak-volat-155-1/" TargetMode="External"/><Relationship Id="rId7" Type="http://schemas.openxmlformats.org/officeDocument/2006/relationships/hyperlink" Target="http://www.irialuky.eu/novinky/novinky_2006.html" TargetMode="External"/><Relationship Id="rId2" Type="http://schemas.openxmlformats.org/officeDocument/2006/relationships/hyperlink" Target="http://www.zachrannasluzba.cz/propacienty/jakvolat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goinfocaraccident.info/car-insurance-claim-after-accident/" TargetMode="External"/><Relationship Id="rId5" Type="http://schemas.openxmlformats.org/officeDocument/2006/relationships/hyperlink" Target="http://www.stastnezeny.cz/index.asp?menu=3&amp;record=22736" TargetMode="External"/><Relationship Id="rId4" Type="http://schemas.openxmlformats.org/officeDocument/2006/relationships/hyperlink" Target="http://ultrazvuk-tarle.hr/dijagnostika/zagreb/depresija_i_panika_panichno_depresivni_poremeaj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lvl="0"/>
            <a:r>
              <a:rPr lang="cs-CZ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Jak správně Přivoláme </a:t>
            </a:r>
            <a:r>
              <a:rPr lang="cs-CZ" b="1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Lékaře</a:t>
            </a:r>
            <a:br>
              <a:rPr lang="cs-CZ" b="1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endParaRPr lang="cs-CZ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7182"/>
            <a:ext cx="4181475" cy="877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1331640" y="1188818"/>
            <a:ext cx="6654447" cy="2664296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800" smtClean="0"/>
              <a:t>VY_32_INOVACE_09_VÝCHOVA </a:t>
            </a:r>
            <a:r>
              <a:rPr lang="cs-CZ" sz="1800" dirty="0"/>
              <a:t>KE </a:t>
            </a:r>
            <a:r>
              <a:rPr lang="cs-CZ" sz="1800" dirty="0" smtClean="0"/>
              <a:t>ZDRAVÍ_1_PŘIVOLÁNÍ LÉKAŘE</a:t>
            </a:r>
            <a:endParaRPr lang="cs-CZ" sz="1800" dirty="0"/>
          </a:p>
          <a:p>
            <a:pPr algn="ctr"/>
            <a:r>
              <a:rPr lang="cs-CZ" sz="1800" dirty="0"/>
              <a:t>Dětský domov, Základní škola praktická, Praktická škola, Školní jídelna a Školní družina, Duchcov, Školní 1, příspěvková organizace</a:t>
            </a:r>
          </a:p>
          <a:p>
            <a:pPr algn="ctr"/>
            <a:r>
              <a:rPr lang="cs-CZ" sz="1800" dirty="0"/>
              <a:t>Registrační číslo: cz.1.07/1.4.00/21.0559</a:t>
            </a:r>
          </a:p>
          <a:p>
            <a:pPr algn="ctr"/>
            <a:r>
              <a:rPr lang="cs-CZ" sz="1800" dirty="0"/>
              <a:t>Mgr. Ladislava Hofmanová</a:t>
            </a:r>
          </a:p>
          <a:p>
            <a:pPr algn="ctr"/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908129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Vždy dodržte!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0000" lvl="1">
              <a:lnSpc>
                <a:spcPct val="150000"/>
              </a:lnSpc>
              <a:spcBef>
                <a:spcPts val="600"/>
              </a:spcBef>
              <a:buFont typeface="Wingdings" pitchFamily="2" charset="2"/>
              <a:buChar char="§"/>
            </a:pPr>
            <a:r>
              <a:rPr lang="cs-CZ" dirty="0">
                <a:solidFill>
                  <a:srgbClr val="FF9900"/>
                </a:solidFill>
              </a:rPr>
              <a:t>Snažte se zachovat klid </a:t>
            </a:r>
          </a:p>
          <a:p>
            <a:pPr marL="360000" lvl="1">
              <a:lnSpc>
                <a:spcPct val="150000"/>
              </a:lnSpc>
              <a:spcBef>
                <a:spcPts val="600"/>
              </a:spcBef>
              <a:buFont typeface="Wingdings" pitchFamily="2" charset="2"/>
              <a:buChar char="§"/>
            </a:pPr>
            <a:r>
              <a:rPr lang="cs-CZ" dirty="0">
                <a:solidFill>
                  <a:srgbClr val="FF9900"/>
                </a:solidFill>
              </a:rPr>
              <a:t>Věcně odpovídejte na </a:t>
            </a:r>
            <a:r>
              <a:rPr lang="cs-CZ" dirty="0" smtClean="0">
                <a:solidFill>
                  <a:srgbClr val="FF9900"/>
                </a:solidFill>
              </a:rPr>
              <a:t>otázky</a:t>
            </a:r>
            <a:endParaRPr lang="cs-CZ" dirty="0">
              <a:solidFill>
                <a:srgbClr val="FF9900"/>
              </a:solidFill>
            </a:endParaRPr>
          </a:p>
          <a:p>
            <a:pPr marL="360000" lvl="1">
              <a:lnSpc>
                <a:spcPct val="150000"/>
              </a:lnSpc>
              <a:spcBef>
                <a:spcPts val="600"/>
              </a:spcBef>
              <a:buFont typeface="Wingdings" pitchFamily="2" charset="2"/>
              <a:buChar char="§"/>
            </a:pPr>
            <a:r>
              <a:rPr lang="cs-CZ" dirty="0">
                <a:solidFill>
                  <a:srgbClr val="FF9900"/>
                </a:solidFill>
              </a:rPr>
              <a:t>Největší zdržení před výjezdem posádky záchranné složky mohou způsobit dohady s </a:t>
            </a:r>
            <a:r>
              <a:rPr lang="cs-CZ" dirty="0" smtClean="0">
                <a:solidFill>
                  <a:srgbClr val="FF9900"/>
                </a:solidFill>
              </a:rPr>
              <a:t>dispečerem</a:t>
            </a:r>
            <a:r>
              <a:rPr lang="cs-CZ" dirty="0">
                <a:solidFill>
                  <a:srgbClr val="FF9900"/>
                </a:solidFill>
              </a:rPr>
              <a:t/>
            </a:r>
            <a:br>
              <a:rPr lang="cs-CZ" dirty="0">
                <a:solidFill>
                  <a:srgbClr val="FF9900"/>
                </a:solidFill>
              </a:rPr>
            </a:br>
            <a:endParaRPr lang="cs-CZ" dirty="0">
              <a:solidFill>
                <a:srgbClr val="FF9900"/>
              </a:solidFill>
            </a:endParaRPr>
          </a:p>
          <a:p>
            <a:pPr marL="360000">
              <a:lnSpc>
                <a:spcPct val="150000"/>
              </a:lnSpc>
              <a:spcBef>
                <a:spcPts val="600"/>
              </a:spcBef>
              <a:buFont typeface="Wingdings" pitchFamily="2" charset="2"/>
              <a:buChar char="§"/>
            </a:pP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625104"/>
            <a:ext cx="2915585" cy="2915585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727028"/>
            <a:ext cx="3744416" cy="2813661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6" name="Šipka doprava 5"/>
          <p:cNvSpPr/>
          <p:nvPr/>
        </p:nvSpPr>
        <p:spPr>
          <a:xfrm>
            <a:off x="3347864" y="4797152"/>
            <a:ext cx="2736304" cy="792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055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37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xit" presetSubtype="4" fill="hold" grpId="1" nodeType="withEffect">
                                  <p:stCondLst>
                                    <p:cond delay="3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6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Kdy a jak volat 155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88295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sz="3300" dirty="0" smtClean="0">
                <a:solidFill>
                  <a:srgbClr val="FF9900"/>
                </a:solidFill>
              </a:rPr>
              <a:t>V případě ohrožení života lze linku 155 volat z :</a:t>
            </a:r>
          </a:p>
          <a:p>
            <a:pPr lvl="1">
              <a:buFont typeface="Wingdings" pitchFamily="2" charset="2"/>
              <a:buChar char="§"/>
            </a:pPr>
            <a:r>
              <a:rPr lang="cs-CZ" sz="2900" dirty="0" smtClean="0">
                <a:solidFill>
                  <a:srgbClr val="FF9900"/>
                </a:solidFill>
              </a:rPr>
              <a:t>telefonní budky</a:t>
            </a:r>
          </a:p>
          <a:p>
            <a:pPr lvl="1">
              <a:buFont typeface="Wingdings" pitchFamily="2" charset="2"/>
              <a:buChar char="§"/>
            </a:pPr>
            <a:r>
              <a:rPr lang="cs-CZ" sz="2900" dirty="0" smtClean="0">
                <a:solidFill>
                  <a:srgbClr val="FF9900"/>
                </a:solidFill>
              </a:rPr>
              <a:t>mobilního telefonu </a:t>
            </a:r>
          </a:p>
          <a:p>
            <a:pPr lvl="1">
              <a:buFont typeface="Wingdings" pitchFamily="2" charset="2"/>
              <a:buChar char="§"/>
            </a:pPr>
            <a:r>
              <a:rPr lang="cs-CZ" sz="2900" dirty="0" smtClean="0">
                <a:solidFill>
                  <a:srgbClr val="FF9900"/>
                </a:solidFill>
              </a:rPr>
              <a:t>vždy BEZ PŘEDVOLBY a vždy ZDARMA </a:t>
            </a:r>
            <a:br>
              <a:rPr lang="cs-CZ" sz="2900" dirty="0" smtClean="0">
                <a:solidFill>
                  <a:srgbClr val="FF9900"/>
                </a:solidFill>
              </a:rPr>
            </a:br>
            <a:r>
              <a:rPr lang="cs-CZ" sz="2900" dirty="0" smtClean="0">
                <a:solidFill>
                  <a:srgbClr val="FF9900"/>
                </a:solidFill>
              </a:rPr>
              <a:t/>
            </a:r>
            <a:br>
              <a:rPr lang="cs-CZ" sz="2900" dirty="0" smtClean="0">
                <a:solidFill>
                  <a:srgbClr val="FF9900"/>
                </a:solidFill>
              </a:rPr>
            </a:b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187624" y="5624080"/>
            <a:ext cx="6624736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16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Arial Black" pitchFamily="34" charset="0"/>
              </a:rPr>
              <a:t>U nemocných v bezvědomí se zástavou dechu, pulsu, nebo obojího provádějte umělé dýchání a nepřímou masáž srdce až do příjezdu záchranky. Jen tak má postižený šanci dožít se odborné pomoci.</a:t>
            </a:r>
            <a:r>
              <a:rPr lang="cs-CZ" sz="2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/>
            </a:r>
            <a:br>
              <a:rPr lang="cs-CZ" sz="2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</a:br>
            <a:endParaRPr lang="cs-CZ" sz="16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3597165"/>
            <a:ext cx="2026915" cy="20269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99292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KDY VOLAT 155?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30383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Vždy, došlo-li k náhle poruše zdraví, úrazu nebo nehodě s většími následky. Nejčastěji jde o tyto stavy: </a:t>
            </a:r>
          </a:p>
          <a:p>
            <a:pPr lvl="1"/>
            <a:r>
              <a:rPr lang="cs-CZ" sz="2000" dirty="0" smtClean="0"/>
              <a:t>neobvyklé tlaky či bolest na prsou </a:t>
            </a:r>
          </a:p>
          <a:p>
            <a:pPr lvl="1"/>
            <a:r>
              <a:rPr lang="cs-CZ" sz="2000" dirty="0" smtClean="0"/>
              <a:t>potíže s dechem, dušnost </a:t>
            </a:r>
          </a:p>
          <a:p>
            <a:pPr lvl="1"/>
            <a:r>
              <a:rPr lang="cs-CZ" sz="2000" dirty="0" smtClean="0"/>
              <a:t>porucha vědomí, bezvědomí, křeče </a:t>
            </a:r>
            <a:br>
              <a:rPr lang="cs-CZ" sz="2000" dirty="0" smtClean="0"/>
            </a:br>
            <a:r>
              <a:rPr lang="cs-CZ" sz="2000" dirty="0" smtClean="0"/>
              <a:t>vážnější úraz </a:t>
            </a:r>
          </a:p>
          <a:p>
            <a:pPr lvl="1"/>
            <a:r>
              <a:rPr lang="cs-CZ" sz="2000" dirty="0" smtClean="0"/>
              <a:t>otrava léky či chemikáliemi </a:t>
            </a:r>
          </a:p>
          <a:p>
            <a:pPr marL="457200" lvl="1" indent="0">
              <a:buNone/>
            </a:pP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345237"/>
            <a:ext cx="4248472" cy="22162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8184" y="2929762"/>
            <a:ext cx="4314056" cy="3235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4562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Jak volat 155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8720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/>
              <a:t>Co se stalo: </a:t>
            </a:r>
          </a:p>
          <a:p>
            <a:pPr lvl="1"/>
            <a:r>
              <a:rPr lang="cs-CZ" sz="2000" dirty="0"/>
              <a:t>zda se jedná o náhlé zhoršení zdravotního stavu nebo úraz, jakým mechanizmem vznikl a která část těla je zraněná.</a:t>
            </a:r>
          </a:p>
          <a:p>
            <a:pPr lvl="1"/>
            <a:r>
              <a:rPr lang="cs-CZ" sz="2000" dirty="0"/>
              <a:t>při dopravní nehodě uveďte, kolik je zraněných a zda je někdo zaklíněn.</a:t>
            </a:r>
          </a:p>
          <a:p>
            <a:pPr lvl="1"/>
            <a:r>
              <a:rPr lang="cs-CZ" sz="2000" dirty="0"/>
              <a:t>stručně a výstižně popište stav postiženého (komunikuje? reaguje? při vědomí/bezvědomí, </a:t>
            </a:r>
            <a:r>
              <a:rPr lang="cs-CZ" sz="2000" dirty="0" smtClean="0"/>
              <a:t>dýchá/nedýchá…).</a:t>
            </a:r>
            <a:endParaRPr lang="cs-CZ" sz="2000" dirty="0"/>
          </a:p>
          <a:p>
            <a:pPr lvl="1"/>
            <a:r>
              <a:rPr lang="cs-CZ" sz="2000" dirty="0"/>
              <a:t>pokud víte, oznamte jméno postiženého, udejte jeho přibližný věk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05061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Jak volat 155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87206"/>
          </a:xfrm>
        </p:spPr>
        <p:txBody>
          <a:bodyPr>
            <a:noAutofit/>
          </a:bodyPr>
          <a:lstStyle/>
          <a:p>
            <a:r>
              <a:rPr lang="cs-CZ" sz="2400" dirty="0"/>
              <a:t>Kde se to stalo: </a:t>
            </a:r>
          </a:p>
          <a:p>
            <a:pPr lvl="1"/>
            <a:r>
              <a:rPr lang="cs-CZ" sz="1800" dirty="0"/>
              <a:t>oznamte z jakého města voláte, sdělte místo, kde se postižený nachází, ulice, číslo popisné.</a:t>
            </a:r>
          </a:p>
          <a:p>
            <a:pPr lvl="1"/>
            <a:r>
              <a:rPr lang="cs-CZ" sz="1800" dirty="0"/>
              <a:t>je-li postižený v bytě uveďte patro a jméno na zvonku.</a:t>
            </a:r>
          </a:p>
          <a:p>
            <a:pPr lvl="1"/>
            <a:r>
              <a:rPr lang="cs-CZ" sz="1800" dirty="0"/>
              <a:t>v případě vesnice uveďte orientační body (např. dům proti kostelu se zelenými vraty apod</a:t>
            </a:r>
            <a:r>
              <a:rPr lang="cs-CZ" sz="1800" dirty="0" smtClean="0"/>
              <a:t>.).</a:t>
            </a:r>
            <a:endParaRPr lang="cs-CZ" sz="1800" dirty="0"/>
          </a:p>
          <a:p>
            <a:pPr lvl="1"/>
            <a:r>
              <a:rPr lang="cs-CZ" sz="1800" dirty="0"/>
              <a:t>při dopravních nehodách a úrazech v terénu se snažte místo co nejvíce upřesnit - nejbližší vesnice, odbočka, kilometrovník na dálnici, číslo silnice apod.</a:t>
            </a:r>
          </a:p>
          <a:p>
            <a:pPr lvl="1"/>
            <a:r>
              <a:rPr lang="cs-CZ" sz="1800" dirty="0"/>
              <a:t>pozor při volání z mobilního telefonu: vždy zdůrazněte, kde se přesně nacházíte - včetně města, z něhož voláte (nemusíte se pokaždé dovolat na nejbližší záchrannou službu</a:t>
            </a:r>
            <a:r>
              <a:rPr lang="cs-CZ" sz="1800" dirty="0" smtClean="0"/>
              <a:t>).</a:t>
            </a:r>
          </a:p>
          <a:p>
            <a:r>
              <a:rPr lang="cs-CZ" sz="2400" dirty="0"/>
              <a:t>Kdo volá: </a:t>
            </a:r>
          </a:p>
          <a:p>
            <a:pPr lvl="1"/>
            <a:r>
              <a:rPr lang="cs-CZ" sz="1800" dirty="0" smtClean="0"/>
              <a:t>oznamte operátorovi vaše celé jméno.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189665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Jak volat 155 (pravidla)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Telefon pokládejte vždy jako poslední.</a:t>
            </a:r>
          </a:p>
          <a:p>
            <a:r>
              <a:rPr lang="cs-CZ" dirty="0" smtClean="0"/>
              <a:t>vyčkejte na doplňující otázky operátora. </a:t>
            </a:r>
          </a:p>
          <a:p>
            <a:r>
              <a:rPr lang="cs-CZ" dirty="0" smtClean="0"/>
              <a:t>Operátor vám poradí jak postupovat do jejich příjezdu. </a:t>
            </a:r>
          </a:p>
          <a:p>
            <a:r>
              <a:rPr lang="cs-CZ" dirty="0" smtClean="0"/>
              <a:t>V nezbytně nutných případech volejte číslo tísňového volání 112.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2286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říci?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300" b="1" dirty="0" smtClean="0"/>
              <a:t>Obvyklá sada otázek: </a:t>
            </a:r>
          </a:p>
          <a:p>
            <a:pPr lvl="1"/>
            <a:r>
              <a:rPr lang="cs-CZ" sz="1800" b="1" dirty="0" smtClean="0"/>
              <a:t>Co přesně se stalo </a:t>
            </a:r>
            <a:r>
              <a:rPr lang="cs-CZ" sz="1800" dirty="0" smtClean="0"/>
              <a:t>- tato informace je nutná k posouzení, jakou pomoc vyslat.</a:t>
            </a:r>
          </a:p>
          <a:p>
            <a:pPr lvl="1"/>
            <a:r>
              <a:rPr lang="cs-CZ" sz="1800" b="1" dirty="0" smtClean="0"/>
              <a:t>Přesné místo hlášené události-</a:t>
            </a:r>
            <a:r>
              <a:rPr lang="cs-CZ" sz="1800" dirty="0" smtClean="0"/>
              <a:t> tato informace je nutná ke snadnému a rychlému nalezení místa události .</a:t>
            </a:r>
            <a:br>
              <a:rPr lang="cs-CZ" sz="1800" dirty="0" smtClean="0"/>
            </a:br>
            <a:r>
              <a:rPr lang="cs-CZ" sz="1800" b="1" dirty="0" smtClean="0"/>
              <a:t>Informace o postiženém</a:t>
            </a:r>
            <a:r>
              <a:rPr lang="cs-CZ" sz="1800" dirty="0" smtClean="0"/>
              <a:t>: pohlaví, přibližný věk, počet postižených (pro zajištění adekvátní pomoci a lůžka pro pacienta) .</a:t>
            </a:r>
          </a:p>
          <a:p>
            <a:pPr lvl="1"/>
            <a:r>
              <a:rPr lang="cs-CZ" sz="1800" b="1" dirty="0" smtClean="0"/>
              <a:t>Informace o volajícím</a:t>
            </a:r>
            <a:r>
              <a:rPr lang="cs-CZ" sz="1800" dirty="0" smtClean="0"/>
              <a:t>: číslo telefonu, z něhož voláte pro případný zpětný dotaz při obtížném hledání místa či jiných problémech, popřípadě i jméno volajícího.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792210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04664"/>
            <a:ext cx="8686800" cy="8382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Co dělat, než záchranka dorazí?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§"/>
            </a:pPr>
            <a:r>
              <a:rPr lang="cs-CZ" sz="2000" dirty="0" smtClean="0"/>
              <a:t>Pokud </a:t>
            </a:r>
            <a:r>
              <a:rPr lang="cs-CZ" sz="2000" dirty="0"/>
              <a:t>je potřeba, je </a:t>
            </a:r>
            <a:r>
              <a:rPr lang="cs-CZ" sz="2000" dirty="0" smtClean="0"/>
              <a:t>samozřejmě </a:t>
            </a:r>
            <a:r>
              <a:rPr lang="cs-CZ" sz="2000" dirty="0"/>
              <a:t>prioritní poskytnou postiženému první pomoc. Základní návod, jak na to, obvykle poskytne dispečerka záchranné služby. </a:t>
            </a:r>
            <a:endParaRPr lang="cs-CZ" sz="2000" dirty="0" smtClean="0"/>
          </a:p>
          <a:p>
            <a:pPr algn="just">
              <a:buFont typeface="Wingdings" pitchFamily="2" charset="2"/>
              <a:buChar char="§"/>
            </a:pPr>
            <a:r>
              <a:rPr lang="cs-CZ" sz="2000" dirty="0" smtClean="0"/>
              <a:t>pokud </a:t>
            </a:r>
            <a:r>
              <a:rPr lang="cs-CZ" sz="2000" dirty="0"/>
              <a:t>jde o událost v uzavřeném místě a na místě je více osob, </a:t>
            </a:r>
            <a:r>
              <a:rPr lang="cs-CZ" sz="2000" b="1" dirty="0"/>
              <a:t>vyšleme někoho na ulici</a:t>
            </a:r>
            <a:r>
              <a:rPr lang="cs-CZ" sz="2000" dirty="0"/>
              <a:t>, aby zajistil optimální přístupovou cestu (odemknul všechny dveře </a:t>
            </a:r>
            <a:r>
              <a:rPr lang="cs-CZ" sz="2000" dirty="0" smtClean="0"/>
              <a:t>"</a:t>
            </a:r>
            <a:r>
              <a:rPr lang="cs-CZ" sz="2000" dirty="0"/>
              <a:t>v cestě", přivolal </a:t>
            </a:r>
            <a:r>
              <a:rPr lang="cs-CZ" sz="2000" dirty="0" smtClean="0"/>
              <a:t>výtah </a:t>
            </a:r>
            <a:r>
              <a:rPr lang="cs-CZ" sz="2000" dirty="0"/>
              <a:t>apod. a dále signalizoval přijíždějící </a:t>
            </a:r>
            <a:r>
              <a:rPr lang="cs-CZ" sz="2000" dirty="0" smtClean="0"/>
              <a:t>posádce</a:t>
            </a:r>
            <a:r>
              <a:rPr lang="cs-CZ" sz="2000" dirty="0"/>
              <a:t>, kde se přesně nachází místo </a:t>
            </a:r>
            <a:r>
              <a:rPr lang="cs-CZ" sz="2000" dirty="0" smtClean="0"/>
              <a:t>zásahu.</a:t>
            </a:r>
            <a:endParaRPr lang="cs-CZ" sz="20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4087764"/>
            <a:ext cx="2664296" cy="26642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66531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04664"/>
            <a:ext cx="8686800" cy="8382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Co dělat, než záchranka dorazí?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  <a:buFont typeface="Wingdings" pitchFamily="2" charset="2"/>
              <a:buChar char="§"/>
            </a:pPr>
            <a:r>
              <a:rPr lang="cs-CZ" sz="2000" dirty="0"/>
              <a:t>v noci rozsvítíme co nejvíce světel směrem do ulice.</a:t>
            </a:r>
          </a:p>
          <a:p>
            <a:pPr>
              <a:lnSpc>
                <a:spcPct val="170000"/>
              </a:lnSpc>
              <a:buFont typeface="Wingdings" pitchFamily="2" charset="2"/>
              <a:buChar char="§"/>
            </a:pPr>
            <a:r>
              <a:rPr lang="cs-CZ" sz="2000" dirty="0"/>
              <a:t>pokud je to možné, nachystáme doklady nemocného, lékařské zprávy a léky, které nemocný trvale užívá.</a:t>
            </a:r>
          </a:p>
          <a:p>
            <a:pPr>
              <a:lnSpc>
                <a:spcPct val="170000"/>
              </a:lnSpc>
              <a:buFont typeface="Wingdings" pitchFamily="2" charset="2"/>
              <a:buChar char="§"/>
            </a:pPr>
            <a:r>
              <a:rPr lang="cs-CZ" sz="2000" dirty="0"/>
              <a:t>pokud došlo k otravě, připravíme obaly od léků či jiných látek, jimiž se postižený mohl otrávit.</a:t>
            </a:r>
          </a:p>
          <a:p>
            <a:pPr>
              <a:lnSpc>
                <a:spcPct val="170000"/>
              </a:lnSpc>
              <a:buFont typeface="Wingdings" pitchFamily="2" charset="2"/>
              <a:buChar char="§"/>
            </a:pPr>
            <a:r>
              <a:rPr lang="cs-CZ" sz="2000" dirty="0"/>
              <a:t>bezpečně zajistíme domácí zvířata, která by mohla napadnout posádku záchranné služby (zejména psy).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7516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zavolání pomoci nemusíme sdělovat určité informace o zraněném, víte které to jsou?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1475656" y="3579078"/>
            <a:ext cx="3024336" cy="905137"/>
            <a:chOff x="683568" y="3243943"/>
            <a:chExt cx="3024336" cy="905137"/>
          </a:xfrm>
        </p:grpSpPr>
        <p:sp>
          <p:nvSpPr>
            <p:cNvPr id="4" name="Vývojový diagram: dokument 3"/>
            <p:cNvSpPr/>
            <p:nvPr/>
          </p:nvSpPr>
          <p:spPr>
            <a:xfrm>
              <a:off x="683568" y="3243943"/>
              <a:ext cx="3024336" cy="905137"/>
            </a:xfrm>
            <a:prstGeom prst="flowChartDocumen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83568" y="3274280"/>
              <a:ext cx="302433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spcBef>
                  <a:spcPct val="20000"/>
                </a:spcBef>
                <a:buClr>
                  <a:schemeClr val="accent1"/>
                </a:buClr>
                <a:buSzPct val="70000"/>
              </a:pPr>
              <a:r>
                <a:rPr lang="cs-CZ" sz="40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věk</a:t>
              </a:r>
              <a:endParaRPr lang="cs-CZ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4652392" y="3579077"/>
            <a:ext cx="3024336" cy="905137"/>
            <a:chOff x="683568" y="3243943"/>
            <a:chExt cx="3024336" cy="905137"/>
          </a:xfrm>
        </p:grpSpPr>
        <p:sp>
          <p:nvSpPr>
            <p:cNvPr id="18" name="Vývojový diagram: dokument 17"/>
            <p:cNvSpPr/>
            <p:nvPr/>
          </p:nvSpPr>
          <p:spPr>
            <a:xfrm>
              <a:off x="683568" y="3243943"/>
              <a:ext cx="3024336" cy="905137"/>
            </a:xfrm>
            <a:prstGeom prst="flowChartDocumen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83568" y="3274280"/>
              <a:ext cx="302433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spcBef>
                  <a:spcPct val="20000"/>
                </a:spcBef>
                <a:buClr>
                  <a:schemeClr val="accent1"/>
                </a:buClr>
                <a:buSzPct val="70000"/>
              </a:pPr>
              <a:r>
                <a:rPr lang="cs-CZ" sz="40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pohlaví</a:t>
              </a:r>
              <a:endParaRPr lang="cs-CZ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475656" y="4636614"/>
            <a:ext cx="3024336" cy="905137"/>
            <a:chOff x="683568" y="3243943"/>
            <a:chExt cx="3024336" cy="905137"/>
          </a:xfrm>
        </p:grpSpPr>
        <p:sp>
          <p:nvSpPr>
            <p:cNvPr id="21" name="Vývojový diagram: dokument 20"/>
            <p:cNvSpPr/>
            <p:nvPr/>
          </p:nvSpPr>
          <p:spPr>
            <a:xfrm>
              <a:off x="683568" y="3243943"/>
              <a:ext cx="3024336" cy="905137"/>
            </a:xfrm>
            <a:prstGeom prst="flowChartDocumen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83568" y="3274280"/>
              <a:ext cx="302433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spcBef>
                  <a:spcPct val="20000"/>
                </a:spcBef>
                <a:buClr>
                  <a:schemeClr val="accent1"/>
                </a:buClr>
                <a:buSzPct val="70000"/>
              </a:pPr>
              <a:r>
                <a:rPr lang="cs-CZ" sz="40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velikost bot</a:t>
              </a:r>
              <a:endParaRPr lang="cs-CZ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52392" y="4636614"/>
            <a:ext cx="3024336" cy="905137"/>
            <a:chOff x="683568" y="3243943"/>
            <a:chExt cx="3024336" cy="905137"/>
          </a:xfrm>
        </p:grpSpPr>
        <p:sp>
          <p:nvSpPr>
            <p:cNvPr id="27" name="Vývojový diagram: dokument 26"/>
            <p:cNvSpPr/>
            <p:nvPr/>
          </p:nvSpPr>
          <p:spPr>
            <a:xfrm>
              <a:off x="683568" y="3243943"/>
              <a:ext cx="3024336" cy="905137"/>
            </a:xfrm>
            <a:prstGeom prst="flowChartDocumen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683568" y="3274280"/>
              <a:ext cx="302433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spcBef>
                  <a:spcPct val="20000"/>
                </a:spcBef>
                <a:buClr>
                  <a:schemeClr val="accent1"/>
                </a:buClr>
                <a:buSzPct val="70000"/>
              </a:pPr>
              <a:r>
                <a:rPr lang="cs-CZ" sz="40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stav</a:t>
              </a:r>
              <a:endParaRPr lang="cs-CZ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1115616" y="5733256"/>
            <a:ext cx="7056784" cy="369332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Ano, to je správná odpověď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74656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Která informace je nejdůležitější pro rychlou záchranu zraněných?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1475656" y="3579078"/>
            <a:ext cx="3024336" cy="905137"/>
            <a:chOff x="683568" y="3243943"/>
            <a:chExt cx="3024336" cy="905137"/>
          </a:xfrm>
        </p:grpSpPr>
        <p:sp>
          <p:nvSpPr>
            <p:cNvPr id="4" name="Vývojový diagram: dokument 3"/>
            <p:cNvSpPr/>
            <p:nvPr/>
          </p:nvSpPr>
          <p:spPr>
            <a:xfrm>
              <a:off x="683568" y="3243943"/>
              <a:ext cx="3024336" cy="905137"/>
            </a:xfrm>
            <a:prstGeom prst="flowChartDocumen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83568" y="3366612"/>
              <a:ext cx="30243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spcBef>
                  <a:spcPct val="20000"/>
                </a:spcBef>
                <a:buClr>
                  <a:schemeClr val="accent1"/>
                </a:buClr>
                <a:buSzPct val="70000"/>
              </a:pPr>
              <a:r>
                <a:rPr lang="cs-CZ" sz="28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jméno volajícího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1475656" y="4636614"/>
            <a:ext cx="3031661" cy="905137"/>
            <a:chOff x="683568" y="3243943"/>
            <a:chExt cx="3031661" cy="905137"/>
          </a:xfrm>
        </p:grpSpPr>
        <p:sp>
          <p:nvSpPr>
            <p:cNvPr id="18" name="Vývojový diagram: dokument 17"/>
            <p:cNvSpPr/>
            <p:nvPr/>
          </p:nvSpPr>
          <p:spPr>
            <a:xfrm>
              <a:off x="683568" y="3243943"/>
              <a:ext cx="3024336" cy="905137"/>
            </a:xfrm>
            <a:prstGeom prst="flowChartDocumen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90893" y="3434901"/>
              <a:ext cx="30243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spcBef>
                  <a:spcPct val="20000"/>
                </a:spcBef>
                <a:buClr>
                  <a:schemeClr val="accent1"/>
                </a:buClr>
                <a:buSzPct val="70000"/>
              </a:pPr>
              <a:r>
                <a:rPr lang="cs-CZ" sz="24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pohlaví zraněných</a:t>
              </a:r>
              <a:endPara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4652392" y="3579077"/>
            <a:ext cx="3159968" cy="905137"/>
            <a:chOff x="683568" y="3243943"/>
            <a:chExt cx="3024336" cy="905137"/>
          </a:xfrm>
        </p:grpSpPr>
        <p:sp>
          <p:nvSpPr>
            <p:cNvPr id="21" name="Vývojový diagram: dokument 20"/>
            <p:cNvSpPr/>
            <p:nvPr/>
          </p:nvSpPr>
          <p:spPr>
            <a:xfrm>
              <a:off x="683568" y="3243943"/>
              <a:ext cx="3024336" cy="905137"/>
            </a:xfrm>
            <a:prstGeom prst="flowChartDocumen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83568" y="3335835"/>
              <a:ext cx="30243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spcBef>
                  <a:spcPct val="20000"/>
                </a:spcBef>
                <a:buClr>
                  <a:schemeClr val="accent1"/>
                </a:buClr>
                <a:buSzPct val="70000"/>
              </a:pPr>
              <a:r>
                <a:rPr lang="cs-CZ" sz="28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místo nehody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52392" y="4636614"/>
            <a:ext cx="3159968" cy="905137"/>
            <a:chOff x="683568" y="3243943"/>
            <a:chExt cx="3024336" cy="905137"/>
          </a:xfrm>
        </p:grpSpPr>
        <p:sp>
          <p:nvSpPr>
            <p:cNvPr id="27" name="Vývojový diagram: dokument 26"/>
            <p:cNvSpPr/>
            <p:nvPr/>
          </p:nvSpPr>
          <p:spPr>
            <a:xfrm>
              <a:off x="683568" y="3243943"/>
              <a:ext cx="3024336" cy="905137"/>
            </a:xfrm>
            <a:prstGeom prst="flowChartDocumen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683568" y="3373346"/>
              <a:ext cx="30243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spcBef>
                  <a:spcPct val="20000"/>
                </a:spcBef>
                <a:buClr>
                  <a:schemeClr val="accent1"/>
                </a:buClr>
                <a:buSzPct val="70000"/>
              </a:pPr>
              <a:r>
                <a:rPr lang="cs-CZ" sz="28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věk zraněných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1115616" y="5733256"/>
            <a:ext cx="7056784" cy="369332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Ano, to je správná odpověď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533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zraněná osoba nedýchá, co provádíme do příjezdu záchranářů?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1475656" y="3579078"/>
            <a:ext cx="3024336" cy="905137"/>
            <a:chOff x="683568" y="3243943"/>
            <a:chExt cx="3024336" cy="905137"/>
          </a:xfrm>
        </p:grpSpPr>
        <p:sp>
          <p:nvSpPr>
            <p:cNvPr id="4" name="Vývojový diagram: dokument 3"/>
            <p:cNvSpPr/>
            <p:nvPr/>
          </p:nvSpPr>
          <p:spPr>
            <a:xfrm>
              <a:off x="683568" y="3243943"/>
              <a:ext cx="3024336" cy="905137"/>
            </a:xfrm>
            <a:prstGeom prst="flowChartDocumen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83568" y="3366612"/>
              <a:ext cx="30243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spcBef>
                  <a:spcPct val="20000"/>
                </a:spcBef>
                <a:buClr>
                  <a:schemeClr val="accent1"/>
                </a:buClr>
                <a:buSzPct val="70000"/>
              </a:pPr>
              <a:r>
                <a:rPr lang="cs-CZ" sz="28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masáž zad</a:t>
              </a:r>
              <a:endPara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1475656" y="4636614"/>
            <a:ext cx="3031661" cy="905137"/>
            <a:chOff x="683568" y="3243943"/>
            <a:chExt cx="3031661" cy="905137"/>
          </a:xfrm>
        </p:grpSpPr>
        <p:sp>
          <p:nvSpPr>
            <p:cNvPr id="18" name="Vývojový diagram: dokument 17"/>
            <p:cNvSpPr/>
            <p:nvPr/>
          </p:nvSpPr>
          <p:spPr>
            <a:xfrm>
              <a:off x="683568" y="3243943"/>
              <a:ext cx="3024336" cy="905137"/>
            </a:xfrm>
            <a:prstGeom prst="flowChartDocumen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90893" y="3434901"/>
              <a:ext cx="30243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spcBef>
                  <a:spcPct val="20000"/>
                </a:spcBef>
                <a:buClr>
                  <a:schemeClr val="accent1"/>
                </a:buClr>
                <a:buSzPct val="70000"/>
              </a:pPr>
              <a:r>
                <a:rPr lang="cs-CZ" sz="28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masáž nohou</a:t>
              </a:r>
              <a:endPara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4652392" y="3579077"/>
            <a:ext cx="3159968" cy="905137"/>
            <a:chOff x="683568" y="3243943"/>
            <a:chExt cx="3024336" cy="905137"/>
          </a:xfrm>
        </p:grpSpPr>
        <p:sp>
          <p:nvSpPr>
            <p:cNvPr id="21" name="Vývojový diagram: dokument 20"/>
            <p:cNvSpPr/>
            <p:nvPr/>
          </p:nvSpPr>
          <p:spPr>
            <a:xfrm>
              <a:off x="683568" y="3243943"/>
              <a:ext cx="3024336" cy="905137"/>
            </a:xfrm>
            <a:prstGeom prst="flowChartDocumen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83568" y="3335835"/>
              <a:ext cx="30243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spcBef>
                  <a:spcPct val="20000"/>
                </a:spcBef>
                <a:buClr>
                  <a:schemeClr val="accent1"/>
                </a:buClr>
                <a:buSzPct val="70000"/>
              </a:pPr>
              <a:r>
                <a:rPr lang="cs-CZ" sz="28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masáž srdce</a:t>
              </a:r>
              <a:endPara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652392" y="4636614"/>
            <a:ext cx="3159968" cy="905137"/>
            <a:chOff x="683568" y="3243943"/>
            <a:chExt cx="3024336" cy="905137"/>
          </a:xfrm>
        </p:grpSpPr>
        <p:sp>
          <p:nvSpPr>
            <p:cNvPr id="27" name="Vývojový diagram: dokument 26"/>
            <p:cNvSpPr/>
            <p:nvPr/>
          </p:nvSpPr>
          <p:spPr>
            <a:xfrm>
              <a:off x="683568" y="3243943"/>
              <a:ext cx="3024336" cy="905137"/>
            </a:xfrm>
            <a:prstGeom prst="flowChartDocumen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683568" y="3373346"/>
              <a:ext cx="30243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spcBef>
                  <a:spcPct val="20000"/>
                </a:spcBef>
                <a:buClr>
                  <a:schemeClr val="accent1"/>
                </a:buClr>
                <a:buSzPct val="70000"/>
              </a:pPr>
              <a:r>
                <a:rPr lang="cs-CZ" sz="28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masáž krku</a:t>
              </a:r>
              <a:endPara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1115616" y="5733256"/>
            <a:ext cx="7056784" cy="369332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Ano, to je správná odpověď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20314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hlinkClick r:id="rId2"/>
              </a:rPr>
              <a:t>http://www.zachrannasluzba.cz/propacienty/jakvolat.htm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http://www.zzsuk.cz/kdy-a-jak-volat-155-1/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http://ultrazvuk-tarle.hr/dijagnostika/zagreb/depresija_i_panika_panichno_depresivni_poremeaj</a:t>
            </a:r>
            <a:r>
              <a:rPr lang="cs-CZ" sz="1400" dirty="0" smtClean="0">
                <a:hlinkClick r:id="rId4"/>
              </a:rPr>
              <a:t>/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www.stastnezeny.cz/index.asp?menu=3&amp;record=22736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http://goinfocaraccident.info/car-insurance-claim-after-accident</a:t>
            </a:r>
            <a:r>
              <a:rPr lang="cs-CZ" sz="1400" dirty="0" smtClean="0">
                <a:hlinkClick r:id="rId6"/>
              </a:rPr>
              <a:t>/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www.irialuky.eu/novinky/novinky_2006.html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67411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110</TotalTime>
  <Words>682</Words>
  <Application>Microsoft Office PowerPoint</Application>
  <PresentationFormat>Předvádění na obrazovce (4:3)</PresentationFormat>
  <Paragraphs>86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Jak správně Přivoláme Lékaře </vt:lpstr>
      <vt:lpstr>Vždy dodržte!</vt:lpstr>
      <vt:lpstr>Kdy a jak volat 155</vt:lpstr>
      <vt:lpstr>KDY VOLAT 155?</vt:lpstr>
      <vt:lpstr>Jak volat 155</vt:lpstr>
      <vt:lpstr>Jak volat 155</vt:lpstr>
      <vt:lpstr>Jak volat 155 (pravidla)</vt:lpstr>
      <vt:lpstr>Co říci?</vt:lpstr>
      <vt:lpstr>Co dělat, než záchranka dorazí?</vt:lpstr>
      <vt:lpstr>Co dělat, než záchranka dorazí?</vt:lpstr>
      <vt:lpstr>Opakování</vt:lpstr>
      <vt:lpstr>Opakování</vt:lpstr>
      <vt:lpstr>Opakování</vt:lpstr>
      <vt:lpstr>Odkazy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Přivolání Lékaře </dc:title>
  <dc:creator>Beda</dc:creator>
  <cp:lastModifiedBy>Petr</cp:lastModifiedBy>
  <cp:revision>37</cp:revision>
  <dcterms:created xsi:type="dcterms:W3CDTF">2011-08-24T15:05:13Z</dcterms:created>
  <dcterms:modified xsi:type="dcterms:W3CDTF">2012-03-01T16:08:02Z</dcterms:modified>
</cp:coreProperties>
</file>