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1" r:id="rId6"/>
    <p:sldId id="263" r:id="rId7"/>
    <p:sldId id="262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497D-6CB2-43BB-9B0D-AD5D6F80E5E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8F30A-4D35-48EC-AC7A-A6C0E15C0DF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497D-6CB2-43BB-9B0D-AD5D6F80E5E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8F30A-4D35-48EC-AC7A-A6C0E15C0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497D-6CB2-43BB-9B0D-AD5D6F80E5E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8F30A-4D35-48EC-AC7A-A6C0E15C0DF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497D-6CB2-43BB-9B0D-AD5D6F80E5E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8F30A-4D35-48EC-AC7A-A6C0E15C0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497D-6CB2-43BB-9B0D-AD5D6F80E5E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8F30A-4D35-48EC-AC7A-A6C0E15C0DF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497D-6CB2-43BB-9B0D-AD5D6F80E5E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8F30A-4D35-48EC-AC7A-A6C0E15C0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497D-6CB2-43BB-9B0D-AD5D6F80E5E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8F30A-4D35-48EC-AC7A-A6C0E15C0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497D-6CB2-43BB-9B0D-AD5D6F80E5E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8F30A-4D35-48EC-AC7A-A6C0E15C0DF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497D-6CB2-43BB-9B0D-AD5D6F80E5E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8F30A-4D35-48EC-AC7A-A6C0E15C0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497D-6CB2-43BB-9B0D-AD5D6F80E5E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8F30A-4D35-48EC-AC7A-A6C0E15C0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497D-6CB2-43BB-9B0D-AD5D6F80E5E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8F30A-4D35-48EC-AC7A-A6C0E15C0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16C497D-6CB2-43BB-9B0D-AD5D6F80E5E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1C8F30A-4D35-48EC-AC7A-A6C0E15C0D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810000" y="6172200"/>
            <a:ext cx="1828800" cy="365125"/>
          </a:xfrm>
        </p:spPr>
        <p:txBody>
          <a:bodyPr/>
          <a:lstStyle/>
          <a:p>
            <a:fld id="{C527574E-E7E6-4A6C-84F5-6EE2F2388289}" type="slidenum">
              <a:rPr lang="cs-CZ" smtClean="0"/>
              <a:t>1</a:t>
            </a:fld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2989566" y="1270963"/>
            <a:ext cx="3352200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10 pohlavní soustava ženská</a:t>
            </a:r>
          </a:p>
          <a:p>
            <a:pPr algn="ctr"/>
            <a:endParaRPr lang="cs-CZ" dirty="0"/>
          </a:p>
          <a:p>
            <a:pPr algn="ctr"/>
            <a:r>
              <a:rPr lang="cs-CZ" sz="2400" b="1" dirty="0" smtClean="0"/>
              <a:t>VY_32_INOVACE_10</a:t>
            </a:r>
            <a:endParaRPr lang="cs-CZ" sz="2400" b="1" dirty="0"/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684213" y="3353371"/>
            <a:ext cx="8064500" cy="1661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 smtClean="0"/>
              <a:t>Mgr. Helena </a:t>
            </a:r>
            <a:r>
              <a:rPr lang="cs-CZ" sz="1200" dirty="0" err="1" smtClean="0"/>
              <a:t>Žovincová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G2-10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</a:t>
            </a:r>
            <a:r>
              <a:rPr lang="cs-CZ" sz="1200" dirty="0" smtClean="0"/>
              <a:t>8.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</a:t>
            </a:r>
            <a:r>
              <a:rPr lang="cs-CZ" sz="1200" dirty="0" smtClean="0"/>
              <a:t>Př.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 Materiál slouží k probírání nového učiva, lze jej využít i jako stručný zápis do sešitu, 		obsahuje obrázky k </a:t>
            </a:r>
            <a:r>
              <a:rPr lang="cs-CZ" sz="1200"/>
              <a:t>větší </a:t>
            </a:r>
            <a:r>
              <a:rPr lang="cs-CZ" sz="1200" smtClean="0"/>
              <a:t>názornosti.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28986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78873" y="1700808"/>
            <a:ext cx="7848600" cy="23042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7000" b="1" dirty="0" smtClean="0">
                <a:solidFill>
                  <a:schemeClr val="accent6">
                    <a:lumMod val="75000"/>
                  </a:schemeClr>
                </a:solidFill>
              </a:rPr>
              <a:t>POHLAVNÍ SOUSTAVA</a:t>
            </a:r>
          </a:p>
          <a:p>
            <a:pPr algn="l"/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- ŽENSKÁ</a:t>
            </a:r>
            <a:r>
              <a:rPr lang="cs-CZ" sz="5400" dirty="0" smtClean="0"/>
              <a:t/>
            </a:r>
            <a:br>
              <a:rPr lang="cs-CZ" sz="5400" dirty="0" smtClean="0"/>
            </a:br>
            <a:endParaRPr lang="cs-CZ" sz="5400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78873" y="414908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/>
              <a:t>Přírodopis – 8.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70368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005\AppData\Local\Microsoft\Windows\Temporary Internet Files\Content.IE5\ROVTGKWT\MP9004402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733486"/>
            <a:ext cx="2736304" cy="4031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268760"/>
            <a:ext cx="907300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Funkce:</a:t>
            </a:r>
          </a:p>
          <a:p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tvorba pohlavních buněk – vajíček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tvorba ženských pohlavních hormonů - estrogen</a:t>
            </a:r>
          </a:p>
          <a:p>
            <a:pPr lvl="8"/>
            <a:r>
              <a:rPr lang="cs-CZ" sz="2800" dirty="0" smtClean="0"/>
              <a:t>                            - progesteron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19515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3532366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močový měchýř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539552" y="1168477"/>
            <a:ext cx="8164780" cy="4680520"/>
            <a:chOff x="539552" y="1168477"/>
            <a:chExt cx="8164780" cy="4680520"/>
          </a:xfrm>
        </p:grpSpPr>
        <p:pic>
          <p:nvPicPr>
            <p:cNvPr id="1028" name="Picture 4" descr="File:Female anatomy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5736" y="1168477"/>
              <a:ext cx="4864585" cy="4680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9" name="Přímá spojnice se šipkou 8"/>
            <p:cNvCxnSpPr/>
            <p:nvPr/>
          </p:nvCxnSpPr>
          <p:spPr>
            <a:xfrm>
              <a:off x="5148064" y="2924944"/>
              <a:ext cx="2304256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>
              <a:off x="4932040" y="4149080"/>
              <a:ext cx="2520280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>
              <a:off x="4788024" y="2204864"/>
              <a:ext cx="2664296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 flipH="1">
              <a:off x="1763688" y="3717032"/>
              <a:ext cx="2376264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/>
            <p:nvPr/>
          </p:nvCxnSpPr>
          <p:spPr>
            <a:xfrm flipH="1">
              <a:off x="1979712" y="2204864"/>
              <a:ext cx="2160240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>
              <a:off x="3923928" y="5085184"/>
              <a:ext cx="3384376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se šipkou 24"/>
            <p:cNvCxnSpPr/>
            <p:nvPr/>
          </p:nvCxnSpPr>
          <p:spPr>
            <a:xfrm>
              <a:off x="5292080" y="4581128"/>
              <a:ext cx="2160240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TextovéPole 1"/>
            <p:cNvSpPr txBox="1"/>
            <p:nvPr/>
          </p:nvSpPr>
          <p:spPr>
            <a:xfrm>
              <a:off x="7596336" y="2020198"/>
              <a:ext cx="10310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vaječník</a:t>
              </a:r>
              <a:endParaRPr lang="cs-CZ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539552" y="2022189"/>
              <a:ext cx="10951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vejcovod</a:t>
              </a:r>
              <a:endParaRPr lang="cs-CZ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721561" y="2740278"/>
              <a:ext cx="8771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děloha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7596336" y="3964414"/>
              <a:ext cx="92845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pochva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596336" y="4396462"/>
              <a:ext cx="11079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konečník</a:t>
              </a:r>
              <a:endParaRPr lang="cs-CZ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7407372" y="4942647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stydké pysky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78062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052735"/>
            <a:ext cx="889378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Vaječníky</a:t>
            </a:r>
            <a:r>
              <a:rPr lang="cs-CZ" sz="2800" dirty="0" smtClean="0"/>
              <a:t> </a:t>
            </a:r>
            <a:r>
              <a:rPr lang="cs-CZ" sz="2400" dirty="0" smtClean="0"/>
              <a:t>- párové pohlavní žlázy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          - obsahují nezralá vajíčka </a:t>
            </a:r>
            <a:r>
              <a:rPr lang="cs-CZ" sz="2000" dirty="0" smtClean="0"/>
              <a:t>– začínají dozrávat v pubertě </a:t>
            </a:r>
          </a:p>
          <a:p>
            <a:r>
              <a:rPr lang="cs-CZ" sz="2400" dirty="0"/>
              <a:t>	 </a:t>
            </a:r>
            <a:r>
              <a:rPr lang="cs-CZ" sz="2400" dirty="0" smtClean="0"/>
              <a:t>          - produkují ženské pohlavní hormony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3074" name="Picture 2" descr="Soubor:Scheme female reproductive system-c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16552"/>
            <a:ext cx="4293493" cy="399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72096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243787"/>
            <a:ext cx="9036496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5"/>
                </a:solidFill>
              </a:rPr>
              <a:t>Vývodné pohlavní cesty:</a:t>
            </a:r>
          </a:p>
          <a:p>
            <a:endParaRPr lang="cs-CZ" sz="3600" dirty="0" smtClean="0">
              <a:solidFill>
                <a:schemeClr val="accent5"/>
              </a:solidFill>
            </a:endParaRPr>
          </a:p>
          <a:p>
            <a:r>
              <a:rPr lang="cs-CZ" sz="2800" dirty="0" smtClean="0"/>
              <a:t>Vejcovody</a:t>
            </a:r>
            <a:r>
              <a:rPr lang="cs-CZ" sz="2000" dirty="0" smtClean="0"/>
              <a:t> </a:t>
            </a:r>
            <a:r>
              <a:rPr lang="cs-CZ" sz="2400" dirty="0" smtClean="0"/>
              <a:t>- tenká trubice, kde dochází zpravidla k oplození</a:t>
            </a:r>
          </a:p>
          <a:p>
            <a:endParaRPr lang="cs-CZ" dirty="0" smtClean="0"/>
          </a:p>
          <a:p>
            <a:r>
              <a:rPr lang="cs-CZ" sz="2800" dirty="0" smtClean="0"/>
              <a:t>Děloha </a:t>
            </a:r>
            <a:r>
              <a:rPr lang="cs-CZ" sz="2400" dirty="0" smtClean="0"/>
              <a:t>- dutý svalový orgán, kde se vyvíjí oplozené vajíčko </a:t>
            </a:r>
          </a:p>
          <a:p>
            <a:r>
              <a:rPr lang="cs-CZ" sz="2400" dirty="0" smtClean="0"/>
              <a:t>	    - uvnitř prokrvená sliznice pro přijetí vajíčka</a:t>
            </a:r>
          </a:p>
          <a:p>
            <a:r>
              <a:rPr lang="cs-CZ" sz="2400" dirty="0" smtClean="0"/>
              <a:t> 	    - pokud nedojde k oplodnění, vajíčko odchází s krví ven </a:t>
            </a:r>
          </a:p>
          <a:p>
            <a:r>
              <a:rPr lang="cs-CZ" sz="2400" dirty="0" smtClean="0"/>
              <a:t>		=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menstruační cyklus </a:t>
            </a:r>
            <a:r>
              <a:rPr lang="cs-CZ" sz="2400" dirty="0" smtClean="0"/>
              <a:t>(28 dní)</a:t>
            </a:r>
          </a:p>
          <a:p>
            <a:endParaRPr lang="cs-CZ" sz="2400" dirty="0" smtClean="0"/>
          </a:p>
          <a:p>
            <a:r>
              <a:rPr lang="cs-CZ" sz="3200" dirty="0" smtClean="0"/>
              <a:t>Pochva</a:t>
            </a:r>
            <a:r>
              <a:rPr lang="cs-CZ" sz="2400" dirty="0" smtClean="0"/>
              <a:t> - spojuje dělohu s vnějšími pohlavními orgány</a:t>
            </a:r>
          </a:p>
        </p:txBody>
      </p:sp>
    </p:spTree>
    <p:extLst>
      <p:ext uri="{BB962C8B-B14F-4D97-AF65-F5344CB8AC3E}">
        <p14:creationId xmlns:p14="http://schemas.microsoft.com/office/powerpoint/2010/main" val="12409358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4399987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Zevní pohlavní orgány:</a:t>
            </a:r>
          </a:p>
          <a:p>
            <a:endParaRPr lang="cs-CZ" sz="2800" dirty="0">
              <a:solidFill>
                <a:schemeClr val="accent1"/>
              </a:solidFill>
            </a:endParaRPr>
          </a:p>
          <a:p>
            <a:r>
              <a:rPr lang="cs-CZ" sz="2800" dirty="0" smtClean="0"/>
              <a:t>Velké a malé stydké pysky</a:t>
            </a:r>
          </a:p>
          <a:p>
            <a:endParaRPr lang="cs-CZ" sz="2800" dirty="0" smtClean="0"/>
          </a:p>
          <a:p>
            <a:r>
              <a:rPr lang="cs-CZ" sz="2800" dirty="0" smtClean="0"/>
              <a:t>Poštěváček  (klitoris)</a:t>
            </a:r>
          </a:p>
          <a:p>
            <a:endParaRPr lang="cs-CZ" sz="2800" dirty="0" smtClean="0"/>
          </a:p>
          <a:p>
            <a:endParaRPr lang="cs-CZ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9193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412388"/>
            <a:ext cx="86764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Ženské pohlavní žlázy se nazývají ............................................</a:t>
            </a:r>
          </a:p>
          <a:p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Ženský pohlavní hormon...........................................................</a:t>
            </a:r>
          </a:p>
          <a:p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Místo, kde nejčastěji dochází k oplození vajíčka......................</a:t>
            </a:r>
          </a:p>
          <a:p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Období, kdy vajíčka začínají dozrávat.......................................</a:t>
            </a:r>
          </a:p>
          <a:p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Orgán, kde probíhá vývoj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vajíčka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 zárodek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a pak v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plod.........</a:t>
            </a:r>
          </a:p>
          <a:p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Období od oplodnění vajíčka do porodu ...................................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475020"/>
            <a:ext cx="17107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Doplňte: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432014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7140" y="1772816"/>
            <a:ext cx="87849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TSAITGAIST</a:t>
            </a:r>
            <a:r>
              <a:rPr lang="cs-CZ" sz="1400" dirty="0" smtClean="0"/>
              <a:t>,</a:t>
            </a:r>
            <a:r>
              <a:rPr lang="cs-CZ" sz="1400" dirty="0"/>
              <a:t> </a:t>
            </a:r>
            <a:r>
              <a:rPr lang="cs-CZ" sz="1400" i="1" dirty="0"/>
              <a:t>http://</a:t>
            </a:r>
            <a:r>
              <a:rPr lang="cs-CZ" sz="1400" i="1" dirty="0" smtClean="0"/>
              <a:t>commons.wikimedia.org/wiki/</a:t>
            </a:r>
            <a:r>
              <a:rPr lang="cs-CZ" sz="1400" i="1" dirty="0" err="1" smtClean="0"/>
              <a:t>File:Female_anatomy.svg?uselang</a:t>
            </a:r>
            <a:r>
              <a:rPr lang="cs-CZ" sz="1400" i="1" dirty="0" smtClean="0"/>
              <a:t>=es</a:t>
            </a:r>
            <a:r>
              <a:rPr lang="cs-CZ" sz="1400" dirty="0" smtClean="0"/>
              <a:t>[online</a:t>
            </a:r>
            <a:r>
              <a:rPr lang="cs-CZ" sz="1400" dirty="0"/>
              <a:t>]. [cit. </a:t>
            </a:r>
            <a:r>
              <a:rPr lang="cs-CZ" sz="1400" dirty="0" smtClean="0"/>
              <a:t>20.5.2012</a:t>
            </a:r>
            <a:r>
              <a:rPr lang="cs-CZ" sz="1400" dirty="0"/>
              <a:t>]. </a:t>
            </a:r>
            <a:r>
              <a:rPr lang="cs-CZ" sz="1400" dirty="0" smtClean="0"/>
              <a:t>Dostupný </a:t>
            </a:r>
            <a:r>
              <a:rPr lang="cs-CZ" sz="1400" dirty="0"/>
              <a:t>na WWW: &lt;File:Female </a:t>
            </a:r>
            <a:r>
              <a:rPr lang="cs-CZ" sz="1400" dirty="0" err="1"/>
              <a:t>anatomy.svg</a:t>
            </a:r>
            <a:r>
              <a:rPr lang="cs-CZ" sz="1400" dirty="0"/>
              <a:t>&gt;.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908720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2636912"/>
            <a:ext cx="86074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rgbClr val="333333"/>
                </a:solidFill>
              </a:rPr>
              <a:t>FAIGL.LADISLAV, </a:t>
            </a:r>
            <a:r>
              <a:rPr lang="en-US" sz="1400" i="1" dirty="0" smtClean="0">
                <a:solidFill>
                  <a:srgbClr val="333333"/>
                </a:solidFill>
              </a:rPr>
              <a:t>http</a:t>
            </a:r>
            <a:r>
              <a:rPr lang="en-US" sz="1400" i="1" dirty="0">
                <a:solidFill>
                  <a:srgbClr val="333333"/>
                </a:solidFill>
              </a:rPr>
              <a:t>://cs.wikipedia.org/wiki/Soubor:Scheme_female_reproductive_system-cs.svg</a:t>
            </a:r>
            <a:r>
              <a:rPr lang="en-US" sz="1400" dirty="0">
                <a:solidFill>
                  <a:srgbClr val="333333"/>
                </a:solidFill>
              </a:rPr>
              <a:t> [online]. [cit. </a:t>
            </a:r>
            <a:r>
              <a:rPr lang="en-US" sz="1400" dirty="0" smtClean="0">
                <a:solidFill>
                  <a:srgbClr val="333333"/>
                </a:solidFill>
              </a:rPr>
              <a:t>2</a:t>
            </a:r>
            <a:r>
              <a:rPr lang="cs-CZ" sz="1400" dirty="0" smtClean="0">
                <a:solidFill>
                  <a:srgbClr val="333333"/>
                </a:solidFill>
              </a:rPr>
              <a:t>0</a:t>
            </a:r>
            <a:r>
              <a:rPr lang="en-US" sz="1400" dirty="0" smtClean="0">
                <a:solidFill>
                  <a:srgbClr val="333333"/>
                </a:solidFill>
              </a:rPr>
              <a:t>.5.2012</a:t>
            </a:r>
            <a:r>
              <a:rPr lang="en-US" sz="1400" dirty="0">
                <a:solidFill>
                  <a:srgbClr val="333333"/>
                </a:solidFill>
              </a:rPr>
              <a:t>]. </a:t>
            </a:r>
            <a:r>
              <a:rPr lang="en-US" sz="1400" dirty="0" err="1">
                <a:solidFill>
                  <a:srgbClr val="333333"/>
                </a:solidFill>
              </a:rPr>
              <a:t>Dostupný</a:t>
            </a:r>
            <a:r>
              <a:rPr lang="en-US" sz="1400" dirty="0">
                <a:solidFill>
                  <a:srgbClr val="333333"/>
                </a:solidFill>
              </a:rPr>
              <a:t> </a:t>
            </a:r>
            <a:r>
              <a:rPr lang="en-US" sz="1400" dirty="0" err="1">
                <a:solidFill>
                  <a:srgbClr val="333333"/>
                </a:solidFill>
              </a:rPr>
              <a:t>na</a:t>
            </a:r>
            <a:r>
              <a:rPr lang="en-US" sz="1400" dirty="0">
                <a:solidFill>
                  <a:srgbClr val="333333"/>
                </a:solidFill>
              </a:rPr>
              <a:t> WWW: &lt;Scheme female reproductive system-</a:t>
            </a:r>
            <a:r>
              <a:rPr lang="en-US" sz="1400" dirty="0" err="1">
                <a:solidFill>
                  <a:srgbClr val="333333"/>
                </a:solidFill>
              </a:rPr>
              <a:t>cs.svg</a:t>
            </a:r>
            <a:r>
              <a:rPr lang="en-US" sz="1400" dirty="0">
                <a:solidFill>
                  <a:srgbClr val="333333"/>
                </a:solidFill>
              </a:rPr>
              <a:t>&gt;.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456388" y="3503710"/>
            <a:ext cx="197195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galerie </a:t>
            </a:r>
            <a:r>
              <a:rPr lang="cs-CZ" sz="1400" dirty="0" err="1"/>
              <a:t>microsoft</a:t>
            </a:r>
            <a:r>
              <a:rPr lang="cs-CZ" sz="1400" dirty="0"/>
              <a:t> </a:t>
            </a:r>
            <a:r>
              <a:rPr lang="cs-CZ" sz="1400" dirty="0" err="1"/>
              <a:t>office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565801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150</TotalTime>
  <Words>145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Přehlednost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005</dc:creator>
  <cp:lastModifiedBy>005</cp:lastModifiedBy>
  <cp:revision>14</cp:revision>
  <dcterms:created xsi:type="dcterms:W3CDTF">2012-05-29T12:30:37Z</dcterms:created>
  <dcterms:modified xsi:type="dcterms:W3CDTF">2013-03-18T17:05:18Z</dcterms:modified>
</cp:coreProperties>
</file>