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60" r:id="rId3"/>
    <p:sldId id="258" r:id="rId4"/>
    <p:sldId id="261" r:id="rId5"/>
    <p:sldId id="262" r:id="rId6"/>
    <p:sldId id="263" r:id="rId7"/>
    <p:sldId id="264" r:id="rId8"/>
    <p:sldId id="265" r:id="rId9"/>
    <p:sldId id="266" r:id="rId10"/>
    <p:sldId id="268" r:id="rId11"/>
    <p:sldId id="270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65ECF15B-90C5-492B-8B35-C62050C84CFA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  <a:prstGeom prst="rect">
            <a:avLst/>
          </a:prstGeom>
        </p:spPr>
        <p:txBody>
          <a:bodyPr/>
          <a:lstStyle/>
          <a:p>
            <a:fld id="{E04DAEE8-AE50-4C25-9FF6-D8D310032E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5207"/>
            <a:ext cx="7467600" cy="1143000"/>
          </a:xfrm>
          <a:effectLst>
            <a:reflection blurRad="6350" stA="52000" endA="300" endPos="35000" dir="5400000" sy="-100000" algn="bl" rotWithShape="0"/>
          </a:effectLst>
        </p:spPr>
        <p:txBody>
          <a:bodyPr>
            <a:normAutofit/>
          </a:bodyPr>
          <a:lstStyle>
            <a:lvl1pPr>
              <a:defRPr sz="3600" b="1">
                <a:effectLst>
                  <a:reflection blurRad="6350" stA="55000" endA="300" endPos="45500" dir="5400000" sy="-100000" algn="bl" rotWithShape="0"/>
                </a:effectLst>
              </a:defRPr>
            </a:lvl1pPr>
          </a:lstStyle>
          <a:p>
            <a:r>
              <a:rPr kumimoji="0" lang="cs-CZ" dirty="0" smtClean="0"/>
              <a:t>Kliknutím lze upravit styl.</a:t>
            </a:r>
            <a:endParaRPr kumimoji="0" lang="en-US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5ECF15B-90C5-492B-8B35-C62050C84CFA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65ECF15B-90C5-492B-8B35-C62050C84CFA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  <a:prstGeom prst="rect">
            <a:avLst/>
          </a:prstGeom>
        </p:spPr>
        <p:txBody>
          <a:bodyPr/>
          <a:lstStyle/>
          <a:p>
            <a:fld id="{E04DAEE8-AE50-4C25-9FF6-D8D310032E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CF15B-90C5-492B-8B35-C62050C84CFA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/>
          <a:lstStyle/>
          <a:p>
            <a:fld id="{E04DAEE8-AE50-4C25-9FF6-D8D310032EE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CF15B-90C5-492B-8B35-C62050C84CFA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/>
          <a:lstStyle/>
          <a:p>
            <a:fld id="{E04DAEE8-AE50-4C25-9FF6-D8D310032EE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5ECF15B-90C5-492B-8B35-C62050C84CFA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rtlCol="0"/>
          <a:lstStyle/>
          <a:p>
            <a:fld id="{E04DAEE8-AE50-4C25-9FF6-D8D310032EE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CF15B-90C5-492B-8B35-C62050C84CFA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/>
          <a:lstStyle/>
          <a:p>
            <a:fld id="{E04DAEE8-AE50-4C25-9FF6-D8D310032E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5ECF15B-90C5-492B-8B35-C62050C84CFA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rtlCol="0"/>
          <a:lstStyle/>
          <a:p>
            <a:fld id="{E04DAEE8-AE50-4C25-9FF6-D8D310032EE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5ECF15B-90C5-492B-8B35-C62050C84CFA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rtlCol="0"/>
          <a:lstStyle/>
          <a:p>
            <a:fld id="{E04DAEE8-AE50-4C25-9FF6-D8D310032EE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CF15B-90C5-492B-8B35-C62050C84CFA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/>
          <a:lstStyle/>
          <a:p>
            <a:fld id="{E04DAEE8-AE50-4C25-9FF6-D8D310032E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CF15B-90C5-492B-8B35-C62050C84CFA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/>
          <a:lstStyle/>
          <a:p>
            <a:fld id="{E04DAEE8-AE50-4C25-9FF6-D8D310032E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5ECF15B-90C5-492B-8B35-C62050C84CFA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7" Type="http://schemas.openxmlformats.org/officeDocument/2006/relationships/image" Target="../media/image8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g"/><Relationship Id="rId4" Type="http://schemas.openxmlformats.org/officeDocument/2006/relationships/image" Target="../media/image21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13" Type="http://schemas.openxmlformats.org/officeDocument/2006/relationships/image" Target="../media/image35.jpeg"/><Relationship Id="rId3" Type="http://schemas.openxmlformats.org/officeDocument/2006/relationships/image" Target="../media/image25.jpeg"/><Relationship Id="rId7" Type="http://schemas.openxmlformats.org/officeDocument/2006/relationships/image" Target="../media/image29.jpeg"/><Relationship Id="rId12" Type="http://schemas.openxmlformats.org/officeDocument/2006/relationships/image" Target="../media/image34.jpeg"/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g"/><Relationship Id="rId11" Type="http://schemas.openxmlformats.org/officeDocument/2006/relationships/image" Target="../media/image33.jpeg"/><Relationship Id="rId5" Type="http://schemas.openxmlformats.org/officeDocument/2006/relationships/image" Target="../media/image27.jpg"/><Relationship Id="rId15" Type="http://schemas.openxmlformats.org/officeDocument/2006/relationships/image" Target="../media/image37.jpeg"/><Relationship Id="rId10" Type="http://schemas.openxmlformats.org/officeDocument/2006/relationships/image" Target="../media/image32.jpg"/><Relationship Id="rId4" Type="http://schemas.openxmlformats.org/officeDocument/2006/relationships/image" Target="../media/image26.jpeg"/><Relationship Id="rId9" Type="http://schemas.openxmlformats.org/officeDocument/2006/relationships/image" Target="../media/image31.jpg"/><Relationship Id="rId14" Type="http://schemas.openxmlformats.org/officeDocument/2006/relationships/image" Target="../media/image36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hunting-shop.cz/produkty/lovecka-obuv-afars-trek/113055036/" TargetMode="External"/><Relationship Id="rId3" Type="http://schemas.openxmlformats.org/officeDocument/2006/relationships/hyperlink" Target="http://www.zachranny-kruh.cz/varovani_signaly_vystrahy/evakuacni_zavazadlo.html" TargetMode="External"/><Relationship Id="rId7" Type="http://schemas.openxmlformats.org/officeDocument/2006/relationships/hyperlink" Target="http://www.destniky.cz/destniky/destnik-la-15-automatic.html" TargetMode="External"/><Relationship Id="rId2" Type="http://schemas.openxmlformats.org/officeDocument/2006/relationships/hyperlink" Target="http://www.firebrno.cz/vase-cesty-k-bezpeci/co-ma-obsahovat-evakuacni-zavazadl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Ob%C4%8Dansk%C3%BD_pr%C5%AFkaz" TargetMode="External"/><Relationship Id="rId11" Type="http://schemas.openxmlformats.org/officeDocument/2006/relationships/hyperlink" Target="http://obchod-s-darky.cz/svitilny-baterky/28-15w-led-baterka-xenon-svetlo.html" TargetMode="External"/><Relationship Id="rId5" Type="http://schemas.openxmlformats.org/officeDocument/2006/relationships/hyperlink" Target="http://www.krutistehna.cz/fotogalerie?i=12" TargetMode="External"/><Relationship Id="rId10" Type="http://schemas.openxmlformats.org/officeDocument/2006/relationships/hyperlink" Target="http://lisadawley.wordpress.com/2010/09/19/going-mobile-learning-is-shifting-in-our-own-hand/" TargetMode="External"/><Relationship Id="rId4" Type="http://schemas.openxmlformats.org/officeDocument/2006/relationships/hyperlink" Target="http://jidelni-pribory.info/pribory-rondell" TargetMode="External"/><Relationship Id="rId9" Type="http://schemas.openxmlformats.org/officeDocument/2006/relationships/hyperlink" Target="http://zanulka.blog.cz/0809/mikiny-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23728" y="1408654"/>
            <a:ext cx="7489202" cy="1702160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Evakuační zavazadlo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4" name="Picture 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60647"/>
            <a:ext cx="4896544" cy="1148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462464" cy="1371600"/>
          </a:xfrm>
        </p:spPr>
        <p:txBody>
          <a:bodyPr>
            <a:normAutofit fontScale="77500" lnSpcReduction="20000"/>
          </a:bodyPr>
          <a:lstStyle/>
          <a:p>
            <a:r>
              <a:rPr lang="cs-CZ" smtClean="0"/>
              <a:t>VY_32_INOVACE_10_VÝCHOVA </a:t>
            </a:r>
            <a:r>
              <a:rPr lang="cs-CZ"/>
              <a:t>KE </a:t>
            </a:r>
            <a:r>
              <a:rPr lang="cs-CZ" smtClean="0"/>
              <a:t>ZDRAVÍ_1_EVAKUAČNÍ </a:t>
            </a:r>
            <a:r>
              <a:rPr lang="cs-CZ" dirty="0" smtClean="0"/>
              <a:t>ZAVAZADLO</a:t>
            </a:r>
            <a:endParaRPr lang="cs-CZ" dirty="0"/>
          </a:p>
          <a:p>
            <a:r>
              <a:rPr lang="cs-CZ" dirty="0"/>
              <a:t>Dětský domov, Základní škola praktická, Praktická škola, Školní jídelna a Školní družina, Duchcov, Školní 1, příspěvková organizace</a:t>
            </a:r>
          </a:p>
          <a:p>
            <a:r>
              <a:rPr lang="cs-CZ" dirty="0"/>
              <a:t>Registrační číslo: cz.1.07/1.4.00/21.0559</a:t>
            </a:r>
          </a:p>
          <a:p>
            <a:r>
              <a:rPr lang="cs-CZ" dirty="0"/>
              <a:t>Mgr. Ladislava Hofmanová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4088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Jak by mělo vypadat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cs-CZ" sz="2100" dirty="0"/>
              <a:t>Pokud je nutné na více než jeden den opustit domácnost, je třeba si připravit evakuační zavazadlo pro sebe i ostatní členy domácnosti.</a:t>
            </a:r>
          </a:p>
          <a:p>
            <a:endParaRPr lang="cs-CZ" dirty="0" smtClean="0"/>
          </a:p>
          <a:p>
            <a:r>
              <a:rPr lang="cs-CZ" dirty="0" smtClean="0"/>
              <a:t>Zásady:</a:t>
            </a:r>
          </a:p>
          <a:p>
            <a:pPr lvl="1"/>
            <a:r>
              <a:rPr lang="cs-CZ" dirty="0" smtClean="0"/>
              <a:t>každá osoba by měla mít jen jedno zavazadlo</a:t>
            </a:r>
          </a:p>
          <a:p>
            <a:pPr marL="365760" lvl="1" indent="0">
              <a:buNone/>
            </a:pPr>
            <a:r>
              <a:rPr lang="cs-CZ" dirty="0" smtClean="0"/>
              <a:t>    (dospělí do 25 kg, děti do 10 kg)</a:t>
            </a:r>
          </a:p>
          <a:p>
            <a:pPr lvl="1"/>
            <a:r>
              <a:rPr lang="cs-CZ" dirty="0" smtClean="0"/>
              <a:t>druh zavazadla</a:t>
            </a:r>
          </a:p>
          <a:p>
            <a:pPr marL="1074738" lvl="3" indent="-363538"/>
            <a:r>
              <a:rPr lang="cs-CZ" dirty="0" smtClean="0"/>
              <a:t>ideální je </a:t>
            </a:r>
            <a:r>
              <a:rPr lang="cs-CZ" b="1" dirty="0" smtClean="0"/>
              <a:t>kufr na kolečkách</a:t>
            </a:r>
            <a:r>
              <a:rPr lang="cs-CZ" dirty="0"/>
              <a:t> se kterým lze manipulovat jen jednou </a:t>
            </a:r>
            <a:r>
              <a:rPr lang="cs-CZ" dirty="0" smtClean="0"/>
              <a:t>rukou</a:t>
            </a:r>
          </a:p>
          <a:p>
            <a:pPr marL="1074738" lvl="3" indent="-363538"/>
            <a:r>
              <a:rPr lang="cs-CZ" dirty="0" smtClean="0"/>
              <a:t>dále </a:t>
            </a:r>
            <a:r>
              <a:rPr lang="cs-CZ" b="1" dirty="0" smtClean="0"/>
              <a:t>batoh</a:t>
            </a:r>
            <a:r>
              <a:rPr lang="cs-CZ" dirty="0" smtClean="0"/>
              <a:t> (máte obě ruce volné) </a:t>
            </a:r>
          </a:p>
          <a:p>
            <a:pPr marL="1074738" lvl="3" indent="-363538"/>
            <a:r>
              <a:rPr lang="cs-CZ" b="1" dirty="0" smtClean="0"/>
              <a:t>taška</a:t>
            </a:r>
            <a:r>
              <a:rPr lang="cs-CZ" dirty="0" smtClean="0"/>
              <a:t> (nejméně vhodná</a:t>
            </a:r>
            <a:r>
              <a:rPr lang="cs-CZ" dirty="0" smtClean="0"/>
              <a:t>).</a:t>
            </a:r>
            <a:endParaRPr lang="cs-CZ" dirty="0" smtClean="0"/>
          </a:p>
          <a:p>
            <a:pPr marL="365760" lvl="1" indent="0">
              <a:buNone/>
            </a:pPr>
            <a:endParaRPr lang="cs-CZ" dirty="0"/>
          </a:p>
          <a:p>
            <a:pPr marL="365760" lvl="1" indent="0" algn="just">
              <a:buNone/>
            </a:pPr>
            <a:r>
              <a:rPr lang="cs-CZ" dirty="0" smtClean="0"/>
              <a:t>Nezapomeňte, že při přesunu se zavazadlem není vždy možné použít vlastní automobil (např. povodně). V mnoha domácnostech je také domácí zvíře, které je třeba vést (nést) s sebou, a tak se hodí každá volná ruka.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7416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Evakuační zavazadlo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Je vlastně takové cestovní zavazadlo, které by mělo pokrýt vaše potřeby alespoň po dobu 3 dní pobytu mimo domov  (v případě evakuace).</a:t>
            </a:r>
          </a:p>
          <a:p>
            <a:endParaRPr lang="cs-CZ" sz="2000" dirty="0"/>
          </a:p>
          <a:p>
            <a:r>
              <a:rPr lang="cs-CZ" sz="2000" dirty="0" smtClean="0"/>
              <a:t>Mělo </a:t>
            </a:r>
            <a:r>
              <a:rPr lang="cs-CZ" sz="2000" dirty="0"/>
              <a:t>být v domácnosti </a:t>
            </a:r>
            <a:r>
              <a:rPr lang="cs-CZ" sz="2000" b="1" dirty="0"/>
              <a:t>pohotovostně připravené </a:t>
            </a:r>
            <a:r>
              <a:rPr lang="cs-CZ" sz="2000" dirty="0"/>
              <a:t>neustále, alespoň </a:t>
            </a:r>
            <a:r>
              <a:rPr lang="cs-CZ" sz="2000" dirty="0" smtClean="0"/>
              <a:t>částečně.</a:t>
            </a:r>
          </a:p>
          <a:p>
            <a:endParaRPr lang="cs-CZ" sz="2000" dirty="0"/>
          </a:p>
          <a:p>
            <a:r>
              <a:rPr lang="cs-CZ" sz="2000" dirty="0"/>
              <a:t>Při </a:t>
            </a:r>
            <a:r>
              <a:rPr lang="cs-CZ" sz="2000" dirty="0" smtClean="0"/>
              <a:t>opuštění </a:t>
            </a:r>
            <a:r>
              <a:rPr lang="cs-CZ" sz="2000" dirty="0"/>
              <a:t>objektu na kratší dobu (např. nahlášení bomby </a:t>
            </a:r>
            <a:r>
              <a:rPr lang="cs-CZ" sz="2000" dirty="0" smtClean="0"/>
              <a:t>    v </a:t>
            </a:r>
            <a:r>
              <a:rPr lang="cs-CZ" sz="2000" dirty="0"/>
              <a:t>objektu, únik plynu </a:t>
            </a:r>
            <a:r>
              <a:rPr lang="cs-CZ" sz="2000" dirty="0" smtClean="0"/>
              <a:t>atd.) </a:t>
            </a:r>
            <a:r>
              <a:rPr lang="cs-CZ" sz="2000" dirty="0"/>
              <a:t>lze očekávat návrat během několika hodin, tudíž je evakuační zavazadlo zbytečné.</a:t>
            </a: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43696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by mělo obsahovat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 snadnější zapamatování lze obsah zavazadla rozčlenit do několika logických skupin: </a:t>
            </a:r>
          </a:p>
          <a:p>
            <a:endParaRPr lang="cs-CZ" dirty="0" smtClean="0"/>
          </a:p>
          <a:p>
            <a:pPr marL="993775" indent="-369888">
              <a:buSzPct val="101000"/>
              <a:buFont typeface="+mj-lt"/>
              <a:buAutoNum type="arabicPeriod"/>
            </a:pPr>
            <a:r>
              <a:rPr lang="cs-CZ" sz="2800" dirty="0" smtClean="0"/>
              <a:t>jídlo a pití + nádobí</a:t>
            </a:r>
          </a:p>
          <a:p>
            <a:pPr marL="993775" indent="-369888">
              <a:buSzPct val="101000"/>
              <a:buFont typeface="+mj-lt"/>
              <a:buAutoNum type="arabicPeriod"/>
            </a:pPr>
            <a:r>
              <a:rPr lang="cs-CZ" sz="2800" dirty="0" smtClean="0"/>
              <a:t>cennosti a dokumenty</a:t>
            </a:r>
          </a:p>
          <a:p>
            <a:pPr marL="993775" indent="-369888">
              <a:buSzPct val="101000"/>
              <a:buFont typeface="+mj-lt"/>
              <a:buAutoNum type="arabicPeriod"/>
            </a:pPr>
            <a:r>
              <a:rPr lang="cs-CZ" sz="2800" dirty="0" smtClean="0"/>
              <a:t>léky a hygiena</a:t>
            </a:r>
          </a:p>
          <a:p>
            <a:pPr marL="993775" indent="-369888">
              <a:buSzPct val="101000"/>
              <a:buFont typeface="+mj-lt"/>
              <a:buAutoNum type="arabicPeriod"/>
            </a:pPr>
            <a:r>
              <a:rPr lang="cs-CZ" sz="2800" dirty="0" smtClean="0"/>
              <a:t>oblečení a vybavení pro přespání</a:t>
            </a:r>
          </a:p>
          <a:p>
            <a:pPr marL="993775" indent="-369888">
              <a:buSzPct val="101000"/>
              <a:buFont typeface="+mj-lt"/>
              <a:buAutoNum type="arabicPeriod"/>
            </a:pPr>
            <a:r>
              <a:rPr lang="cs-CZ" sz="2800" dirty="0" smtClean="0"/>
              <a:t>přístroje, nástroje a zábava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8314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skupina obsahuje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1764" y="3284636"/>
            <a:ext cx="3164701" cy="201193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3348901"/>
            <a:ext cx="2521037" cy="201193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1524" y="3284635"/>
            <a:ext cx="2011935" cy="201193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3318944"/>
            <a:ext cx="2682579" cy="201193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1628" y="3550054"/>
            <a:ext cx="1780824" cy="17808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7492" y="3630841"/>
            <a:ext cx="1066800" cy="1619250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5069160"/>
          </a:xfrm>
        </p:spPr>
        <p:txBody>
          <a:bodyPr>
            <a:normAutofit/>
          </a:bodyPr>
          <a:lstStyle/>
          <a:p>
            <a:r>
              <a:rPr lang="cs-CZ" b="1" dirty="0" smtClean="0"/>
              <a:t>trvanlivé a dobře zabalené potraviny</a:t>
            </a:r>
            <a:r>
              <a:rPr lang="cs-CZ" dirty="0" smtClean="0"/>
              <a:t>, </a:t>
            </a:r>
            <a:r>
              <a:rPr lang="cs-CZ" b="1" dirty="0" smtClean="0"/>
              <a:t>pitná voda</a:t>
            </a:r>
            <a:r>
              <a:rPr lang="cs-CZ" dirty="0" smtClean="0"/>
              <a:t> (vše na 2-3 dny pro každého člena domácnosti)</a:t>
            </a:r>
          </a:p>
          <a:p>
            <a:r>
              <a:rPr lang="cs-CZ" b="1" dirty="0" smtClean="0"/>
              <a:t>krmivo</a:t>
            </a:r>
            <a:r>
              <a:rPr lang="cs-CZ" dirty="0" smtClean="0"/>
              <a:t> pro domácí zvíře, které berete s sebou</a:t>
            </a:r>
          </a:p>
          <a:p>
            <a:pPr marL="273050" indent="-273050"/>
            <a:r>
              <a:rPr lang="cs-CZ" b="1" dirty="0" smtClean="0"/>
              <a:t>hrnek</a:t>
            </a:r>
            <a:r>
              <a:rPr lang="cs-CZ" dirty="0" smtClean="0"/>
              <a:t> nebo </a:t>
            </a:r>
            <a:r>
              <a:rPr lang="cs-CZ" b="1" dirty="0" smtClean="0"/>
              <a:t>miska</a:t>
            </a:r>
            <a:r>
              <a:rPr lang="cs-CZ" dirty="0" smtClean="0"/>
              <a:t>, </a:t>
            </a:r>
            <a:r>
              <a:rPr lang="cs-CZ" b="1" dirty="0" smtClean="0"/>
              <a:t>příbor</a:t>
            </a:r>
            <a:r>
              <a:rPr lang="cs-CZ" dirty="0" smtClean="0"/>
              <a:t> a </a:t>
            </a:r>
            <a:r>
              <a:rPr lang="cs-CZ" b="1" dirty="0" smtClean="0"/>
              <a:t>otvírák na konzervy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sz="1600" dirty="0" smtClean="0"/>
              <a:t>V případě, že máte individuální dietetický režim (např. bezlepková dieta, vegetariánství apod.), počítejte s tím, že v místech náhradního ubytování       s hromadným zajištěním stravování bude možné Vám vyjít vstříc jen                       v omezené míře. Mějte tedy své speciální potraviny s sebou v dostatečném množství.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239050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Druhá skupina obsahuje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87208" cy="4873752"/>
          </a:xfrm>
        </p:spPr>
        <p:txBody>
          <a:bodyPr/>
          <a:lstStyle/>
          <a:p>
            <a:r>
              <a:rPr lang="cs-CZ" b="1" dirty="0" smtClean="0"/>
              <a:t>osobní dokumenty</a:t>
            </a:r>
          </a:p>
          <a:p>
            <a:pPr marL="261938" indent="0">
              <a:buNone/>
            </a:pPr>
            <a:r>
              <a:rPr lang="cs-CZ" sz="1800" dirty="0" smtClean="0"/>
              <a:t>(rodný list, občanský průkaz, cestovní pas, kartu zdravotní pojišťovny)</a:t>
            </a:r>
          </a:p>
          <a:p>
            <a:r>
              <a:rPr lang="cs-CZ" b="1" dirty="0" smtClean="0"/>
              <a:t>jiné důležité dokumenty </a:t>
            </a:r>
          </a:p>
          <a:p>
            <a:pPr marL="261938" indent="0">
              <a:buNone/>
            </a:pPr>
            <a:r>
              <a:rPr lang="cs-CZ" sz="1800" dirty="0" smtClean="0"/>
              <a:t>(pojistné smlouvy, stavební spoření, smlouvy o investicích, akcie) </a:t>
            </a:r>
          </a:p>
          <a:p>
            <a:r>
              <a:rPr lang="cs-CZ" b="1" dirty="0" smtClean="0"/>
              <a:t>peníze v hotovosti + platební karty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4332233"/>
            <a:ext cx="1323724" cy="187762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4258036"/>
            <a:ext cx="2925972" cy="206296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4307508"/>
            <a:ext cx="1875270" cy="1927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623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Třetí skupina obsahuje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léky</a:t>
            </a:r>
            <a:r>
              <a:rPr lang="cs-CZ" dirty="0" smtClean="0"/>
              <a:t> nebo </a:t>
            </a:r>
            <a:r>
              <a:rPr lang="cs-CZ" b="1" dirty="0" smtClean="0"/>
              <a:t>zdravotní pomůcky</a:t>
            </a:r>
            <a:r>
              <a:rPr lang="cs-CZ" dirty="0" smtClean="0"/>
              <a:t> </a:t>
            </a:r>
          </a:p>
          <a:p>
            <a:r>
              <a:rPr lang="cs-CZ" dirty="0" smtClean="0"/>
              <a:t>doporučujeme </a:t>
            </a:r>
            <a:r>
              <a:rPr lang="cs-CZ" b="1" dirty="0" smtClean="0"/>
              <a:t>vitamíny</a:t>
            </a:r>
            <a:r>
              <a:rPr lang="cs-CZ" dirty="0" smtClean="0"/>
              <a:t> a </a:t>
            </a:r>
            <a:r>
              <a:rPr lang="cs-CZ" b="1" dirty="0" smtClean="0"/>
              <a:t>běžné doplňky stravy</a:t>
            </a:r>
            <a:endParaRPr lang="cs-CZ" dirty="0"/>
          </a:p>
          <a:p>
            <a:r>
              <a:rPr lang="cs-CZ" dirty="0" smtClean="0"/>
              <a:t>dále si vezměte běžné </a:t>
            </a:r>
            <a:r>
              <a:rPr lang="cs-CZ" b="1" dirty="0" smtClean="0"/>
              <a:t>hygienické potřeby</a:t>
            </a:r>
            <a:r>
              <a:rPr lang="cs-CZ" dirty="0" smtClean="0"/>
              <a:t>              v přiměřeném množství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3413999"/>
            <a:ext cx="6269813" cy="318034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6246" y="3085384"/>
            <a:ext cx="3343988" cy="33439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838" y="3573016"/>
            <a:ext cx="3816408" cy="2862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760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Čtvrtá skupina obsahuje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oblečení</a:t>
            </a:r>
            <a:r>
              <a:rPr lang="cs-CZ" dirty="0" smtClean="0"/>
              <a:t> odpovídající danému ročnímu období</a:t>
            </a:r>
          </a:p>
          <a:p>
            <a:r>
              <a:rPr lang="cs-CZ" b="1" dirty="0" smtClean="0"/>
              <a:t>náhradní prádlo</a:t>
            </a:r>
            <a:r>
              <a:rPr lang="cs-CZ" dirty="0" smtClean="0"/>
              <a:t> </a:t>
            </a:r>
          </a:p>
          <a:p>
            <a:pPr marL="261938" indent="-261938"/>
            <a:r>
              <a:rPr lang="cs-CZ" b="1" dirty="0" smtClean="0"/>
              <a:t>obuv</a:t>
            </a:r>
            <a:endParaRPr lang="cs-CZ" dirty="0"/>
          </a:p>
          <a:p>
            <a:r>
              <a:rPr lang="cs-CZ" b="1" dirty="0" smtClean="0"/>
              <a:t>spací pytel</a:t>
            </a:r>
            <a:r>
              <a:rPr lang="cs-CZ" dirty="0" smtClean="0"/>
              <a:t> a </a:t>
            </a:r>
            <a:r>
              <a:rPr lang="cs-CZ" b="1" dirty="0" smtClean="0"/>
              <a:t>karimatku</a:t>
            </a:r>
            <a:endParaRPr lang="cs-CZ" dirty="0"/>
          </a:p>
          <a:p>
            <a:r>
              <a:rPr lang="cs-CZ" b="1" dirty="0" smtClean="0"/>
              <a:t>pláštěnku</a:t>
            </a:r>
            <a:r>
              <a:rPr lang="cs-CZ" dirty="0" smtClean="0"/>
              <a:t> nebo </a:t>
            </a:r>
            <a:r>
              <a:rPr lang="cs-CZ" b="1" dirty="0" smtClean="0"/>
              <a:t>deštník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0943" y="2351475"/>
            <a:ext cx="1842354" cy="154757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4036985"/>
            <a:ext cx="2314250" cy="26120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292" y="4183258"/>
            <a:ext cx="1619452" cy="231947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3899053"/>
            <a:ext cx="2887881" cy="2887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9739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Pátá skupina obsahuje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mobilní telefon s nabíječkou</a:t>
            </a:r>
            <a:endParaRPr lang="cs-CZ" dirty="0"/>
          </a:p>
          <a:p>
            <a:r>
              <a:rPr lang="cs-CZ" b="1" dirty="0" smtClean="0"/>
              <a:t>FM rádio</a:t>
            </a:r>
            <a:r>
              <a:rPr lang="cs-CZ" dirty="0" smtClean="0"/>
              <a:t> </a:t>
            </a:r>
            <a:r>
              <a:rPr lang="cs-CZ" dirty="0"/>
              <a:t>s nabíječkou nebo bateriemi</a:t>
            </a:r>
            <a:endParaRPr lang="cs-CZ" dirty="0" smtClean="0"/>
          </a:p>
          <a:p>
            <a:pPr marL="261938" indent="0">
              <a:buNone/>
            </a:pPr>
            <a:r>
              <a:rPr lang="cs-CZ" sz="1800" dirty="0" smtClean="0"/>
              <a:t>(stačí ve formě MP3 přehrávače, </a:t>
            </a:r>
            <a:r>
              <a:rPr lang="cs-CZ" sz="1800" dirty="0" err="1" smtClean="0"/>
              <a:t>discmanu</a:t>
            </a:r>
            <a:r>
              <a:rPr lang="cs-CZ" sz="1800" dirty="0" smtClean="0"/>
              <a:t> apod.) </a:t>
            </a:r>
          </a:p>
          <a:p>
            <a:r>
              <a:rPr lang="cs-CZ" b="1" dirty="0" smtClean="0"/>
              <a:t>svítilna</a:t>
            </a:r>
          </a:p>
          <a:p>
            <a:r>
              <a:rPr lang="cs-CZ" b="1" dirty="0" smtClean="0"/>
              <a:t>zavírací</a:t>
            </a:r>
            <a:r>
              <a:rPr lang="cs-CZ" dirty="0" smtClean="0"/>
              <a:t> </a:t>
            </a:r>
            <a:r>
              <a:rPr lang="cs-CZ" b="1" dirty="0" smtClean="0"/>
              <a:t>nůž</a:t>
            </a:r>
          </a:p>
          <a:p>
            <a:r>
              <a:rPr lang="cs-CZ" b="1" dirty="0" smtClean="0"/>
              <a:t>šití</a:t>
            </a:r>
            <a:r>
              <a:rPr lang="cs-CZ" dirty="0" smtClean="0"/>
              <a:t> a </a:t>
            </a:r>
            <a:r>
              <a:rPr lang="cs-CZ" b="1" dirty="0" smtClean="0"/>
              <a:t>psací potřeby</a:t>
            </a:r>
            <a:r>
              <a:rPr lang="cs-CZ" dirty="0" smtClean="0"/>
              <a:t> </a:t>
            </a:r>
          </a:p>
          <a:p>
            <a:r>
              <a:rPr lang="cs-CZ" b="1" dirty="0" smtClean="0"/>
              <a:t>knihy</a:t>
            </a:r>
            <a:r>
              <a:rPr lang="cs-CZ" dirty="0" smtClean="0"/>
              <a:t>, </a:t>
            </a:r>
            <a:r>
              <a:rPr lang="cs-CZ" b="1" dirty="0" smtClean="0"/>
              <a:t>hračky</a:t>
            </a:r>
            <a:r>
              <a:rPr lang="cs-CZ" dirty="0" smtClean="0"/>
              <a:t> pro děti, </a:t>
            </a:r>
            <a:r>
              <a:rPr lang="cs-CZ" b="1" dirty="0" smtClean="0"/>
              <a:t>společenské hry</a:t>
            </a:r>
            <a:r>
              <a:rPr lang="cs-CZ" dirty="0"/>
              <a:t> </a:t>
            </a:r>
            <a:r>
              <a:rPr lang="cs-CZ" dirty="0" smtClean="0"/>
              <a:t>pro vyplnění volného času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276872"/>
            <a:ext cx="3811166" cy="391740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3107" y="2961693"/>
            <a:ext cx="3747045" cy="374704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850" y="3280242"/>
            <a:ext cx="3552986" cy="355298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3828849"/>
            <a:ext cx="3538711" cy="2912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3226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Video</a:t>
            </a:r>
            <a:endParaRPr lang="cs-CZ" dirty="0"/>
          </a:p>
        </p:txBody>
      </p:sp>
      <p:pic>
        <p:nvPicPr>
          <p:cNvPr id="4" name="zavazadlo.wmv">
            <a:hlinkClick r:id="" action="ppaction://media"/>
          </p:cNvPr>
          <p:cNvPicPr>
            <a:picLocks noGrp="1" noChangeAspect="1"/>
          </p:cNvPicPr>
          <p:nvPr>
            <p:ph sz="quarter"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07704" y="1844824"/>
            <a:ext cx="5380236" cy="4402272"/>
          </a:xfrm>
        </p:spPr>
      </p:pic>
    </p:spTree>
    <p:extLst>
      <p:ext uri="{BB962C8B-B14F-4D97-AF65-F5344CB8AC3E}">
        <p14:creationId xmlns:p14="http://schemas.microsoft.com/office/powerpoint/2010/main" val="2434485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5207"/>
            <a:ext cx="8136904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Dokážete zabalit evakuační zavazadlo?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931224" cy="4873752"/>
          </a:xfrm>
        </p:spPr>
        <p:txBody>
          <a:bodyPr/>
          <a:lstStyle/>
          <a:p>
            <a:r>
              <a:rPr lang="cs-CZ" dirty="0" smtClean="0"/>
              <a:t>Vyberte vše co </a:t>
            </a:r>
            <a:r>
              <a:rPr lang="cs-CZ" b="1" dirty="0" smtClean="0">
                <a:solidFill>
                  <a:srgbClr val="FF0000"/>
                </a:solidFill>
              </a:rPr>
              <a:t>PATŘÍ</a:t>
            </a:r>
            <a:r>
              <a:rPr lang="cs-CZ" dirty="0" smtClean="0"/>
              <a:t> do evakuačního zavazadla.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5644230" y="4367631"/>
            <a:ext cx="2952328" cy="23762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4643" y="4780978"/>
            <a:ext cx="2171501" cy="17307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0207" y="2724872"/>
            <a:ext cx="929067" cy="78041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6159" y="2688675"/>
            <a:ext cx="740847" cy="78638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2732218"/>
            <a:ext cx="1243856" cy="124385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5816" y="3457848"/>
            <a:ext cx="928638" cy="92863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8648" y="3453025"/>
            <a:ext cx="694266" cy="69426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1368" y="4072321"/>
            <a:ext cx="1021184" cy="875665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858645"/>
            <a:ext cx="2078503" cy="145827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2542" y="5478101"/>
            <a:ext cx="1471564" cy="125082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4108" y="5316920"/>
            <a:ext cx="1350504" cy="129944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626" y="2338990"/>
            <a:ext cx="443975" cy="62975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2202476"/>
            <a:ext cx="1269423" cy="104479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090" y="5607171"/>
            <a:ext cx="864096" cy="97527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3803" y="4386486"/>
            <a:ext cx="1051978" cy="788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1181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6185E-6 L 0.69375 0.4802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688" y="24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00578E-6 L 0.40313 0.45919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156" y="229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6185E-6 L 0.03889 0.41295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44" y="206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9711E-6 L 0.48055 0.15977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028" y="7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5.78035E-8 L 0.65903 -0.03168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951" y="-15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hlinkClick r:id="rId2"/>
              </a:rPr>
              <a:t>http://www.firebrno.cz/vase-cesty-k-bezpeci/co-ma-obsahovat-evakuacni-zavazadlo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http://www.zachranny-kruh.cz/varovani_signaly_vystrahy/evakuacni_zavazadlo.html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jidelni-pribory.info/pribory-rondell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www.krutistehna.cz/fotogalerie?i=12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cs.wikipedia.org/wiki/Ob%C4%8Dansk%C3%BD_pr%C5%AFkaz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www.destniky.cz/destniky/destnik-la-15-automatic.html</a:t>
            </a:r>
            <a:endParaRPr lang="cs-CZ" dirty="0" smtClean="0"/>
          </a:p>
          <a:p>
            <a:r>
              <a:rPr lang="cs-CZ" dirty="0">
                <a:hlinkClick r:id="rId8"/>
              </a:rPr>
              <a:t>http://www.hunting-shop.cz/produkty/lovecka-obuv-afars-trek/113055036</a:t>
            </a:r>
            <a:r>
              <a:rPr lang="cs-CZ" dirty="0" smtClean="0">
                <a:hlinkClick r:id="rId8"/>
              </a:rPr>
              <a:t>/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zanulka.blog.cz/0809/mikiny-2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http://lisadawley.wordpress.com/2010/09/19/going-mobile-learning-is-shifting-in-our-own-hand</a:t>
            </a:r>
            <a:r>
              <a:rPr lang="cs-CZ" dirty="0" smtClean="0">
                <a:hlinkClick r:id="rId10"/>
              </a:rPr>
              <a:t>/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obchod-s-darky.cz/svitilny-baterky/28-15w-led-baterka-xenon-svetlo.html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1690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479</Words>
  <Application>Microsoft Office PowerPoint</Application>
  <PresentationFormat>Předvádění na obrazovce (4:3)</PresentationFormat>
  <Paragraphs>82</Paragraphs>
  <Slides>12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Evakuační zavazadlo</vt:lpstr>
      <vt:lpstr>Jak by mělo vypadat</vt:lpstr>
      <vt:lpstr>Evakuační zavazadlo</vt:lpstr>
      <vt:lpstr>Co by mělo obsahovat</vt:lpstr>
      <vt:lpstr>První skupina obsahuje</vt:lpstr>
      <vt:lpstr>Druhá skupina obsahuje</vt:lpstr>
      <vt:lpstr>Třetí skupina obsahuje</vt:lpstr>
      <vt:lpstr>Čtvrtá skupina obsahuje</vt:lpstr>
      <vt:lpstr>Pátá skupina obsahuje</vt:lpstr>
      <vt:lpstr>Video</vt:lpstr>
      <vt:lpstr>Dokážete zabalit evakuační zavazadlo?</vt:lpstr>
      <vt:lpstr>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Evakuační zavazadlo</dc:title>
  <dc:creator>Bery</dc:creator>
  <cp:lastModifiedBy>Kacenka</cp:lastModifiedBy>
  <cp:revision>30</cp:revision>
  <dcterms:created xsi:type="dcterms:W3CDTF">2011-07-31T15:51:46Z</dcterms:created>
  <dcterms:modified xsi:type="dcterms:W3CDTF">2011-11-26T15:21:56Z</dcterms:modified>
</cp:coreProperties>
</file>