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257" r:id="rId3"/>
    <p:sldId id="265" r:id="rId4"/>
    <p:sldId id="258" r:id="rId5"/>
    <p:sldId id="264" r:id="rId6"/>
    <p:sldId id="260" r:id="rId7"/>
    <p:sldId id="268" r:id="rId8"/>
    <p:sldId id="269" r:id="rId9"/>
    <p:sldId id="261" r:id="rId10"/>
    <p:sldId id="262" r:id="rId11"/>
    <p:sldId id="266" r:id="rId12"/>
    <p:sldId id="267" r:id="rId13"/>
    <p:sldId id="259" r:id="rId14"/>
    <p:sldId id="270" r:id="rId15"/>
    <p:sldId id="271" r:id="rId16"/>
    <p:sldId id="273" r:id="rId17"/>
    <p:sldId id="272" r:id="rId18"/>
    <p:sldId id="274" r:id="rId19"/>
    <p:sldId id="263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95EC1D4A-A796-47C3-A63E-CE236FB377E2}" type="datetimeFigureOut">
              <a:rPr lang="cs-CZ" smtClean="0"/>
              <a:t>26.6.2011</a:t>
            </a:fld>
            <a:endParaRPr lang="cs-CZ" dirty="0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26.6.2011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95EC1D4A-A796-47C3-A63E-CE236FB377E2}" type="datetimeFigureOut">
              <a:rPr lang="cs-CZ" smtClean="0"/>
              <a:t>26.6.2011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26.6.2011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26.6.2011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26.6.2011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26.6.2011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95EC1D4A-A796-47C3-A63E-CE236FB377E2}" type="datetimeFigureOut">
              <a:rPr lang="cs-CZ" smtClean="0"/>
              <a:t>26.6.2011</a:t>
            </a:fld>
            <a:endParaRPr lang="cs-CZ" dirty="0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95EC1D4A-A796-47C3-A63E-CE236FB377E2}" type="datetimeFigureOut">
              <a:rPr lang="cs-CZ" smtClean="0"/>
              <a:t>26.6.2011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26.6.2011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26.6.2011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26.6.2011</a:t>
            </a:fld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slide" Target="slide17.xml"/><Relationship Id="rId1" Type="http://schemas.openxmlformats.org/officeDocument/2006/relationships/slideLayout" Target="../slideLayouts/slideLayout2.xml"/><Relationship Id="rId4" Type="http://schemas.openxmlformats.org/officeDocument/2006/relationships/slide" Target="slide1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ci.muni.cz/mikrob/kvasbiotech/pivo/tradpiv.html" TargetMode="External"/><Relationship Id="rId13" Type="http://schemas.openxmlformats.org/officeDocument/2006/relationships/hyperlink" Target="http://cs.wikipedia.org/wiki/Soubor:Various_Bottles_of_Slivovitz.jpg" TargetMode="External"/><Relationship Id="rId3" Type="http://schemas.openxmlformats.org/officeDocument/2006/relationships/hyperlink" Target="http://commons.wikimedia.org/wiki/File:Stopalcohol.png?uselang=cs" TargetMode="External"/><Relationship Id="rId7" Type="http://schemas.openxmlformats.org/officeDocument/2006/relationships/hyperlink" Target="http://www.pivnicenarozcesti.cz/" TargetMode="External"/><Relationship Id="rId12" Type="http://schemas.openxmlformats.org/officeDocument/2006/relationships/hyperlink" Target="http://tn.nova.cz/zpravy/regionalni/alkoholik-utekl-z-lecebny-do-hospody-na-cestu-zpet-si-zavolal-policii.html" TargetMode="External"/><Relationship Id="rId2" Type="http://schemas.openxmlformats.org/officeDocument/2006/relationships/hyperlink" Target="http://cs.wikipedia.org/wiki/Soubor:D%C4%9Btsk%C3%BD_alkoholismus.jpg" TargetMode="External"/><Relationship Id="rId16" Type="http://schemas.openxmlformats.org/officeDocument/2006/relationships/hyperlink" Target="http://necyklopedie.wikia.com/wiki/Soubor:Alcoholism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beer.thr.cz/" TargetMode="External"/><Relationship Id="rId11" Type="http://schemas.openxmlformats.org/officeDocument/2006/relationships/hyperlink" Target="http://cs.wikipedia.org/wiki/Soubor:Sklad_whisky.jpg" TargetMode="External"/><Relationship Id="rId5" Type="http://schemas.openxmlformats.org/officeDocument/2006/relationships/hyperlink" Target="http://commons.wikimedia.org/wiki/File:NoAlcoholics.gif?uselang=cs" TargetMode="External"/><Relationship Id="rId15" Type="http://schemas.openxmlformats.org/officeDocument/2006/relationships/hyperlink" Target="http://commons.wikimedia.org/wiki/File:Anti_Alcoholism.svg?uselang=cs" TargetMode="External"/><Relationship Id="rId10" Type="http://schemas.openxmlformats.org/officeDocument/2006/relationships/hyperlink" Target="http://cs.wikipedia.org/wiki/Soubor:Absolut_vodka.jpg" TargetMode="External"/><Relationship Id="rId4" Type="http://schemas.openxmlformats.org/officeDocument/2006/relationships/hyperlink" Target="http://commons.wikimedia.org/wiki/File:Flaming_cocktails.jpg" TargetMode="External"/><Relationship Id="rId9" Type="http://schemas.openxmlformats.org/officeDocument/2006/relationships/hyperlink" Target="http://www.tehotenstvi24.cz/porod-14" TargetMode="External"/><Relationship Id="rId14" Type="http://schemas.openxmlformats.org/officeDocument/2006/relationships/hyperlink" Target="http://cs.wikipedia.org/wiki/Soubor:Neuron_Hand-tuned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Alkohol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3728" y="2708920"/>
            <a:ext cx="6560234" cy="1752600"/>
          </a:xfrm>
        </p:spPr>
        <p:txBody>
          <a:bodyPr>
            <a:normAutofit fontScale="55000" lnSpcReduction="20000"/>
          </a:bodyPr>
          <a:lstStyle/>
          <a:p>
            <a:pPr algn="ctr"/>
            <a:r>
              <a:rPr lang="cs-CZ" dirty="0" smtClean="0"/>
              <a:t>VY_32_INOVACE_01_VÝCHOVA </a:t>
            </a:r>
            <a:r>
              <a:rPr lang="cs-CZ" dirty="0"/>
              <a:t>KE </a:t>
            </a:r>
            <a:r>
              <a:rPr lang="cs-CZ" dirty="0" smtClean="0"/>
              <a:t>ZDRAVÍ_ALKOHOL</a:t>
            </a:r>
          </a:p>
          <a:p>
            <a:pPr algn="ctr"/>
            <a:endParaRPr lang="cs-CZ" dirty="0"/>
          </a:p>
          <a:p>
            <a:pPr algn="ctr"/>
            <a:r>
              <a:rPr lang="cs-CZ" dirty="0"/>
              <a:t>Dětský domov, Základní škola praktická, Praktická škola, Školní jídelna a Školní družina, Duchcov, Školní 1, příspěvková organizace</a:t>
            </a:r>
          </a:p>
          <a:p>
            <a:pPr algn="ctr"/>
            <a:r>
              <a:rPr lang="cs-CZ" dirty="0"/>
              <a:t>Registrační číslo: </a:t>
            </a:r>
            <a:r>
              <a:rPr lang="cs-CZ" dirty="0" smtClean="0"/>
              <a:t>cz.1.07/1.4.00/21.0559</a:t>
            </a:r>
            <a:endParaRPr lang="cs-CZ" dirty="0"/>
          </a:p>
          <a:p>
            <a:pPr algn="ctr"/>
            <a:r>
              <a:rPr lang="cs-CZ" dirty="0"/>
              <a:t>Ladislava Hofmanová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04664"/>
            <a:ext cx="4724400" cy="993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933056"/>
            <a:ext cx="2088232" cy="24312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58439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Co si představíš pod pojmem alkohol?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Jedna z nejstarších drog.</a:t>
            </a:r>
          </a:p>
          <a:p>
            <a:r>
              <a:rPr lang="cs-CZ" dirty="0" smtClean="0"/>
              <a:t>Společností tolerovaná droga.</a:t>
            </a:r>
          </a:p>
          <a:p>
            <a:pPr algn="ctr"/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924944"/>
            <a:ext cx="2581275" cy="3333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98035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vzniká alkohol?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86975"/>
            <a:ext cx="8229600" cy="4526280"/>
          </a:xfrm>
        </p:spPr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zniká </a:t>
            </a:r>
            <a:r>
              <a:rPr lang="cs-CZ" dirty="0"/>
              <a:t>působením kvasinek při kvašení cukrů.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266" y="3284984"/>
            <a:ext cx="3744416" cy="2909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7340" y="2636912"/>
            <a:ext cx="3800475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99397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Jaké účinky má alkohol na člověka?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Poruchy zrakového vnímání.</a:t>
            </a:r>
          </a:p>
          <a:p>
            <a:r>
              <a:rPr lang="cs-CZ" dirty="0" smtClean="0"/>
              <a:t>Nebezpečně riskují a přeceňují se.</a:t>
            </a:r>
          </a:p>
          <a:p>
            <a:r>
              <a:rPr lang="cs-CZ" dirty="0" smtClean="0"/>
              <a:t>Prodlužuje se reakční čas.</a:t>
            </a:r>
          </a:p>
          <a:p>
            <a:r>
              <a:rPr lang="cs-CZ" dirty="0" smtClean="0"/>
              <a:t>Poruchy rovnováhy.</a:t>
            </a:r>
          </a:p>
          <a:p>
            <a:r>
              <a:rPr lang="cs-CZ" dirty="0" smtClean="0"/>
              <a:t>Nebezpečí spánku při řízení.</a:t>
            </a:r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221088"/>
            <a:ext cx="3902968" cy="21998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4411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Proč opilý člověk neudrží rovnováhu?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Alkohol uklidňuje nervy a vytváří pocit uvolnění. </a:t>
            </a:r>
            <a:endParaRPr lang="cs-CZ" sz="2800" dirty="0" smtClean="0"/>
          </a:p>
          <a:p>
            <a:r>
              <a:rPr lang="cs-CZ" sz="2800" dirty="0" smtClean="0"/>
              <a:t>Důvodem </a:t>
            </a:r>
            <a:r>
              <a:rPr lang="cs-CZ" sz="2800" dirty="0"/>
              <a:t>je, že </a:t>
            </a:r>
            <a:r>
              <a:rPr lang="cs-CZ" sz="2800" dirty="0" smtClean="0"/>
              <a:t>GABA (látka obsažena v alkoholu) </a:t>
            </a:r>
            <a:r>
              <a:rPr lang="cs-CZ" sz="2800" dirty="0"/>
              <a:t>má tlumivý účinek na další </a:t>
            </a:r>
            <a:r>
              <a:rPr lang="cs-CZ" sz="2800" dirty="0" smtClean="0"/>
              <a:t>neurony (nervové </a:t>
            </a:r>
            <a:r>
              <a:rPr lang="cs-CZ" sz="2800" dirty="0" smtClean="0"/>
              <a:t>buňky), </a:t>
            </a:r>
            <a:r>
              <a:rPr lang="cs-CZ" sz="2800" dirty="0" smtClean="0"/>
              <a:t> </a:t>
            </a:r>
            <a:r>
              <a:rPr lang="cs-CZ" sz="2800" dirty="0"/>
              <a:t>tak zpomaluje aktivitu určitých částí mozku.</a:t>
            </a: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2526" y="4293096"/>
            <a:ext cx="4170040" cy="22413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38002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Co si představíte pod pojmem kocovina?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Označení </a:t>
            </a:r>
            <a:r>
              <a:rPr lang="cs-CZ" dirty="0"/>
              <a:t>vedlejších účinků konzumace alkoholu, které se projevují bolestí hlavy, pocitem žízně, citlivostí na světlo i hluk, nevolnostmi, třesem a celkovým oslabením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005064"/>
            <a:ext cx="3054085" cy="22905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64887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Co si představíte pod pojmem abstinenční příznaky?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Jsou to příznaky </a:t>
            </a:r>
            <a:r>
              <a:rPr lang="cs-CZ" dirty="0" smtClean="0"/>
              <a:t>pomocí </a:t>
            </a:r>
            <a:r>
              <a:rPr lang="cs-CZ" dirty="0"/>
              <a:t>kterých organismus signalizuje vyprchávající účinky </a:t>
            </a:r>
            <a:r>
              <a:rPr lang="cs-CZ" dirty="0" smtClean="0"/>
              <a:t>drog.</a:t>
            </a:r>
          </a:p>
          <a:p>
            <a:r>
              <a:rPr lang="cs-CZ" dirty="0" smtClean="0"/>
              <a:t>Při </a:t>
            </a:r>
            <a:r>
              <a:rPr lang="cs-CZ" dirty="0"/>
              <a:t>odebrání drogy se objevují </a:t>
            </a:r>
            <a:r>
              <a:rPr lang="cs-CZ" dirty="0" smtClean="0"/>
              <a:t>příznaky, </a:t>
            </a:r>
            <a:r>
              <a:rPr lang="cs-CZ" dirty="0"/>
              <a:t>jako zvýšená únava, podrážděnost, neklid, úzkosti, skleslost, deprese, zvracení, pocení, slabost, </a:t>
            </a:r>
            <a:r>
              <a:rPr lang="cs-CZ" dirty="0" smtClean="0"/>
              <a:t>strach.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8154" y="4581128"/>
            <a:ext cx="2088232" cy="2088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8546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Kdo je to abstinent?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Zdrženlivý člověk, které se vzdává </a:t>
            </a:r>
            <a:r>
              <a:rPr lang="cs-CZ" dirty="0"/>
              <a:t>věci nebo činnosti, která </a:t>
            </a:r>
            <a:r>
              <a:rPr lang="cs-CZ" dirty="0" smtClean="0"/>
              <a:t> mu způsobuje </a:t>
            </a:r>
            <a:r>
              <a:rPr lang="cs-CZ" dirty="0"/>
              <a:t>požitek</a:t>
            </a:r>
            <a:r>
              <a:rPr lang="cs-CZ" dirty="0" smtClean="0"/>
              <a:t>.</a:t>
            </a:r>
          </a:p>
          <a:p>
            <a:r>
              <a:rPr lang="cs-CZ" dirty="0" smtClean="0">
                <a:solidFill>
                  <a:srgbClr val="FFC000"/>
                </a:solidFill>
              </a:rPr>
              <a:t>Znáte ještě jiné druhy abstinence?</a:t>
            </a:r>
          </a:p>
          <a:p>
            <a:r>
              <a:rPr lang="cs-CZ" dirty="0"/>
              <a:t>A</a:t>
            </a:r>
            <a:r>
              <a:rPr lang="pt-BR" dirty="0" smtClean="0"/>
              <a:t>bstinence </a:t>
            </a:r>
            <a:r>
              <a:rPr lang="pt-BR" dirty="0"/>
              <a:t>sexuální a například vegetariánství lze považovat za abstinenci v požívání masa.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581128"/>
            <a:ext cx="1867272" cy="1867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64905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Jaká jsou zdravotní rizika konzumace alkoholu?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l-PL" dirty="0"/>
              <a:t>Duševní poruchy a porucha </a:t>
            </a:r>
            <a:r>
              <a:rPr lang="pl-PL" dirty="0" smtClean="0"/>
              <a:t>paměti.</a:t>
            </a:r>
            <a:endParaRPr lang="cs-CZ" dirty="0" smtClean="0"/>
          </a:p>
          <a:p>
            <a:r>
              <a:rPr lang="cs-CZ" dirty="0" smtClean="0"/>
              <a:t>Oslabení imunity.</a:t>
            </a:r>
          </a:p>
          <a:p>
            <a:r>
              <a:rPr lang="cs-CZ" dirty="0" smtClean="0"/>
              <a:t>Jaterní onemocnění.</a:t>
            </a:r>
          </a:p>
          <a:p>
            <a:r>
              <a:rPr lang="cs-CZ" dirty="0" smtClean="0"/>
              <a:t>Vyšší riziko vzniku nádoru.</a:t>
            </a:r>
          </a:p>
          <a:p>
            <a:r>
              <a:rPr lang="cs-CZ" dirty="0" smtClean="0"/>
              <a:t>Alkoholová epilepsie.</a:t>
            </a:r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7234" y="2492896"/>
            <a:ext cx="2736304" cy="36484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30233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Alkoholismus je….?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Závislost </a:t>
            </a:r>
            <a:r>
              <a:rPr lang="cs-CZ" dirty="0"/>
              <a:t>na </a:t>
            </a:r>
            <a:r>
              <a:rPr lang="cs-CZ" dirty="0" smtClean="0"/>
              <a:t>alkoholu.</a:t>
            </a:r>
          </a:p>
          <a:p>
            <a:r>
              <a:rPr lang="cs-CZ" dirty="0" smtClean="0"/>
              <a:t>Alkoholik: člověk závislý na alkoholu.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140968"/>
            <a:ext cx="3168352" cy="3168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499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Stádia závislosti na alkoholu.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400" dirty="0" smtClean="0"/>
              <a:t>1. stádium:  pije jen ve společnosti, opíjí se zřídka, pije pro dobrou náladu a </a:t>
            </a:r>
            <a:r>
              <a:rPr lang="cs-CZ" sz="2400" dirty="0" smtClean="0"/>
              <a:t>povzbuzení.</a:t>
            </a:r>
            <a:endParaRPr lang="cs-CZ" sz="2400" dirty="0" smtClean="0"/>
          </a:p>
          <a:p>
            <a:r>
              <a:rPr lang="cs-CZ" sz="2400" dirty="0" smtClean="0"/>
              <a:t>2. stádium:  stavy opilosti se stávají běžnými, snižuje se schopnost pití ovládat, alkohol je dobře snášen.</a:t>
            </a:r>
          </a:p>
          <a:p>
            <a:r>
              <a:rPr lang="cs-CZ" sz="2400" dirty="0" smtClean="0"/>
              <a:t>3. stádium:  objevují se poruchy paměti, jedinec pije také v soukromí, při nedostatku se objeví abstinenční příznaky.</a:t>
            </a:r>
          </a:p>
          <a:p>
            <a:r>
              <a:rPr lang="cs-CZ" sz="2400" dirty="0" smtClean="0"/>
              <a:t>4. stádium:  jedinec je téměř stále opilý, velmi časté poruchy paměti, objevují se alkoholické psychózy.</a:t>
            </a:r>
            <a:endParaRPr lang="cs-CZ" sz="2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5229200"/>
            <a:ext cx="1584176" cy="11881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69460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Jaké jsou sociální důsledky nadužívání alkoholu?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Dopravní nehody.</a:t>
            </a:r>
          </a:p>
          <a:p>
            <a:r>
              <a:rPr lang="cs-CZ" dirty="0" smtClean="0"/>
              <a:t>Snížená pracovní výkonnost.</a:t>
            </a:r>
          </a:p>
          <a:p>
            <a:r>
              <a:rPr lang="cs-CZ" dirty="0" smtClean="0"/>
              <a:t>Zvýšená kriminalita.</a:t>
            </a:r>
          </a:p>
          <a:p>
            <a:r>
              <a:rPr lang="cs-CZ" dirty="0" smtClean="0"/>
              <a:t>Předčasná invalidita.</a:t>
            </a:r>
          </a:p>
          <a:p>
            <a:r>
              <a:rPr lang="cs-CZ" dirty="0"/>
              <a:t>Rozbité nebo problémové </a:t>
            </a:r>
            <a:r>
              <a:rPr lang="cs-CZ" dirty="0" smtClean="0"/>
              <a:t>rodiny.</a:t>
            </a:r>
          </a:p>
          <a:p>
            <a:r>
              <a:rPr lang="cs-CZ" dirty="0" smtClean="0"/>
              <a:t>Vysoké náklady na léčení.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484784"/>
            <a:ext cx="2088232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221088"/>
            <a:ext cx="2736304" cy="20522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12201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 mladých lidí se alkohol odbourává pomaleji.</a:t>
            </a:r>
          </a:p>
          <a:p>
            <a:r>
              <a:rPr lang="cs-CZ" dirty="0" smtClean="0"/>
              <a:t>Podle </a:t>
            </a:r>
            <a:r>
              <a:rPr lang="cs-CZ" dirty="0" smtClean="0"/>
              <a:t>zákona </a:t>
            </a:r>
            <a:r>
              <a:rPr lang="cs-CZ" dirty="0" smtClean="0"/>
              <a:t>alkohol </a:t>
            </a:r>
            <a:r>
              <a:rPr lang="cs-CZ" dirty="0" smtClean="0"/>
              <a:t>dostupný:</a:t>
            </a:r>
          </a:p>
          <a:p>
            <a:r>
              <a:rPr lang="cs-CZ" dirty="0" smtClean="0"/>
              <a:t>v České republice od 18 let</a:t>
            </a:r>
            <a:endParaRPr lang="cs-CZ" dirty="0" smtClean="0"/>
          </a:p>
          <a:p>
            <a:r>
              <a:rPr lang="cs-CZ" dirty="0" smtClean="0"/>
              <a:t>v USA 21 </a:t>
            </a:r>
            <a:r>
              <a:rPr lang="cs-CZ" dirty="0" smtClean="0"/>
              <a:t>let</a:t>
            </a:r>
            <a:endParaRPr lang="cs-CZ" dirty="0" smtClean="0"/>
          </a:p>
          <a:p>
            <a:r>
              <a:rPr lang="cs-CZ" dirty="0" smtClean="0"/>
              <a:t>v Japonsku 21 </a:t>
            </a:r>
            <a:r>
              <a:rPr lang="cs-CZ" dirty="0" smtClean="0"/>
              <a:t>let</a:t>
            </a:r>
            <a:endParaRPr lang="cs-CZ" dirty="0" smtClean="0"/>
          </a:p>
          <a:p>
            <a:r>
              <a:rPr lang="cs-CZ" dirty="0"/>
              <a:t>v</a:t>
            </a:r>
            <a:r>
              <a:rPr lang="cs-CZ" dirty="0" smtClean="0"/>
              <a:t>e </a:t>
            </a:r>
            <a:r>
              <a:rPr lang="cs-CZ" dirty="0" smtClean="0"/>
              <a:t>Švédsku 20 </a:t>
            </a:r>
            <a:r>
              <a:rPr lang="cs-CZ" dirty="0" smtClean="0"/>
              <a:t>let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746492"/>
            <a:ext cx="3194656" cy="2395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05737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Zajímavosti…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Konzumace alkoholu v průběhu těhotenství může způsobovat vážné mentální retardace a nevyléčitelné fyzické </a:t>
            </a:r>
            <a:r>
              <a:rPr lang="cs-CZ" dirty="0" smtClean="0"/>
              <a:t>vady plodu.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5315" y="3356992"/>
            <a:ext cx="2088232" cy="31323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28775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Tvrdý alkohol?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Co je to tvrdý alkohol?</a:t>
            </a:r>
          </a:p>
          <a:p>
            <a:r>
              <a:rPr lang="cs-CZ" dirty="0" smtClean="0"/>
              <a:t>Vyberte tvrdý alkohol?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96336" y="4833249"/>
            <a:ext cx="10121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Pivo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16016" y="2852936"/>
            <a:ext cx="8549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Vodka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56176" y="4036426"/>
            <a:ext cx="6815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Víno</a:t>
            </a:r>
            <a:endParaRPr lang="cs-CZ" dirty="0"/>
          </a:p>
        </p:txBody>
      </p:sp>
      <p:sp>
        <p:nvSpPr>
          <p:cNvPr id="8" name="TextovéPole 7">
            <a:hlinkClick r:id="rId3" action="ppaction://hlinksldjump"/>
          </p:cNvPr>
          <p:cNvSpPr txBox="1"/>
          <p:nvPr/>
        </p:nvSpPr>
        <p:spPr>
          <a:xfrm>
            <a:off x="6505305" y="3114068"/>
            <a:ext cx="10435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</a:lstStyle>
          <a:p>
            <a:r>
              <a:rPr lang="cs-CZ" dirty="0" err="1"/>
              <a:t>Tequila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47747" y="3637473"/>
            <a:ext cx="11365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Slivovice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489883" y="5773906"/>
            <a:ext cx="13821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Šampaňské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499992" y="4648583"/>
            <a:ext cx="9799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Whisky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147747" y="5932910"/>
            <a:ext cx="6543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Rum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722816" y="6118266"/>
            <a:ext cx="8276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Koňak</a:t>
            </a:r>
            <a:endParaRPr lang="cs-CZ" dirty="0"/>
          </a:p>
        </p:txBody>
      </p:sp>
      <p:sp>
        <p:nvSpPr>
          <p:cNvPr id="7" name="Šipka doleva 6">
            <a:hlinkClick r:id="rId4" action="ppaction://hlinksldjump"/>
          </p:cNvPr>
          <p:cNvSpPr/>
          <p:nvPr/>
        </p:nvSpPr>
        <p:spPr>
          <a:xfrm>
            <a:off x="1615469" y="5605379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7694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  <p:bldP spid="6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Ano, to je tvrdý alkohol.</a:t>
            </a:r>
            <a:endParaRPr lang="cs-CZ" dirty="0"/>
          </a:p>
        </p:txBody>
      </p:sp>
      <p:sp>
        <p:nvSpPr>
          <p:cNvPr id="4" name="Zahnutá šipka doleva 3">
            <a:hlinkClick r:id="rId2" action="ppaction://hlinksldjump"/>
          </p:cNvPr>
          <p:cNvSpPr/>
          <p:nvPr/>
        </p:nvSpPr>
        <p:spPr>
          <a:xfrm>
            <a:off x="6156176" y="1968082"/>
            <a:ext cx="1091560" cy="1892966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1663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Ne, to není tvrdý alkohol.</a:t>
            </a:r>
            <a:endParaRPr lang="cs-CZ" dirty="0"/>
          </a:p>
        </p:txBody>
      </p:sp>
      <p:sp>
        <p:nvSpPr>
          <p:cNvPr id="4" name="Zahnutá šipka doleva 3">
            <a:hlinkClick r:id="rId2" action="ppaction://hlinksldjump"/>
          </p:cNvPr>
          <p:cNvSpPr/>
          <p:nvPr/>
        </p:nvSpPr>
        <p:spPr>
          <a:xfrm>
            <a:off x="6372200" y="1916832"/>
            <a:ext cx="1163568" cy="1872208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7440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Kdo je to abstinent?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18862" y="4019872"/>
            <a:ext cx="42484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Je </a:t>
            </a:r>
            <a:r>
              <a:rPr lang="cs-CZ" dirty="0" smtClean="0"/>
              <a:t> to zdrženlivý </a:t>
            </a:r>
            <a:r>
              <a:rPr lang="cs-CZ" dirty="0"/>
              <a:t>člověk, </a:t>
            </a:r>
            <a:r>
              <a:rPr lang="cs-CZ" dirty="0" smtClean="0"/>
              <a:t>který </a:t>
            </a:r>
            <a:r>
              <a:rPr lang="cs-CZ" dirty="0"/>
              <a:t>se vzdává věci nebo činnosti, která  mu způsobuje požitek</a:t>
            </a:r>
            <a:r>
              <a:rPr lang="cs-CZ" dirty="0" smtClean="0"/>
              <a:t>. </a:t>
            </a:r>
            <a:endParaRPr lang="cs-CZ" dirty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32040" y="4019872"/>
            <a:ext cx="38838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Je to člověk, který nepije alkohol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82092" y="5373216"/>
            <a:ext cx="46276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Je to člověk, který je závislý na alkoholu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4753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278 -0.05111 0.00295 -0.04602 0.00295 -0.12188 C 0.00295 -0.1524 0.00625 -0.15772 -0.00833 -0.17067 C -0.01198 -0.17784 -0.01111 -0.17391 -0.01111 -0.18201 " pathEditMode="relative" ptsTypes="fffA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cs.wikipedia.org/wiki/Soubor:D%C4%9Btsk%C3%BD_alkoholismus.jpg</a:t>
            </a:r>
            <a:endParaRPr lang="cs-CZ" sz="1600" dirty="0" smtClean="0"/>
          </a:p>
          <a:p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commons.wikimedia.org/wiki/File:Stopalcohol.png?uselang=cs</a:t>
            </a:r>
            <a:endParaRPr lang="cs-CZ" sz="1600" dirty="0" smtClean="0"/>
          </a:p>
          <a:p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commons.wikimedia.org/wiki/File:Flaming_cocktails.jpg</a:t>
            </a:r>
            <a:endParaRPr lang="cs-CZ" sz="1600" dirty="0" smtClean="0"/>
          </a:p>
          <a:p>
            <a:r>
              <a:rPr lang="cs-CZ" sz="1600" dirty="0" smtClean="0"/>
              <a:t>Dostupné </a:t>
            </a:r>
            <a:r>
              <a:rPr lang="cs-CZ" sz="1600" dirty="0"/>
              <a:t>pod </a:t>
            </a:r>
            <a:r>
              <a:rPr lang="cs-CZ" sz="1600" dirty="0" err="1"/>
              <a:t>licencí:Creative</a:t>
            </a:r>
            <a:r>
              <a:rPr lang="cs-CZ" sz="1600" dirty="0"/>
              <a:t> </a:t>
            </a:r>
            <a:r>
              <a:rPr lang="cs-CZ" sz="1600" dirty="0" err="1"/>
              <a:t>Commons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</a:t>
            </a:r>
            <a:r>
              <a:rPr lang="cs-CZ" sz="1600" dirty="0">
                <a:hlinkClick r:id="rId5"/>
              </a:rPr>
              <a:t>://</a:t>
            </a:r>
            <a:r>
              <a:rPr lang="cs-CZ" sz="1600" dirty="0" smtClean="0">
                <a:hlinkClick r:id="rId5"/>
              </a:rPr>
              <a:t>commons.wikimedia.org/wiki/File:NoAlcoholics.gif?uselang=cs</a:t>
            </a:r>
            <a:endParaRPr lang="cs-CZ" sz="1600" dirty="0" smtClean="0"/>
          </a:p>
          <a:p>
            <a:r>
              <a:rPr lang="cs-CZ" sz="1600" dirty="0">
                <a:hlinkClick r:id="rId6"/>
              </a:rPr>
              <a:t>http://beer.thr.cz</a:t>
            </a:r>
            <a:r>
              <a:rPr lang="cs-CZ" sz="1600" dirty="0" smtClean="0">
                <a:hlinkClick r:id="rId6"/>
              </a:rPr>
              <a:t>/</a:t>
            </a:r>
            <a:endParaRPr lang="cs-CZ" sz="1600" dirty="0" smtClean="0"/>
          </a:p>
          <a:p>
            <a:r>
              <a:rPr lang="cs-CZ" sz="1600" dirty="0">
                <a:hlinkClick r:id="rId7"/>
              </a:rPr>
              <a:t>http://www.pivnicenarozcesti.cz</a:t>
            </a:r>
            <a:r>
              <a:rPr lang="cs-CZ" sz="1600" dirty="0" smtClean="0">
                <a:hlinkClick r:id="rId7"/>
              </a:rPr>
              <a:t>/</a:t>
            </a:r>
            <a:endParaRPr lang="cs-CZ" sz="1600" dirty="0" smtClean="0"/>
          </a:p>
          <a:p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www.sci.muni.cz/mikrob/kvasbiotech/pivo/tradpiv.html</a:t>
            </a:r>
            <a:endParaRPr lang="cs-CZ" sz="1600" dirty="0" smtClean="0"/>
          </a:p>
          <a:p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www.tehotenstvi24.cz/porod-14</a:t>
            </a:r>
            <a:endParaRPr lang="cs-CZ" sz="1600" dirty="0" smtClean="0"/>
          </a:p>
          <a:p>
            <a:r>
              <a:rPr lang="cs-CZ" sz="1600" dirty="0">
                <a:hlinkClick r:id="rId10"/>
              </a:rPr>
              <a:t>http://</a:t>
            </a:r>
            <a:r>
              <a:rPr lang="cs-CZ" sz="1600" dirty="0" smtClean="0">
                <a:hlinkClick r:id="rId10"/>
              </a:rPr>
              <a:t>cs.wikipedia.org/wiki/Soubor:Absolut_vodka.jpg</a:t>
            </a:r>
            <a:endParaRPr lang="cs-CZ" sz="1600" dirty="0" smtClean="0"/>
          </a:p>
          <a:p>
            <a:r>
              <a:rPr lang="cs-CZ" sz="1600" dirty="0" smtClean="0"/>
              <a:t>Dostupné </a:t>
            </a:r>
            <a:r>
              <a:rPr lang="cs-CZ" sz="1600" dirty="0"/>
              <a:t>pod licencí: </a:t>
            </a:r>
            <a:r>
              <a:rPr lang="cs-CZ" sz="1600" dirty="0" err="1"/>
              <a:t>Creative</a:t>
            </a:r>
            <a:r>
              <a:rPr lang="cs-CZ" sz="1600" dirty="0"/>
              <a:t> </a:t>
            </a:r>
            <a:r>
              <a:rPr lang="cs-CZ" sz="1600" dirty="0" err="1" smtClean="0"/>
              <a:t>Commons</a:t>
            </a:r>
            <a:endParaRPr lang="cs-CZ" sz="1600" dirty="0" smtClean="0"/>
          </a:p>
          <a:p>
            <a:r>
              <a:rPr lang="cs-CZ" sz="1600" dirty="0">
                <a:hlinkClick r:id="rId11"/>
              </a:rPr>
              <a:t>http://</a:t>
            </a:r>
            <a:r>
              <a:rPr lang="cs-CZ" sz="1600" dirty="0" smtClean="0">
                <a:hlinkClick r:id="rId11"/>
              </a:rPr>
              <a:t>cs.wikipedia.org/wiki/Soubor:Sklad_whisky.jpg</a:t>
            </a:r>
            <a:endParaRPr lang="cs-CZ" sz="1600" dirty="0" smtClean="0"/>
          </a:p>
          <a:p>
            <a:r>
              <a:rPr lang="en-US" sz="1600" dirty="0" err="1"/>
              <a:t>Dostupné</a:t>
            </a:r>
            <a:r>
              <a:rPr lang="en-US" sz="1600" dirty="0"/>
              <a:t> pod </a:t>
            </a:r>
            <a:r>
              <a:rPr lang="en-US" sz="1600" dirty="0" err="1"/>
              <a:t>licencí</a:t>
            </a:r>
            <a:r>
              <a:rPr lang="en-US" sz="1600" dirty="0"/>
              <a:t>: Creative </a:t>
            </a:r>
            <a:r>
              <a:rPr lang="en-US" sz="1600" dirty="0" smtClean="0"/>
              <a:t>Commons</a:t>
            </a:r>
            <a:endParaRPr lang="cs-CZ" sz="1600" dirty="0" smtClean="0"/>
          </a:p>
          <a:p>
            <a:r>
              <a:rPr lang="en-US" sz="1600" dirty="0">
                <a:hlinkClick r:id="rId12"/>
              </a:rPr>
              <a:t>http://</a:t>
            </a:r>
            <a:r>
              <a:rPr lang="en-US" sz="1600" dirty="0" smtClean="0">
                <a:hlinkClick r:id="rId12"/>
              </a:rPr>
              <a:t>tn.nova.cz/zpravy/regionalni/alkoholik-utekl-z-lecebny-do-hospody-na-cestu-zpet-si-zavolal-policii.html</a:t>
            </a:r>
            <a:endParaRPr lang="cs-CZ" sz="1600" dirty="0" smtClean="0"/>
          </a:p>
          <a:p>
            <a:r>
              <a:rPr lang="cs-CZ" sz="1600" dirty="0">
                <a:hlinkClick r:id="rId13"/>
              </a:rPr>
              <a:t>http://</a:t>
            </a:r>
            <a:r>
              <a:rPr lang="cs-CZ" sz="1600" dirty="0" smtClean="0">
                <a:hlinkClick r:id="rId13"/>
              </a:rPr>
              <a:t>cs.wikipedia.org/wiki/Soubor:Various_Bottles_of_Slivovitz.jpg</a:t>
            </a:r>
            <a:endParaRPr lang="cs-CZ" sz="1600" dirty="0" smtClean="0"/>
          </a:p>
          <a:p>
            <a:r>
              <a:rPr lang="cs-CZ" sz="1600" dirty="0">
                <a:hlinkClick r:id="rId14"/>
              </a:rPr>
              <a:t>http://</a:t>
            </a:r>
            <a:r>
              <a:rPr lang="cs-CZ" sz="1600" dirty="0" smtClean="0">
                <a:hlinkClick r:id="rId14"/>
              </a:rPr>
              <a:t>cs.wikipedia.org/wiki/Soubor:Neuron_Hand-tuned.svg</a:t>
            </a:r>
            <a:endParaRPr lang="cs-CZ" sz="1600" dirty="0" smtClean="0"/>
          </a:p>
          <a:p>
            <a:r>
              <a:rPr lang="en-US" sz="1600" dirty="0" err="1"/>
              <a:t>Dostupné</a:t>
            </a:r>
            <a:r>
              <a:rPr lang="en-US" sz="1600" dirty="0"/>
              <a:t> pod </a:t>
            </a:r>
            <a:r>
              <a:rPr lang="en-US" sz="1600" dirty="0" err="1"/>
              <a:t>licencí</a:t>
            </a:r>
            <a:r>
              <a:rPr lang="en-US" sz="1600" dirty="0"/>
              <a:t>: Creative </a:t>
            </a:r>
            <a:r>
              <a:rPr lang="en-US" sz="1600" dirty="0" smtClean="0"/>
              <a:t>Commons</a:t>
            </a:r>
            <a:endParaRPr lang="cs-CZ" sz="1600" dirty="0" smtClean="0"/>
          </a:p>
          <a:p>
            <a:r>
              <a:rPr lang="en-US" sz="1600" dirty="0">
                <a:hlinkClick r:id="rId15"/>
              </a:rPr>
              <a:t>http://</a:t>
            </a:r>
            <a:r>
              <a:rPr lang="en-US" sz="1600" dirty="0" smtClean="0">
                <a:hlinkClick r:id="rId15"/>
              </a:rPr>
              <a:t>commons.wikimedia.org/wiki/File:Anti_Alcoholism.svg?uselang=cs</a:t>
            </a:r>
            <a:endParaRPr lang="cs-CZ" sz="1600" dirty="0" smtClean="0"/>
          </a:p>
          <a:p>
            <a:r>
              <a:rPr lang="cs-CZ" sz="1600" dirty="0">
                <a:hlinkClick r:id="rId16"/>
              </a:rPr>
              <a:t>http://</a:t>
            </a:r>
            <a:r>
              <a:rPr lang="cs-CZ" sz="1600" dirty="0" smtClean="0">
                <a:hlinkClick r:id="rId16"/>
              </a:rPr>
              <a:t>necyklopedie.wikia.com/wiki/Soubor:Alcoholism.jpg</a:t>
            </a:r>
            <a:endParaRPr lang="cs-CZ" sz="1600" dirty="0" smtClean="0"/>
          </a:p>
          <a:p>
            <a:r>
              <a:rPr lang="en-US" sz="1600" dirty="0" err="1"/>
              <a:t>Dostupné</a:t>
            </a:r>
            <a:r>
              <a:rPr lang="en-US" sz="1600" dirty="0"/>
              <a:t> pod </a:t>
            </a:r>
            <a:r>
              <a:rPr lang="en-US" sz="1600" dirty="0" err="1"/>
              <a:t>licencí</a:t>
            </a:r>
            <a:r>
              <a:rPr lang="en-US" sz="1600" dirty="0"/>
              <a:t>: Creative Commons</a:t>
            </a:r>
          </a:p>
          <a:p>
            <a:endParaRPr lang="cs-CZ" sz="1600" dirty="0" smtClean="0"/>
          </a:p>
          <a:p>
            <a:endParaRPr lang="en-US" sz="1600" dirty="0"/>
          </a:p>
          <a:p>
            <a:pPr marL="0" indent="0">
              <a:buNone/>
            </a:pPr>
            <a:endParaRPr lang="cs-CZ" sz="1600" dirty="0" smtClean="0"/>
          </a:p>
          <a:p>
            <a:endParaRPr lang="cs-CZ" sz="1600" dirty="0" smtClean="0"/>
          </a:p>
          <a:p>
            <a:endParaRPr lang="en-US" sz="1600" dirty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8907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230</TotalTime>
  <Words>615</Words>
  <Application>Microsoft Office PowerPoint</Application>
  <PresentationFormat>Předvádění na obrazovce (4:3)</PresentationFormat>
  <Paragraphs>112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Lití písma</vt:lpstr>
      <vt:lpstr>Alkohol</vt:lpstr>
      <vt:lpstr>Co si představíš pod pojmem alkohol?</vt:lpstr>
      <vt:lpstr>Jak vzniká alkohol?</vt:lpstr>
      <vt:lpstr>Jaké účinky má alkohol na člověka?</vt:lpstr>
      <vt:lpstr>Proč opilý člověk neudrží rovnováhu?</vt:lpstr>
      <vt:lpstr>Co si představíte pod pojmem kocovina?</vt:lpstr>
      <vt:lpstr>Co si představíte pod pojmem abstinenční příznaky?</vt:lpstr>
      <vt:lpstr>Kdo je to abstinent?</vt:lpstr>
      <vt:lpstr>Jaká jsou zdravotní rizika konzumace alkoholu?</vt:lpstr>
      <vt:lpstr>Alkoholismus je….?</vt:lpstr>
      <vt:lpstr>Stádia závislosti na alkoholu.</vt:lpstr>
      <vt:lpstr>Jaké jsou sociální důsledky nadužívání alkoholu?</vt:lpstr>
      <vt:lpstr>Zajímavosti</vt:lpstr>
      <vt:lpstr>Zajímavosti…</vt:lpstr>
      <vt:lpstr>Tvrdý alkohol?</vt:lpstr>
      <vt:lpstr>Prezentace aplikace PowerPoint</vt:lpstr>
      <vt:lpstr>Prezentace aplikace PowerPoint</vt:lpstr>
      <vt:lpstr>Opakování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Alkohol</dc:title>
  <cp:lastModifiedBy>Beda</cp:lastModifiedBy>
  <cp:revision>41</cp:revision>
  <dcterms:modified xsi:type="dcterms:W3CDTF">2011-06-26T16:45:27Z</dcterms:modified>
</cp:coreProperties>
</file>