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0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1" r:id="rId15"/>
    <p:sldId id="270" r:id="rId16"/>
    <p:sldId id="272" r:id="rId17"/>
    <p:sldId id="273" r:id="rId18"/>
    <p:sldId id="257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63" autoAdjust="0"/>
    <p:restoredTop sz="94660"/>
  </p:normalViewPr>
  <p:slideViewPr>
    <p:cSldViewPr>
      <p:cViewPr varScale="1">
        <p:scale>
          <a:sx n="74" d="100"/>
          <a:sy n="74" d="100"/>
        </p:scale>
        <p:origin x="-4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A08FC9-1584-4495-91C5-41FB165D33F4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C91994B-7F62-4785-844E-5531F052773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96840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91994B-7F62-4785-844E-5531F0527731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24015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cxnSp>
        <p:nvCxnSpPr>
          <p:cNvPr id="11" name="Přímá spojnice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nice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26.6.2011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Festival_du_jeu_video_20080926_032.jpg" TargetMode="External"/><Relationship Id="rId13" Type="http://schemas.openxmlformats.org/officeDocument/2006/relationships/hyperlink" Target="http://commons.wikimedia.org/wiki/File:Quarter_pusher.jpg?uselang=cs" TargetMode="External"/><Relationship Id="rId18" Type="http://schemas.openxmlformats.org/officeDocument/2006/relationships/hyperlink" Target="http://commons.wikimedia.org/wiki/File:Donk_final_single.png?uselang=cs" TargetMode="External"/><Relationship Id="rId3" Type="http://schemas.openxmlformats.org/officeDocument/2006/relationships/hyperlink" Target="http://cs.wikipedia.org/wiki/Soubor:Vegas_slots.JPG" TargetMode="External"/><Relationship Id="rId7" Type="http://schemas.openxmlformats.org/officeDocument/2006/relationships/hyperlink" Target="http://commons.wikimedia.org/wiki/File:Roulette-finlandsfarja.jpg?uselang=cs" TargetMode="External"/><Relationship Id="rId12" Type="http://schemas.openxmlformats.org/officeDocument/2006/relationships/hyperlink" Target="http://commons.wikimedia.org/wiki/File:Pokertournament.jpg?uselang=cs" TargetMode="External"/><Relationship Id="rId17" Type="http://schemas.openxmlformats.org/officeDocument/2006/relationships/hyperlink" Target="http://commons.wikimedia.org/wiki/File:11g_poker_chips.jpg?uselang=cs" TargetMode="External"/><Relationship Id="rId2" Type="http://schemas.openxmlformats.org/officeDocument/2006/relationships/notesSlide" Target="../notesSlides/notesSlide1.xml"/><Relationship Id="rId16" Type="http://schemas.openxmlformats.org/officeDocument/2006/relationships/hyperlink" Target="http://commons.wikimedia.org/wiki/File:Blackjack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ommons.wikimedia.org/wiki/File:Blackjack_board.JPG?uselang=cs" TargetMode="External"/><Relationship Id="rId11" Type="http://schemas.openxmlformats.org/officeDocument/2006/relationships/hyperlink" Target="http://www.stred.info/cze/" TargetMode="External"/><Relationship Id="rId5" Type="http://schemas.openxmlformats.org/officeDocument/2006/relationships/hyperlink" Target="http://commons.wikimedia.org/wiki/File:Leicester_Square,_London.jpg?uselang=cs" TargetMode="External"/><Relationship Id="rId15" Type="http://schemas.openxmlformats.org/officeDocument/2006/relationships/hyperlink" Target="http://commons.wikimedia.org/wiki/File:Tivoli_game_2009-08-23.jpg?uselang=cs" TargetMode="External"/><Relationship Id="rId10" Type="http://schemas.openxmlformats.org/officeDocument/2006/relationships/hyperlink" Target="http://www.parkhotel-harrachov.cz/fotogalerie.html" TargetMode="External"/><Relationship Id="rId4" Type="http://schemas.openxmlformats.org/officeDocument/2006/relationships/hyperlink" Target="http://cs.wikipedia.org/wiki/Soubor:Gambling-ca-1800.jpg" TargetMode="External"/><Relationship Id="rId9" Type="http://schemas.openxmlformats.org/officeDocument/2006/relationships/hyperlink" Target="http://cs.wikipedia.org/wiki/Soubor:Vegas_casino_chips.jpg" TargetMode="External"/><Relationship Id="rId14" Type="http://schemas.openxmlformats.org/officeDocument/2006/relationships/hyperlink" Target="http://commons.wikimedia.org/wiki/File:QV-gambling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Hazardní hra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VY_32_INOVACE_03_VÝCHOVA </a:t>
            </a:r>
            <a:r>
              <a:rPr lang="cs-CZ" dirty="0">
                <a:solidFill>
                  <a:schemeClr val="tx1"/>
                </a:solidFill>
              </a:rPr>
              <a:t>KE </a:t>
            </a:r>
            <a:r>
              <a:rPr lang="cs-CZ" dirty="0" smtClean="0">
                <a:solidFill>
                  <a:schemeClr val="tx1"/>
                </a:solidFill>
              </a:rPr>
              <a:t>ZDRAVÍ_HAZARDNÍ HRA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Dětský domov, Základní škola praktická, Praktická škola, Školní jídelna a Školní družina, Duchcov, Školní 1, příspěvková organizace</a:t>
            </a:r>
          </a:p>
          <a:p>
            <a:r>
              <a:rPr lang="cs-CZ" dirty="0">
                <a:solidFill>
                  <a:schemeClr val="tx1"/>
                </a:solidFill>
              </a:rPr>
              <a:t>Registrační číslo: </a:t>
            </a:r>
            <a:r>
              <a:rPr lang="cs-CZ" dirty="0" smtClean="0">
                <a:solidFill>
                  <a:schemeClr val="tx1"/>
                </a:solidFill>
              </a:rPr>
              <a:t>cz.1.07/1.4.00/21.0559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</a:rPr>
              <a:t>Ladislava Hofmanová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60648"/>
            <a:ext cx="4724400" cy="993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3789040"/>
            <a:ext cx="1944216" cy="28142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178442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hazardní hra?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Hra, při níž si hrající kupuje možnost hmotné výhry.</a:t>
            </a: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924944"/>
            <a:ext cx="5544616" cy="36941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901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Jaká jsou rizika hry?</a:t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elké prohry</a:t>
            </a:r>
          </a:p>
          <a:p>
            <a:r>
              <a:rPr lang="cs-CZ" dirty="0" smtClean="0"/>
              <a:t>výhra </a:t>
            </a:r>
            <a:r>
              <a:rPr lang="cs-CZ" dirty="0"/>
              <a:t>může stát na počátku patologického </a:t>
            </a:r>
            <a:r>
              <a:rPr lang="cs-CZ" dirty="0" smtClean="0"/>
              <a:t>hráčství</a:t>
            </a:r>
          </a:p>
          <a:p>
            <a:r>
              <a:rPr lang="cs-CZ" dirty="0" smtClean="0"/>
              <a:t>sebevražedné jednání</a:t>
            </a:r>
          </a:p>
          <a:p>
            <a:r>
              <a:rPr lang="cs-CZ" dirty="0" smtClean="0"/>
              <a:t>dluhy</a:t>
            </a:r>
            <a:r>
              <a:rPr lang="cs-CZ" dirty="0"/>
              <a:t>, trestná </a:t>
            </a:r>
            <a:r>
              <a:rPr lang="cs-CZ" dirty="0" smtClean="0"/>
              <a:t>činnost</a:t>
            </a:r>
          </a:p>
          <a:p>
            <a:r>
              <a:rPr lang="cs-CZ" dirty="0" smtClean="0"/>
              <a:t>u </a:t>
            </a:r>
            <a:r>
              <a:rPr lang="cs-CZ" dirty="0"/>
              <a:t>dětí zanedbávání </a:t>
            </a:r>
            <a:r>
              <a:rPr lang="cs-CZ" dirty="0" smtClean="0"/>
              <a:t>školy </a:t>
            </a:r>
          </a:p>
          <a:p>
            <a:r>
              <a:rPr lang="cs-CZ" dirty="0" smtClean="0"/>
              <a:t>zaostávání </a:t>
            </a:r>
            <a:r>
              <a:rPr lang="cs-CZ" dirty="0"/>
              <a:t>v sociálních dovednostech</a:t>
            </a:r>
          </a:p>
          <a:p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068960"/>
            <a:ext cx="2657872" cy="19934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09809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6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Hazardní hra může člověka připravit o svobodu.</a:t>
            </a:r>
          </a:p>
          <a:p>
            <a:r>
              <a:rPr lang="cs-CZ" dirty="0" smtClean="0"/>
              <a:t>U alkoholu </a:t>
            </a:r>
            <a:r>
              <a:rPr lang="cs-CZ" dirty="0" smtClean="0"/>
              <a:t>mluvíme o </a:t>
            </a:r>
            <a:r>
              <a:rPr lang="cs-CZ" dirty="0" smtClean="0"/>
              <a:t>závislosti , u hazardní hry </a:t>
            </a:r>
            <a:r>
              <a:rPr lang="cs-CZ" dirty="0" smtClean="0"/>
              <a:t>o </a:t>
            </a:r>
            <a:r>
              <a:rPr lang="cs-CZ" dirty="0" smtClean="0"/>
              <a:t>patologickém </a:t>
            </a:r>
            <a:r>
              <a:rPr lang="cs-CZ" dirty="0" smtClean="0"/>
              <a:t>hráčství.</a:t>
            </a:r>
          </a:p>
          <a:p>
            <a:r>
              <a:rPr lang="cs-CZ" dirty="0" smtClean="0"/>
              <a:t>Pro nebezpečnost </a:t>
            </a:r>
            <a:r>
              <a:rPr lang="cs-CZ" dirty="0" smtClean="0"/>
              <a:t>návykovosti  </a:t>
            </a:r>
            <a:r>
              <a:rPr lang="cs-CZ" dirty="0" smtClean="0"/>
              <a:t>je hra povolena od 18 let </a:t>
            </a:r>
            <a:r>
              <a:rPr lang="cs-CZ" dirty="0" smtClean="0"/>
              <a:t>(u </a:t>
            </a:r>
            <a:r>
              <a:rPr lang="cs-CZ" dirty="0" smtClean="0"/>
              <a:t>mladých lidí </a:t>
            </a:r>
            <a:r>
              <a:rPr lang="cs-CZ" dirty="0" smtClean="0"/>
              <a:t>se </a:t>
            </a:r>
            <a:r>
              <a:rPr lang="cs-CZ" dirty="0" smtClean="0"/>
              <a:t>hráčství rozvíjí rychleji). </a:t>
            </a:r>
          </a:p>
          <a:p>
            <a:endParaRPr lang="cs-CZ" dirty="0"/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4293096"/>
            <a:ext cx="3161928" cy="23714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3514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pl-PL" dirty="0"/>
              <a:t>Co je to patologické hráčství</a:t>
            </a:r>
            <a:r>
              <a:rPr lang="pl-PL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258816" cy="4525963"/>
          </a:xfrm>
        </p:spPr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orucha </a:t>
            </a:r>
            <a:r>
              <a:rPr lang="cs-CZ" dirty="0"/>
              <a:t>spočívající v častých opakovaných epizodách hráčství, které </a:t>
            </a:r>
            <a:r>
              <a:rPr lang="cs-CZ" dirty="0" smtClean="0"/>
              <a:t>v životě závislého člověka dominují na úkor </a:t>
            </a:r>
            <a:r>
              <a:rPr lang="cs-CZ" dirty="0"/>
              <a:t>osobního </a:t>
            </a:r>
            <a:r>
              <a:rPr lang="cs-CZ" dirty="0" smtClean="0"/>
              <a:t>života.</a:t>
            </a:r>
            <a:endParaRPr lang="cs-CZ" dirty="0"/>
          </a:p>
          <a:p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484784"/>
            <a:ext cx="3563888" cy="47518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70833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404664"/>
            <a:ext cx="8229600" cy="1399032"/>
          </a:xfrm>
        </p:spPr>
        <p:txBody>
          <a:bodyPr>
            <a:normAutofit/>
          </a:bodyPr>
          <a:lstStyle/>
          <a:p>
            <a:r>
              <a:rPr lang="cs-CZ" dirty="0" smtClean="0"/>
              <a:t>Jak poznám, že má kamarád problém?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Hraje často a hazardní hra mu zabírá čas, který by mohl trávit daleko zajímavěji.</a:t>
            </a:r>
          </a:p>
          <a:p>
            <a:r>
              <a:rPr lang="cs-CZ" sz="2800" dirty="0" smtClean="0"/>
              <a:t>Zanedbává školu, kamarády a své zájmy.</a:t>
            </a:r>
          </a:p>
          <a:p>
            <a:r>
              <a:rPr lang="cs-CZ" sz="2800" dirty="0" smtClean="0"/>
              <a:t>I přesto, že </a:t>
            </a:r>
            <a:r>
              <a:rPr lang="cs-CZ" sz="2800" dirty="0" smtClean="0"/>
              <a:t>byl doposud</a:t>
            </a:r>
            <a:r>
              <a:rPr lang="cs-CZ" sz="2800" dirty="0" smtClean="0"/>
              <a:t> bezúhonný, </a:t>
            </a:r>
            <a:r>
              <a:rPr lang="cs-CZ" sz="2800" dirty="0" smtClean="0"/>
              <a:t>začne lhát, podvádět, někdy i krást.</a:t>
            </a:r>
          </a:p>
          <a:p>
            <a:r>
              <a:rPr lang="cs-CZ" sz="2800" dirty="0" smtClean="0"/>
              <a:t>Při hře se špatně ovládá.</a:t>
            </a:r>
            <a:endParaRPr lang="cs-CZ" sz="2800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4653136"/>
            <a:ext cx="2701989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1346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Jak můžeme kamarádům pomoci, aby se hazardním hrám vyhýbali?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Být druhým dobrým </a:t>
            </a:r>
            <a:r>
              <a:rPr lang="cs-CZ" dirty="0" smtClean="0"/>
              <a:t>příkladem (sami </a:t>
            </a:r>
            <a:r>
              <a:rPr lang="cs-CZ" dirty="0" smtClean="0"/>
              <a:t>hazardně nehrát).</a:t>
            </a:r>
          </a:p>
          <a:p>
            <a:r>
              <a:rPr lang="cs-CZ" dirty="0" smtClean="0"/>
              <a:t>Varovat kamarády před hraním.</a:t>
            </a:r>
          </a:p>
          <a:p>
            <a:r>
              <a:rPr lang="cs-CZ" dirty="0" smtClean="0"/>
              <a:t>Těm, </a:t>
            </a:r>
            <a:r>
              <a:rPr lang="cs-CZ" dirty="0" smtClean="0"/>
              <a:t>co již hrají, nabídnout místa, kde </a:t>
            </a:r>
            <a:r>
              <a:rPr lang="cs-CZ" dirty="0" smtClean="0"/>
              <a:t>jim je možné </a:t>
            </a:r>
            <a:r>
              <a:rPr lang="cs-CZ" dirty="0" smtClean="0"/>
              <a:t>pomoci.</a:t>
            </a:r>
          </a:p>
          <a:p>
            <a:endParaRPr lang="cs-CZ" dirty="0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7072"/>
            <a:ext cx="3521968" cy="26414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004580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vzniká patologické hráčství?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Začátkem je výhra.</a:t>
            </a:r>
          </a:p>
          <a:p>
            <a:r>
              <a:rPr lang="cs-CZ" dirty="0" smtClean="0"/>
              <a:t>Myslí si, že má od přírody štěstí.</a:t>
            </a:r>
          </a:p>
          <a:p>
            <a:r>
              <a:rPr lang="cs-CZ" dirty="0" smtClean="0"/>
              <a:t>Hraje i přesto, že později prohrává – jednou vyhraji.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3645024"/>
            <a:ext cx="4170437" cy="31298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10685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971600" y="1844824"/>
            <a:ext cx="5688632" cy="79208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971600" y="5617155"/>
            <a:ext cx="6192688" cy="79208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kamaráda odradíte od hazardní hry?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9208" y="1881336"/>
            <a:ext cx="7211144" cy="4572000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>
                <a:solidFill>
                  <a:srgbClr val="FF3399"/>
                </a:solidFill>
              </a:rPr>
              <a:t>Jaké použijete argumenty, proč nehrát?</a:t>
            </a:r>
          </a:p>
          <a:p>
            <a:endParaRPr lang="cs-CZ" dirty="0" smtClean="0"/>
          </a:p>
          <a:p>
            <a:r>
              <a:rPr lang="cs-CZ" dirty="0"/>
              <a:t>C</a:t>
            </a:r>
            <a:r>
              <a:rPr lang="cs-CZ" dirty="0" smtClean="0"/>
              <a:t>ílem </a:t>
            </a:r>
            <a:r>
              <a:rPr lang="cs-CZ" dirty="0" smtClean="0"/>
              <a:t>hazardní hry je především zisk, proto musí zákonitě více lidí prohrávat, než vyhrávat. Prohra je nepříjemná, ale výhra velmi nebezpečná, protože zvyšuje touhu vyhrát.</a:t>
            </a:r>
          </a:p>
          <a:p>
            <a:endParaRPr lang="cs-CZ" dirty="0" smtClean="0">
              <a:solidFill>
                <a:srgbClr val="FF0066"/>
              </a:solidFill>
            </a:endParaRPr>
          </a:p>
          <a:p>
            <a:r>
              <a:rPr lang="cs-CZ" dirty="0" smtClean="0">
                <a:solidFill>
                  <a:srgbClr val="FF3399"/>
                </a:solidFill>
              </a:rPr>
              <a:t>Vymyslíš ještě další argumenty proč nehrát?</a:t>
            </a:r>
            <a:endParaRPr lang="cs-CZ" dirty="0">
              <a:solidFill>
                <a:srgbClr val="FF3399"/>
              </a:solidFill>
            </a:endParaRPr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3907" y="980728"/>
            <a:ext cx="1812801" cy="22128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77218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3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2" grpId="0"/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 pomoc kamarádovi, který hraje?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Vyhýbej se veškerým formám hazardních her!</a:t>
            </a:r>
          </a:p>
          <a:p>
            <a:r>
              <a:rPr lang="cs-CZ" dirty="0" smtClean="0"/>
              <a:t>Nos u sebe co nejméně peněz!</a:t>
            </a:r>
          </a:p>
          <a:p>
            <a:r>
              <a:rPr lang="cs-CZ" dirty="0" smtClean="0"/>
              <a:t>Poraď se na lince důvěry!</a:t>
            </a:r>
          </a:p>
          <a:p>
            <a:r>
              <a:rPr lang="cs-CZ" dirty="0" smtClean="0"/>
              <a:t>Rozvrhni si den tak, aby si neměl čas na hraní! </a:t>
            </a:r>
            <a:r>
              <a:rPr lang="cs-CZ" dirty="0" smtClean="0"/>
              <a:t>(věnuj se koníčkům, sportu, škole…)</a:t>
            </a:r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869160"/>
            <a:ext cx="1770112" cy="1792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111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02832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V počátku patologického hráčství může být </a:t>
            </a:r>
            <a:r>
              <a:rPr lang="cs-CZ" dirty="0" smtClean="0"/>
              <a:t>     i </a:t>
            </a:r>
            <a:r>
              <a:rPr lang="cs-CZ" dirty="0" smtClean="0"/>
              <a:t>nadměrné hraní videoher </a:t>
            </a:r>
            <a:r>
              <a:rPr lang="cs-CZ" dirty="0" smtClean="0"/>
              <a:t>                 a </a:t>
            </a:r>
            <a:r>
              <a:rPr lang="cs-CZ" dirty="0" smtClean="0"/>
              <a:t>počítačových her.</a:t>
            </a:r>
          </a:p>
          <a:p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692696"/>
            <a:ext cx="3798887" cy="5718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0513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018419" y="3501008"/>
            <a:ext cx="4201653" cy="432048"/>
          </a:xfrm>
          <a:prstGeom prst="round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018419" y="1988840"/>
            <a:ext cx="4536504" cy="432048"/>
          </a:xfrm>
          <a:prstGeom prst="roundRect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1776"/>
            <a:ext cx="8229600" cy="139903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8864" y="1881336"/>
            <a:ext cx="8229600" cy="4572000"/>
          </a:xfrm>
        </p:spPr>
        <p:txBody>
          <a:bodyPr/>
          <a:lstStyle/>
          <a:p>
            <a:r>
              <a:rPr lang="cs-CZ" dirty="0">
                <a:solidFill>
                  <a:srgbClr val="FF3399"/>
                </a:solidFill>
              </a:rPr>
              <a:t>Kdo</a:t>
            </a:r>
            <a:r>
              <a:rPr lang="cs-CZ" dirty="0" smtClean="0">
                <a:solidFill>
                  <a:srgbClr val="FF3399"/>
                </a:solidFill>
              </a:rPr>
              <a:t> je to hazardní hráč?</a:t>
            </a:r>
          </a:p>
          <a:p>
            <a:r>
              <a:rPr lang="cs-CZ" dirty="0" smtClean="0"/>
              <a:t>Hráč, který svou </a:t>
            </a:r>
            <a:r>
              <a:rPr lang="cs-CZ" dirty="0" smtClean="0"/>
              <a:t>hru </a:t>
            </a:r>
            <a:r>
              <a:rPr lang="cs-CZ" dirty="0" smtClean="0"/>
              <a:t>ovládá a jeho  </a:t>
            </a:r>
            <a:r>
              <a:rPr lang="cs-CZ" dirty="0" smtClean="0"/>
              <a:t>hlavním motivem je vyhrát.</a:t>
            </a:r>
          </a:p>
          <a:p>
            <a:r>
              <a:rPr lang="cs-CZ" dirty="0" smtClean="0">
                <a:solidFill>
                  <a:srgbClr val="FF3399"/>
                </a:solidFill>
              </a:rPr>
              <a:t>Kdo </a:t>
            </a:r>
            <a:r>
              <a:rPr lang="cs-CZ" dirty="0" smtClean="0">
                <a:solidFill>
                  <a:srgbClr val="FF3399"/>
                </a:solidFill>
              </a:rPr>
              <a:t>je </a:t>
            </a:r>
            <a:r>
              <a:rPr lang="cs-CZ" dirty="0">
                <a:solidFill>
                  <a:srgbClr val="FF3399"/>
                </a:solidFill>
              </a:rPr>
              <a:t>to </a:t>
            </a:r>
            <a:r>
              <a:rPr lang="cs-CZ" dirty="0" smtClean="0">
                <a:solidFill>
                  <a:srgbClr val="FF3399"/>
                </a:solidFill>
              </a:rPr>
              <a:t>gambler?</a:t>
            </a:r>
            <a:endParaRPr lang="cs-CZ" dirty="0">
              <a:solidFill>
                <a:srgbClr val="FF3399"/>
              </a:solidFill>
            </a:endParaRPr>
          </a:p>
          <a:p>
            <a:r>
              <a:rPr lang="cs-CZ" dirty="0" smtClean="0"/>
              <a:t>Hráč, který pociťuje </a:t>
            </a:r>
            <a:r>
              <a:rPr lang="cs-CZ" dirty="0" smtClean="0"/>
              <a:t>silné puzení ke hře, kterou lze těžko </a:t>
            </a:r>
            <a:r>
              <a:rPr lang="cs-CZ" dirty="0" smtClean="0"/>
              <a:t>ovládat vůlí. </a:t>
            </a:r>
            <a:r>
              <a:rPr lang="cs-CZ" dirty="0" smtClean="0"/>
              <a:t>Převládá chuť si zahrát, ne vyhrát. </a:t>
            </a:r>
          </a:p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57234" y="260648"/>
            <a:ext cx="2889555" cy="19365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75114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971600" y="5776398"/>
            <a:ext cx="5688632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U </a:t>
            </a:r>
            <a:r>
              <a:rPr lang="cs-CZ" dirty="0" smtClean="0"/>
              <a:t>jaké skupiny lidí </a:t>
            </a:r>
            <a:r>
              <a:rPr lang="cs-CZ" dirty="0" smtClean="0"/>
              <a:t>se nejčastěji </a:t>
            </a:r>
            <a:r>
              <a:rPr lang="cs-CZ" dirty="0" smtClean="0"/>
              <a:t>  s </a:t>
            </a:r>
            <a:r>
              <a:rPr lang="cs-CZ" dirty="0" smtClean="0"/>
              <a:t>gamblerstvím setkáme?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Mladí lidé, hlavně </a:t>
            </a:r>
            <a:r>
              <a:rPr lang="cs-CZ" dirty="0" smtClean="0"/>
              <a:t>muži.</a:t>
            </a:r>
            <a:endParaRPr lang="cs-CZ" dirty="0" smtClean="0"/>
          </a:p>
          <a:p>
            <a:r>
              <a:rPr lang="cs-CZ" dirty="0" smtClean="0"/>
              <a:t>Profesionální hráči.</a:t>
            </a:r>
          </a:p>
          <a:p>
            <a:r>
              <a:rPr lang="cs-CZ" dirty="0" smtClean="0"/>
              <a:t>Lidé s nebezpečným povoláním.</a:t>
            </a:r>
          </a:p>
          <a:p>
            <a:r>
              <a:rPr lang="cs-CZ" dirty="0" smtClean="0"/>
              <a:t>Hyperaktivní lidé.</a:t>
            </a:r>
          </a:p>
          <a:p>
            <a:r>
              <a:rPr lang="cs-CZ" dirty="0" smtClean="0"/>
              <a:t>Nezaměstnaní.</a:t>
            </a:r>
          </a:p>
          <a:p>
            <a:r>
              <a:rPr lang="cs-CZ" dirty="0" smtClean="0"/>
              <a:t>Ti, kteří selhali ve škole, práci.</a:t>
            </a:r>
          </a:p>
          <a:p>
            <a:endParaRPr lang="cs-CZ" dirty="0"/>
          </a:p>
          <a:p>
            <a:r>
              <a:rPr lang="cs-CZ" dirty="0"/>
              <a:t>Proč si myslíte, že tomu tak je?</a:t>
            </a:r>
          </a:p>
          <a:p>
            <a:endParaRPr lang="cs-CZ" dirty="0">
              <a:solidFill>
                <a:srgbClr val="FF3399"/>
              </a:solidFill>
            </a:endParaRPr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645024"/>
            <a:ext cx="249555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884940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017282" y="4723742"/>
            <a:ext cx="7272808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Jaké znáte nebezpečné hry?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953344"/>
            <a:ext cx="8229600" cy="4572000"/>
          </a:xfrm>
        </p:spPr>
        <p:txBody>
          <a:bodyPr/>
          <a:lstStyle/>
          <a:p>
            <a:r>
              <a:rPr lang="en-US" dirty="0" smtClean="0"/>
              <a:t>Black </a:t>
            </a:r>
            <a:r>
              <a:rPr lang="en-US" dirty="0"/>
              <a:t>Jack</a:t>
            </a:r>
          </a:p>
          <a:p>
            <a:r>
              <a:rPr lang="en-US" dirty="0" smtClean="0"/>
              <a:t>Poker</a:t>
            </a:r>
            <a:endParaRPr lang="en-US" dirty="0"/>
          </a:p>
          <a:p>
            <a:r>
              <a:rPr lang="en-US" dirty="0" err="1" smtClean="0"/>
              <a:t>Ruleta</a:t>
            </a:r>
            <a:r>
              <a:rPr lang="cs-CZ" dirty="0" smtClean="0"/>
              <a:t>…..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Kde všude se s hazardní hrou setkáme?</a:t>
            </a:r>
          </a:p>
          <a:p>
            <a:r>
              <a:rPr lang="cs-CZ" dirty="0" err="1" smtClean="0"/>
              <a:t>Kasína</a:t>
            </a:r>
            <a:r>
              <a:rPr lang="cs-CZ" dirty="0" smtClean="0"/>
              <a:t>, hrací automaty v hospodách, herny.</a:t>
            </a:r>
            <a:endParaRPr lang="en-US" dirty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1556792"/>
            <a:ext cx="3936437" cy="2952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73004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" grpId="0"/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Kuriozita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14. dubna 1997 se Suzanne </a:t>
            </a:r>
            <a:r>
              <a:rPr lang="cs-CZ" dirty="0" err="1" smtClean="0"/>
              <a:t>Henleyové</a:t>
            </a:r>
            <a:r>
              <a:rPr lang="cs-CZ" dirty="0" smtClean="0"/>
              <a:t> podařilo v kasinu New York Hotel obehrát automat o 12,51 milionů </a:t>
            </a:r>
            <a:r>
              <a:rPr lang="cs-CZ" dirty="0" smtClean="0"/>
              <a:t>dolarů.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3501008"/>
            <a:ext cx="5754216" cy="31072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3654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043608" y="5805264"/>
            <a:ext cx="5400600" cy="50405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aoblený obdélník 3"/>
          <p:cNvSpPr/>
          <p:nvPr/>
        </p:nvSpPr>
        <p:spPr>
          <a:xfrm>
            <a:off x="1043608" y="1955697"/>
            <a:ext cx="6120680" cy="57606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90872" y="1953344"/>
            <a:ext cx="8229600" cy="4572000"/>
          </a:xfrm>
        </p:spPr>
        <p:txBody>
          <a:bodyPr>
            <a:normAutofit/>
          </a:bodyPr>
          <a:lstStyle/>
          <a:p>
            <a:r>
              <a:rPr lang="cs-CZ" dirty="0" smtClean="0"/>
              <a:t>Máte </a:t>
            </a:r>
            <a:r>
              <a:rPr lang="cs-CZ" dirty="0" smtClean="0"/>
              <a:t>někdo </a:t>
            </a:r>
            <a:r>
              <a:rPr lang="cs-CZ" dirty="0"/>
              <a:t>z</a:t>
            </a:r>
            <a:r>
              <a:rPr lang="cs-CZ" dirty="0" smtClean="0"/>
              <a:t>kušenosti s hraním?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Máš kamaráda, </a:t>
            </a:r>
            <a:r>
              <a:rPr lang="cs-CZ" dirty="0" smtClean="0"/>
              <a:t>který</a:t>
            </a:r>
            <a:r>
              <a:rPr lang="cs-CZ" dirty="0" smtClean="0"/>
              <a:t> </a:t>
            </a:r>
            <a:r>
              <a:rPr lang="cs-CZ" dirty="0" smtClean="0"/>
              <a:t>hraje?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780928"/>
            <a:ext cx="4038531" cy="2685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333011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Zahrajte si </a:t>
            </a:r>
            <a:r>
              <a:rPr lang="cs-CZ" dirty="0" smtClean="0"/>
              <a:t>scénku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algn="just"/>
            <a:r>
              <a:rPr lang="cs-CZ" dirty="0" smtClean="0"/>
              <a:t>1. Jednou </a:t>
            </a:r>
            <a:r>
              <a:rPr lang="cs-CZ" dirty="0"/>
              <a:t>odpoledne vyrazíte s kamarády do parku zahrát si fotbal. Cestou potkáte Honzu jak směřuje k automatům. Jak kamarádovi vysvětlíš, že hrání je špatné? </a:t>
            </a:r>
            <a:endParaRPr lang="cs-CZ" dirty="0" smtClean="0"/>
          </a:p>
          <a:p>
            <a:pPr algn="just"/>
            <a:r>
              <a:rPr lang="cs-CZ" dirty="0" smtClean="0"/>
              <a:t>2. Rodiče Honzy posledních pár týdnu pozorují, že se doma </a:t>
            </a:r>
            <a:r>
              <a:rPr lang="cs-CZ" dirty="0"/>
              <a:t>z</a:t>
            </a:r>
            <a:r>
              <a:rPr lang="cs-CZ" dirty="0" smtClean="0"/>
              <a:t>trácejí peníze </a:t>
            </a:r>
            <a:r>
              <a:rPr lang="cs-CZ" dirty="0" smtClean="0"/>
              <a:t>            a </a:t>
            </a:r>
            <a:r>
              <a:rPr lang="cs-CZ" dirty="0" smtClean="0"/>
              <a:t>šperky. Navíc si všimli, že </a:t>
            </a:r>
            <a:r>
              <a:rPr lang="cs-CZ" dirty="0" smtClean="0"/>
              <a:t>Honza, </a:t>
            </a:r>
            <a:r>
              <a:rPr lang="cs-CZ" dirty="0" smtClean="0"/>
              <a:t>chodí poslední dobou čím dál tím později </a:t>
            </a:r>
            <a:r>
              <a:rPr lang="cs-CZ" dirty="0" smtClean="0"/>
              <a:t>ze </a:t>
            </a:r>
            <a:r>
              <a:rPr lang="cs-CZ" dirty="0" smtClean="0"/>
              <a:t>školy a je neustále podrážděný. Co jako rodič uděláš?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8715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sz="1400" dirty="0" smtClean="0">
                <a:solidFill>
                  <a:srgbClr val="FFC000"/>
                </a:solidFill>
                <a:hlinkClick r:id="rId3"/>
              </a:rPr>
              <a:t>http://cs.wikipedia.org/wiki/Soubor:Vegas_slots.JPG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</a:rPr>
              <a:t>Dostupné pod licencí: </a:t>
            </a:r>
            <a:r>
              <a:rPr lang="en-US" sz="1400" dirty="0" smtClean="0">
                <a:solidFill>
                  <a:srgbClr val="FFC000"/>
                </a:solidFill>
              </a:rPr>
              <a:t>Creative Commons Attribution </a:t>
            </a:r>
            <a:r>
              <a:rPr lang="en-US" sz="1400" dirty="0" err="1" smtClean="0">
                <a:solidFill>
                  <a:srgbClr val="FFC000"/>
                </a:solidFill>
              </a:rPr>
              <a:t>ShareAlike</a:t>
            </a:r>
            <a:r>
              <a:rPr lang="en-US" sz="1400" dirty="0" smtClean="0">
                <a:solidFill>
                  <a:srgbClr val="FFC000"/>
                </a:solidFill>
              </a:rPr>
              <a:t> 3.0 License.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4"/>
              </a:rPr>
              <a:t>http://cs.wikipedia.org/wiki/Soubor:Gambling-ca-1800.jpg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5"/>
              </a:rPr>
              <a:t>http://commons.wikimedia.org/wiki/File:Leicester_Square,_London.jpg?uselang=cs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 smtClean="0">
                <a:solidFill>
                  <a:srgbClr val="FFC000"/>
                </a:solidFill>
              </a:rPr>
              <a:t>Dostupné</a:t>
            </a:r>
            <a:r>
              <a:rPr lang="en-US" sz="1400" dirty="0" smtClean="0">
                <a:solidFill>
                  <a:srgbClr val="FFC000"/>
                </a:solidFill>
              </a:rPr>
              <a:t> pod </a:t>
            </a:r>
            <a:r>
              <a:rPr lang="en-US" sz="1400" dirty="0" err="1" smtClean="0">
                <a:solidFill>
                  <a:srgbClr val="FFC000"/>
                </a:solidFill>
              </a:rPr>
              <a:t>licencí</a:t>
            </a:r>
            <a:r>
              <a:rPr lang="en-US" sz="1400" dirty="0" smtClean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6"/>
              </a:rPr>
              <a:t>http://commons.wikimedia.org/wiki/File:Blackjack_board.JPG?uselang=cs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7"/>
              </a:rPr>
              <a:t>http://commons.wikimedia.org/wiki/File:Roulette-finlandsfarja.jpg?uselang=cs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 smtClean="0">
                <a:solidFill>
                  <a:srgbClr val="FFC000"/>
                </a:solidFill>
              </a:rPr>
              <a:t>Dostupné</a:t>
            </a:r>
            <a:r>
              <a:rPr lang="en-US" sz="1400" dirty="0" smtClean="0">
                <a:solidFill>
                  <a:srgbClr val="FFC000"/>
                </a:solidFill>
              </a:rPr>
              <a:t> pod </a:t>
            </a:r>
            <a:r>
              <a:rPr lang="en-US" sz="1400" dirty="0" err="1" smtClean="0">
                <a:solidFill>
                  <a:srgbClr val="FFC000"/>
                </a:solidFill>
              </a:rPr>
              <a:t>licencí</a:t>
            </a:r>
            <a:r>
              <a:rPr lang="en-US" sz="1400" dirty="0" smtClean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smtClean="0">
                <a:solidFill>
                  <a:srgbClr val="FFC000"/>
                </a:solidFill>
                <a:hlinkClick r:id="rId8"/>
              </a:rPr>
              <a:t>http://cs.wikipedia.org/wiki/Soubor:Festival_du_jeu_video_20080926_032.jpg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 smtClean="0">
                <a:solidFill>
                  <a:srgbClr val="FFC000"/>
                </a:solidFill>
              </a:rPr>
              <a:t>Dostupné</a:t>
            </a:r>
            <a:r>
              <a:rPr lang="en-US" sz="1400" dirty="0" smtClean="0">
                <a:solidFill>
                  <a:srgbClr val="FFC000"/>
                </a:solidFill>
              </a:rPr>
              <a:t> pod </a:t>
            </a:r>
            <a:r>
              <a:rPr lang="en-US" sz="1400" dirty="0" err="1" smtClean="0">
                <a:solidFill>
                  <a:srgbClr val="FFC000"/>
                </a:solidFill>
              </a:rPr>
              <a:t>licencí</a:t>
            </a:r>
            <a:r>
              <a:rPr lang="en-US" sz="1400" dirty="0" smtClean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smtClean="0">
                <a:solidFill>
                  <a:srgbClr val="FFC000"/>
                </a:solidFill>
                <a:hlinkClick r:id="rId9"/>
              </a:rPr>
              <a:t>http://cs.wikipedia.org/wiki/Soubor:Vegas_casino_chips.jpg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10"/>
              </a:rPr>
              <a:t>http://www.parkhotel-harrachov.cz/fotogalerie.html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11"/>
              </a:rPr>
              <a:t>http://www.stred.info/cze/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12"/>
              </a:rPr>
              <a:t>http://commons.wikimedia.org/wiki/File:Pokertournament.jpg?uselang=cs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cs-CZ" sz="1400" dirty="0" smtClean="0">
                <a:solidFill>
                  <a:srgbClr val="FFC000"/>
                </a:solidFill>
                <a:hlinkClick r:id="rId13"/>
              </a:rPr>
              <a:t>http://commons.wikimedia.org/wiki/File:Quarter_pusher.jpg?uselang=cs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 smtClean="0">
                <a:solidFill>
                  <a:srgbClr val="FFC000"/>
                </a:solidFill>
              </a:rPr>
              <a:t>Dostupné</a:t>
            </a:r>
            <a:r>
              <a:rPr lang="en-US" sz="1400" dirty="0" smtClean="0">
                <a:solidFill>
                  <a:srgbClr val="FFC000"/>
                </a:solidFill>
              </a:rPr>
              <a:t> pod </a:t>
            </a:r>
            <a:r>
              <a:rPr lang="en-US" sz="1400" dirty="0" err="1" smtClean="0">
                <a:solidFill>
                  <a:srgbClr val="FFC000"/>
                </a:solidFill>
              </a:rPr>
              <a:t>licencí</a:t>
            </a:r>
            <a:r>
              <a:rPr lang="en-US" sz="1400" dirty="0" smtClean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smtClean="0">
                <a:solidFill>
                  <a:srgbClr val="FFC000"/>
                </a:solidFill>
                <a:hlinkClick r:id="rId14"/>
              </a:rPr>
              <a:t>http://commons.wikimedia.org/wiki/File:QV-gambling.jpg?uselang=cs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 smtClean="0">
                <a:solidFill>
                  <a:srgbClr val="FFC000"/>
                </a:solidFill>
              </a:rPr>
              <a:t>Dostupné</a:t>
            </a:r>
            <a:r>
              <a:rPr lang="en-US" sz="1400" dirty="0" smtClean="0">
                <a:solidFill>
                  <a:srgbClr val="FFC000"/>
                </a:solidFill>
              </a:rPr>
              <a:t> pod </a:t>
            </a:r>
            <a:r>
              <a:rPr lang="en-US" sz="1400" dirty="0" err="1" smtClean="0">
                <a:solidFill>
                  <a:srgbClr val="FFC000"/>
                </a:solidFill>
              </a:rPr>
              <a:t>licencí</a:t>
            </a:r>
            <a:r>
              <a:rPr lang="en-US" sz="1400" dirty="0" smtClean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smtClean="0">
                <a:solidFill>
                  <a:srgbClr val="FFC000"/>
                </a:solidFill>
                <a:hlinkClick r:id="rId15"/>
              </a:rPr>
              <a:t>http://commons.wikimedia.org/wiki/File:Tivoli_game_2009-08-23.jpg?uselang=cs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>
                <a:solidFill>
                  <a:srgbClr val="FFC000"/>
                </a:solidFill>
              </a:rPr>
              <a:t>Dostupné</a:t>
            </a:r>
            <a:r>
              <a:rPr lang="en-US" sz="1400" dirty="0">
                <a:solidFill>
                  <a:srgbClr val="FFC000"/>
                </a:solidFill>
              </a:rPr>
              <a:t> pod </a:t>
            </a:r>
            <a:r>
              <a:rPr lang="en-US" sz="1400" dirty="0" err="1">
                <a:solidFill>
                  <a:srgbClr val="FFC000"/>
                </a:solidFill>
              </a:rPr>
              <a:t>licencí</a:t>
            </a:r>
            <a:r>
              <a:rPr lang="en-US" sz="1400" dirty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>
                <a:solidFill>
                  <a:srgbClr val="FFC000"/>
                </a:solidFill>
                <a:hlinkClick r:id="rId16"/>
              </a:rPr>
              <a:t>http://</a:t>
            </a:r>
            <a:r>
              <a:rPr lang="en-US" sz="1400" dirty="0" smtClean="0">
                <a:solidFill>
                  <a:srgbClr val="FFC000"/>
                </a:solidFill>
                <a:hlinkClick r:id="rId16"/>
              </a:rPr>
              <a:t>commons.wikimedia.org/wiki/File:Blackjack.jpg?uselang=cs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>
                <a:solidFill>
                  <a:srgbClr val="FFC000"/>
                </a:solidFill>
              </a:rPr>
              <a:t>Dostupné</a:t>
            </a:r>
            <a:r>
              <a:rPr lang="en-US" sz="1400" dirty="0">
                <a:solidFill>
                  <a:srgbClr val="FFC000"/>
                </a:solidFill>
              </a:rPr>
              <a:t> pod </a:t>
            </a:r>
            <a:r>
              <a:rPr lang="en-US" sz="1400" dirty="0" err="1">
                <a:solidFill>
                  <a:srgbClr val="FFC000"/>
                </a:solidFill>
              </a:rPr>
              <a:t>licencí</a:t>
            </a:r>
            <a:r>
              <a:rPr lang="en-US" sz="1400" dirty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>
                <a:solidFill>
                  <a:srgbClr val="FFC000"/>
                </a:solidFill>
                <a:hlinkClick r:id="rId17"/>
              </a:rPr>
              <a:t>http://</a:t>
            </a:r>
            <a:r>
              <a:rPr lang="en-US" sz="1400" dirty="0" smtClean="0">
                <a:solidFill>
                  <a:srgbClr val="FFC000"/>
                </a:solidFill>
                <a:hlinkClick r:id="rId17"/>
              </a:rPr>
              <a:t>commons.wikimedia.org/wiki/File:11g_poker_chips.jpg?uselang=cs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>
                <a:solidFill>
                  <a:srgbClr val="FFC000"/>
                </a:solidFill>
              </a:rPr>
              <a:t>Dostupné</a:t>
            </a:r>
            <a:r>
              <a:rPr lang="en-US" sz="1400" dirty="0">
                <a:solidFill>
                  <a:srgbClr val="FFC000"/>
                </a:solidFill>
              </a:rPr>
              <a:t> pod </a:t>
            </a:r>
            <a:r>
              <a:rPr lang="en-US" sz="1400" dirty="0" err="1">
                <a:solidFill>
                  <a:srgbClr val="FFC000"/>
                </a:solidFill>
              </a:rPr>
              <a:t>licencí</a:t>
            </a:r>
            <a:r>
              <a:rPr lang="en-US" sz="1400" dirty="0">
                <a:solidFill>
                  <a:srgbClr val="FFC000"/>
                </a:solidFill>
              </a:rPr>
              <a:t>: Creative Commons 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>
                <a:solidFill>
                  <a:srgbClr val="FFC000"/>
                </a:solidFill>
                <a:hlinkClick r:id="rId18"/>
              </a:rPr>
              <a:t>http://</a:t>
            </a:r>
            <a:r>
              <a:rPr lang="en-US" sz="1400" dirty="0" smtClean="0">
                <a:solidFill>
                  <a:srgbClr val="FFC000"/>
                </a:solidFill>
                <a:hlinkClick r:id="rId18"/>
              </a:rPr>
              <a:t>commons.wikimedia.org/wiki/File:Donk_final_single.png?uselang=cs</a:t>
            </a:r>
            <a:endParaRPr lang="cs-CZ" sz="1400" dirty="0" smtClean="0">
              <a:solidFill>
                <a:srgbClr val="FFC000"/>
              </a:solidFill>
            </a:endParaRPr>
          </a:p>
          <a:p>
            <a:r>
              <a:rPr lang="en-US" sz="1400" dirty="0" err="1">
                <a:solidFill>
                  <a:srgbClr val="FFC000"/>
                </a:solidFill>
              </a:rPr>
              <a:t>Dostupné</a:t>
            </a:r>
            <a:r>
              <a:rPr lang="en-US" sz="1400" dirty="0">
                <a:solidFill>
                  <a:srgbClr val="FFC000"/>
                </a:solidFill>
              </a:rPr>
              <a:t> pod </a:t>
            </a:r>
            <a:r>
              <a:rPr lang="en-US" sz="1400" dirty="0" err="1">
                <a:solidFill>
                  <a:srgbClr val="FFC000"/>
                </a:solidFill>
              </a:rPr>
              <a:t>licencí</a:t>
            </a:r>
            <a:r>
              <a:rPr lang="en-US" sz="1400" dirty="0">
                <a:solidFill>
                  <a:srgbClr val="FFC000"/>
                </a:solidFill>
              </a:rPr>
              <a:t>: Creative Commons </a:t>
            </a:r>
          </a:p>
          <a:p>
            <a:endParaRPr lang="en-US" sz="1400" dirty="0"/>
          </a:p>
          <a:p>
            <a:endParaRPr lang="en-US" sz="1400" dirty="0"/>
          </a:p>
          <a:p>
            <a:endParaRPr lang="en-US" sz="1400" dirty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en-US" sz="1400" dirty="0" smtClean="0"/>
          </a:p>
          <a:p>
            <a:endParaRPr lang="cs-CZ" sz="1400" dirty="0" smtClean="0"/>
          </a:p>
          <a:p>
            <a:endParaRPr lang="en-US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en-US" sz="1400" dirty="0" smtClean="0"/>
          </a:p>
          <a:p>
            <a:endParaRPr lang="en-US" sz="1400" dirty="0" smtClean="0"/>
          </a:p>
          <a:p>
            <a:endParaRPr lang="cs-CZ" sz="1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4207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134</TotalTime>
  <Words>730</Words>
  <Application>Microsoft Office PowerPoint</Application>
  <PresentationFormat>Předvádění na obrazovce (4:3)</PresentationFormat>
  <Paragraphs>122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Talent</vt:lpstr>
      <vt:lpstr>Hazardní hra</vt:lpstr>
      <vt:lpstr>Co je to hazardní hra?</vt:lpstr>
      <vt:lpstr>Jaká jsou rizika hry? </vt:lpstr>
      <vt:lpstr>Prezentace aplikace PowerPoint</vt:lpstr>
      <vt:lpstr>Co je to patologické hráčství?</vt:lpstr>
      <vt:lpstr>Jak poznám, že má kamarád problém?</vt:lpstr>
      <vt:lpstr>Jak můžeme kamarádům pomoci, aby se hazardním hrám vyhýbali?</vt:lpstr>
      <vt:lpstr>Jak vzniká patologické hráčství?</vt:lpstr>
      <vt:lpstr>Jak kamaráda odradíte od hazardní hry?</vt:lpstr>
      <vt:lpstr>Jak pomoc kamarádovi, který hraje?</vt:lpstr>
      <vt:lpstr>Prezentace aplikace PowerPoint</vt:lpstr>
      <vt:lpstr>Prezentace aplikace PowerPoint</vt:lpstr>
      <vt:lpstr>U jaké skupiny lidí se nejčastěji   s gamblerstvím setkáme?</vt:lpstr>
      <vt:lpstr>Jaké znáte nebezpečné hry?</vt:lpstr>
      <vt:lpstr>Kuriozita</vt:lpstr>
      <vt:lpstr>Prezentace aplikace PowerPoint</vt:lpstr>
      <vt:lpstr>Zahrajte si scénku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Hazardní hra</dc:title>
  <cp:lastModifiedBy>Beda</cp:lastModifiedBy>
  <cp:revision>36</cp:revision>
  <dcterms:modified xsi:type="dcterms:W3CDTF">2011-06-26T17:24:40Z</dcterms:modified>
</cp:coreProperties>
</file>