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6" r:id="rId7"/>
    <p:sldId id="267" r:id="rId8"/>
    <p:sldId id="263" r:id="rId9"/>
    <p:sldId id="264" r:id="rId10"/>
    <p:sldId id="265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61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8BC16D-2D2D-428F-9200-B6BFA37D593B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40408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EE544C-638F-4F87-BEEC-87FAF62FE49B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766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6E479-0AD1-4000-88DD-5715609C92BE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187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8F9EBE-5B70-41AF-AEF3-AF646CEDCE47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630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8C77D2-3B67-4623-A289-909C9059FCB4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161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89247-D514-44D7-BCD7-A167B01174AA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330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61576F-C8CB-4E06-96E0-AD970574019A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5099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8F342F-567A-44F0-9E6B-E7D58E2D7AE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735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3DAB1BDB-9A0A-4BF1-9626-21B5B7BA8602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386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086C140-FD0F-44F0-AC1E-E4CE75DB66B8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948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8EAE8C-13A9-433F-9BCB-265945FB837C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970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9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9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A59F125-388D-4CAF-BC88-35826A291F16}" type="slidenum">
              <a:rPr lang="cs-CZ" smtClean="0">
                <a:solidFill>
                  <a:prstClr val="black">
                    <a:tint val="9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9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85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poppies.jpg" TargetMode="External"/><Relationship Id="rId13" Type="http://schemas.openxmlformats.org/officeDocument/2006/relationships/hyperlink" Target="http://cs.wikipedia.org/wiki/Soubor:Codein_-_Codeine.svg" TargetMode="External"/><Relationship Id="rId18" Type="http://schemas.openxmlformats.org/officeDocument/2006/relationships/hyperlink" Target="http://commons.wikimedia.org/wiki/File:Heroin.JPG?uselang=cs" TargetMode="External"/><Relationship Id="rId3" Type="http://schemas.openxmlformats.org/officeDocument/2006/relationships/hyperlink" Target="http://cs.wikipedia.org/wiki/Soubor:Salvia_divinorum_drug.jpg" TargetMode="External"/><Relationship Id="rId7" Type="http://schemas.openxmlformats.org/officeDocument/2006/relationships/hyperlink" Target="http://cs.wikipedia.org/wiki/Soubor:Raw_opium.jpg" TargetMode="External"/><Relationship Id="rId12" Type="http://schemas.openxmlformats.org/officeDocument/2006/relationships/hyperlink" Target="http://cs.wikipedia.org/wiki/Soubor:Morphin_-_Morphine.svg" TargetMode="External"/><Relationship Id="rId17" Type="http://schemas.openxmlformats.org/officeDocument/2006/relationships/hyperlink" Target="http://commons.wikimedia.org/wiki/File:Heroin_aufkochen.JPG?uselang=cs" TargetMode="External"/><Relationship Id="rId2" Type="http://schemas.openxmlformats.org/officeDocument/2006/relationships/hyperlink" Target="http://www.drogy.net/clanek/heroin-a-opiaty_2006_01_05.html" TargetMode="External"/><Relationship Id="rId16" Type="http://schemas.openxmlformats.org/officeDocument/2006/relationships/hyperlink" Target="http://heroin.hu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urz-terestikjar.wz.cz/heroin.php" TargetMode="External"/><Relationship Id="rId11" Type="http://schemas.openxmlformats.org/officeDocument/2006/relationships/hyperlink" Target="http://zavislosti.ic.cz/opioidy/morfin-a-heroin" TargetMode="External"/><Relationship Id="rId5" Type="http://schemas.openxmlformats.org/officeDocument/2006/relationships/hyperlink" Target="http://cs.wikipedia.org/wiki/Opioid" TargetMode="External"/><Relationship Id="rId15" Type="http://schemas.openxmlformats.org/officeDocument/2006/relationships/hyperlink" Target="http://commons.wikimedia.org/wiki/File:Heroin_black_tar.jpg?uselang=cs" TargetMode="External"/><Relationship Id="rId10" Type="http://schemas.openxmlformats.org/officeDocument/2006/relationships/hyperlink" Target="http://cs.wikipedia.org/wiki/Soubor:Akha_man_with_opium_pipe.jpg" TargetMode="External"/><Relationship Id="rId19" Type="http://schemas.openxmlformats.org/officeDocument/2006/relationships/hyperlink" Target="http://commons.wikimedia.org/wiki/File:Bayer_Heroin_bottle.jpg?uselang=cs" TargetMode="External"/><Relationship Id="rId4" Type="http://schemas.openxmlformats.org/officeDocument/2006/relationships/hyperlink" Target="http://www.nebezpeci-drogy.euweb.cz/opiaty.html" TargetMode="External"/><Relationship Id="rId9" Type="http://schemas.openxmlformats.org/officeDocument/2006/relationships/hyperlink" Target="http://cs.wikipedia.org/wiki/Opium" TargetMode="External"/><Relationship Id="rId14" Type="http://schemas.openxmlformats.org/officeDocument/2006/relationships/hyperlink" Target="http://commons.wikimedia.org/wiki/File:Heroin_asian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276872"/>
            <a:ext cx="8077200" cy="1673352"/>
          </a:xfrm>
        </p:spPr>
        <p:txBody>
          <a:bodyPr/>
          <a:lstStyle/>
          <a:p>
            <a:r>
              <a:rPr lang="cs-CZ" dirty="0" smtClean="0"/>
              <a:t>Opiáty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379254"/>
            <a:ext cx="8077200" cy="1499616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VY_32_INOVACE_04_VÝCHOVA KE ZDRAVÍ_OPIÁTY</a:t>
            </a:r>
            <a:endParaRPr lang="cs-CZ" dirty="0"/>
          </a:p>
          <a:p>
            <a:pPr algn="ctr"/>
            <a:endParaRPr lang="cs-CZ" dirty="0"/>
          </a:p>
          <a:p>
            <a:pPr algn="ctr"/>
            <a:r>
              <a:rPr lang="cs-CZ" dirty="0"/>
              <a:t>Dětský domov, Základní škola praktická, Praktická škola, Školní jídelna a Školní družina, Duchcov, Školní 1, příspěvková organizace</a:t>
            </a:r>
          </a:p>
          <a:p>
            <a:pPr algn="ctr"/>
            <a:r>
              <a:rPr lang="cs-CZ" dirty="0"/>
              <a:t>Registrační </a:t>
            </a:r>
            <a:r>
              <a:rPr lang="cs-CZ" dirty="0"/>
              <a:t>číslo: cz.1.07/1.4.00/21.0559</a:t>
            </a:r>
          </a:p>
          <a:p>
            <a:pPr algn="ctr"/>
            <a:r>
              <a:rPr lang="cs-CZ" dirty="0" smtClean="0"/>
              <a:t>Mgr. Ladislava </a:t>
            </a:r>
            <a:r>
              <a:rPr lang="cs-CZ" dirty="0"/>
              <a:t>Hofmanová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0648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163365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8873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usušené nebo jinak konzervované rostliny, živočichové, jejich části nebo produkty jejich metabolismu.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581400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12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dělení drog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Konopné drogy</a:t>
            </a:r>
          </a:p>
          <a:p>
            <a:r>
              <a:rPr lang="cs-CZ" dirty="0"/>
              <a:t>Opiáty</a:t>
            </a:r>
          </a:p>
          <a:p>
            <a:r>
              <a:rPr lang="cs-CZ" dirty="0"/>
              <a:t>Stimulační látky</a:t>
            </a:r>
          </a:p>
          <a:p>
            <a:r>
              <a:rPr lang="cs-CZ" dirty="0"/>
              <a:t>Halucinogeny</a:t>
            </a:r>
          </a:p>
          <a:p>
            <a:r>
              <a:rPr lang="cs-CZ" dirty="0"/>
              <a:t>Psychotropní látky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964" y="4282375"/>
            <a:ext cx="2378075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077244"/>
            <a:ext cx="1706563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726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Drogy s tlumivým </a:t>
            </a:r>
            <a:r>
              <a:rPr lang="cs-CZ" dirty="0" smtClean="0"/>
              <a:t>účinkem </a:t>
            </a:r>
            <a:r>
              <a:rPr lang="cs-CZ" dirty="0" smtClean="0"/>
              <a:t>pocházející ze surového </a:t>
            </a:r>
            <a:r>
              <a:rPr lang="cs-CZ" dirty="0" smtClean="0"/>
              <a:t>opia, </a:t>
            </a:r>
            <a:r>
              <a:rPr lang="cs-CZ" dirty="0" smtClean="0"/>
              <a:t>získaného z nezralých makovic </a:t>
            </a:r>
            <a:r>
              <a:rPr lang="cs-CZ" dirty="0" smtClean="0"/>
              <a:t>máku setého. </a:t>
            </a:r>
            <a:r>
              <a:rPr lang="cs-CZ" dirty="0" smtClean="0"/>
              <a:t>Patří sem především heroin.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717032"/>
            <a:ext cx="3096344" cy="2333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305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omamná látka (opiát) získaná z máku setého, přesněji z pryskyřice z nezralých makovic</a:t>
            </a:r>
            <a:r>
              <a:rPr lang="cs-CZ" dirty="0" smtClean="0"/>
              <a:t>.</a:t>
            </a:r>
          </a:p>
          <a:p>
            <a:r>
              <a:rPr lang="cs-CZ" dirty="0" smtClean="0"/>
              <a:t>Látka, která má </a:t>
            </a:r>
            <a:r>
              <a:rPr lang="cs-CZ" dirty="0" smtClean="0"/>
              <a:t>tlumivý účinek na centrální nervový systém.</a:t>
            </a:r>
          </a:p>
          <a:p>
            <a:r>
              <a:rPr lang="cs-CZ" dirty="0" smtClean="0"/>
              <a:t>Surové </a:t>
            </a:r>
            <a:r>
              <a:rPr lang="cs-CZ" dirty="0"/>
              <a:t>opium se získává </a:t>
            </a:r>
            <a:r>
              <a:rPr lang="cs-CZ" dirty="0" smtClean="0"/>
              <a:t>ze šťávy </a:t>
            </a:r>
            <a:r>
              <a:rPr lang="cs-CZ" dirty="0"/>
              <a:t>z nezralých makovic. </a:t>
            </a:r>
            <a:endParaRPr lang="cs-CZ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678" y="4869160"/>
            <a:ext cx="2166866" cy="184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761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62560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Využití máku: </a:t>
            </a:r>
            <a:r>
              <a:rPr lang="cs-CZ" sz="2800" dirty="0" smtClean="0"/>
              <a:t>v domácnosti, </a:t>
            </a:r>
            <a:r>
              <a:rPr lang="cs-CZ" sz="2800" dirty="0" smtClean="0"/>
              <a:t>v potravinářském              a olejářském průmyslu, ve farmaceutickém průmyslu.</a:t>
            </a:r>
            <a:endParaRPr lang="cs-CZ" sz="2800" dirty="0" smtClean="0"/>
          </a:p>
          <a:p>
            <a:r>
              <a:rPr lang="cs-CZ" sz="2800" dirty="0" smtClean="0"/>
              <a:t>Pěstitelské země: Barma, Thajsko, Laos.</a:t>
            </a:r>
          </a:p>
          <a:p>
            <a:r>
              <a:rPr lang="cs-CZ" sz="2800" dirty="0" smtClean="0"/>
              <a:t>Alkaloidy obsažené v opiu: morfium, kodein. </a:t>
            </a:r>
          </a:p>
          <a:p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89040"/>
            <a:ext cx="2473652" cy="2278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675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Užití: kouřením, </a:t>
            </a:r>
            <a:r>
              <a:rPr lang="cs-CZ" dirty="0"/>
              <a:t>d</a:t>
            </a:r>
            <a:r>
              <a:rPr lang="cs-CZ" dirty="0" smtClean="0"/>
              <a:t>nes </a:t>
            </a:r>
            <a:r>
              <a:rPr lang="cs-CZ" dirty="0" smtClean="0"/>
              <a:t>i často </a:t>
            </a:r>
            <a:r>
              <a:rPr lang="cs-CZ" dirty="0"/>
              <a:t>ve formě </a:t>
            </a:r>
            <a:r>
              <a:rPr lang="cs-CZ" dirty="0" smtClean="0"/>
              <a:t>tablet, </a:t>
            </a:r>
            <a:r>
              <a:rPr lang="cs-CZ" dirty="0" smtClean="0"/>
              <a:t>aplikací do </a:t>
            </a:r>
            <a:r>
              <a:rPr lang="cs-CZ" dirty="0" smtClean="0"/>
              <a:t>žíly.</a:t>
            </a:r>
          </a:p>
          <a:p>
            <a:r>
              <a:rPr lang="cs-CZ" dirty="0"/>
              <a:t>Účinky drog: </a:t>
            </a:r>
            <a:r>
              <a:rPr lang="cs-CZ" dirty="0" smtClean="0"/>
              <a:t>stav euforie </a:t>
            </a:r>
            <a:r>
              <a:rPr lang="cs-CZ" dirty="0"/>
              <a:t>a </a:t>
            </a:r>
            <a:r>
              <a:rPr lang="cs-CZ" dirty="0" smtClean="0"/>
              <a:t>ztráta pocitu </a:t>
            </a:r>
            <a:r>
              <a:rPr lang="cs-CZ" dirty="0"/>
              <a:t>tělesné a duševní bolesti. Na rozdíl od ostatních </a:t>
            </a:r>
            <a:r>
              <a:rPr lang="cs-CZ" dirty="0" smtClean="0"/>
              <a:t>drog </a:t>
            </a:r>
            <a:r>
              <a:rPr lang="cs-CZ" dirty="0"/>
              <a:t>opium nevyvolává fantastické vize; opojení se omezuje na mírnou </a:t>
            </a:r>
            <a:r>
              <a:rPr lang="cs-CZ" dirty="0" smtClean="0"/>
              <a:t>                   a </a:t>
            </a:r>
            <a:r>
              <a:rPr lang="cs-CZ" dirty="0"/>
              <a:t>pokojnou </a:t>
            </a:r>
            <a:r>
              <a:rPr lang="cs-CZ" dirty="0" smtClean="0"/>
              <a:t>extázi.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41167"/>
            <a:ext cx="2490488" cy="1746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516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Morfin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Používá se primárně v </a:t>
            </a:r>
            <a:r>
              <a:rPr lang="cs-CZ" dirty="0" smtClean="0"/>
              <a:t>lékařství, </a:t>
            </a:r>
            <a:r>
              <a:rPr lang="cs-CZ" dirty="0"/>
              <a:t>jako silné analgetikum (lék tišící bolest</a:t>
            </a:r>
            <a:r>
              <a:rPr lang="cs-CZ" dirty="0" smtClean="0"/>
              <a:t>).</a:t>
            </a:r>
          </a:p>
          <a:p>
            <a:r>
              <a:rPr lang="cs-CZ" dirty="0"/>
              <a:t>S</a:t>
            </a:r>
            <a:r>
              <a:rPr lang="cs-CZ" dirty="0" smtClean="0"/>
              <a:t>ilná </a:t>
            </a:r>
            <a:r>
              <a:rPr lang="cs-CZ" dirty="0"/>
              <a:t>návykovost. </a:t>
            </a:r>
            <a:endParaRPr lang="cs-CZ" dirty="0" smtClean="0"/>
          </a:p>
          <a:p>
            <a:r>
              <a:rPr lang="cs-CZ" dirty="0" smtClean="0"/>
              <a:t>Morfin </a:t>
            </a:r>
            <a:r>
              <a:rPr lang="cs-CZ" dirty="0"/>
              <a:t>je omamná </a:t>
            </a:r>
            <a:r>
              <a:rPr lang="cs-CZ" dirty="0" smtClean="0"/>
              <a:t>látka, </a:t>
            </a:r>
            <a:r>
              <a:rPr lang="cs-CZ" dirty="0"/>
              <a:t>a kromě svého </a:t>
            </a:r>
            <a:r>
              <a:rPr lang="cs-CZ" dirty="0" smtClean="0"/>
              <a:t>vy</a:t>
            </a:r>
            <a:r>
              <a:rPr lang="cs-CZ" dirty="0" smtClean="0"/>
              <a:t>užití </a:t>
            </a:r>
            <a:r>
              <a:rPr lang="cs-CZ" dirty="0"/>
              <a:t>v </a:t>
            </a:r>
            <a:r>
              <a:rPr lang="cs-CZ" dirty="0" smtClean="0"/>
              <a:t>medicíně, </a:t>
            </a:r>
            <a:r>
              <a:rPr lang="cs-CZ" dirty="0"/>
              <a:t>je též zneužíván jako droga nebo surovina k výrobě heroinu.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690638"/>
            <a:ext cx="2205898" cy="187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996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Kodein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piát </a:t>
            </a:r>
            <a:r>
              <a:rPr lang="cs-CZ" dirty="0"/>
              <a:t>používaný pro </a:t>
            </a:r>
            <a:r>
              <a:rPr lang="cs-CZ" dirty="0" smtClean="0"/>
              <a:t>analgetické a </a:t>
            </a:r>
            <a:r>
              <a:rPr lang="cs-CZ" dirty="0" smtClean="0"/>
              <a:t>proti průjmové </a:t>
            </a:r>
            <a:r>
              <a:rPr lang="cs-CZ" dirty="0"/>
              <a:t>účinky. 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nejvíce rozšířeným opiátem na celém světě a s největší pravděpodobností i nejvíce běžně užívaným </a:t>
            </a:r>
            <a:r>
              <a:rPr lang="cs-CZ" dirty="0" smtClean="0"/>
              <a:t>lékem.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293096"/>
            <a:ext cx="283845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913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Bílý heroin: podobá se mouce, dá se po </a:t>
            </a:r>
            <a:r>
              <a:rPr lang="cs-CZ" dirty="0" smtClean="0"/>
              <a:t>rozpuštění </a:t>
            </a:r>
            <a:r>
              <a:rPr lang="cs-CZ" dirty="0" smtClean="0"/>
              <a:t>přímo vstřikovat do tělního oběhu, kouřit se ale nedá.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61048"/>
            <a:ext cx="3345160" cy="217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1687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Hnědý heroin:  před </a:t>
            </a:r>
            <a:r>
              <a:rPr lang="cs-CZ" dirty="0" smtClean="0"/>
              <a:t>nitrožilní aplikací se musí </a:t>
            </a:r>
            <a:r>
              <a:rPr lang="cs-CZ" dirty="0" smtClean="0"/>
              <a:t>ještě upravit přidáním </a:t>
            </a:r>
            <a:r>
              <a:rPr lang="cs-CZ" dirty="0" smtClean="0"/>
              <a:t>kyseliny. </a:t>
            </a:r>
            <a:r>
              <a:rPr lang="cs-CZ" dirty="0" smtClean="0"/>
              <a:t>Častěji se </a:t>
            </a:r>
            <a:r>
              <a:rPr lang="cs-CZ" dirty="0" smtClean="0"/>
              <a:t>kouří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56992"/>
            <a:ext cx="3618019" cy="2632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654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5191"/>
            <a:ext cx="8291264" cy="3598025"/>
          </a:xfrm>
        </p:spPr>
        <p:txBody>
          <a:bodyPr/>
          <a:lstStyle/>
          <a:p>
            <a:r>
              <a:rPr lang="cs-CZ" dirty="0" smtClean="0"/>
              <a:t>Velmi nebezpečná a masově využívaná droga.</a:t>
            </a:r>
          </a:p>
          <a:p>
            <a:r>
              <a:rPr lang="cs-CZ" dirty="0" smtClean="0"/>
              <a:t>Obchodníci často před prodejem heroin míchají s dalšími látkami, aby zvýšili </a:t>
            </a:r>
            <a:r>
              <a:rPr lang="cs-CZ" dirty="0" smtClean="0"/>
              <a:t>své zisky.</a:t>
            </a:r>
          </a:p>
          <a:p>
            <a:r>
              <a:rPr lang="cs-CZ" dirty="0" smtClean="0"/>
              <a:t>Pou</a:t>
            </a:r>
            <a:r>
              <a:rPr lang="cs-CZ" dirty="0" smtClean="0"/>
              <a:t>žívané  nebezpečné přísady</a:t>
            </a:r>
            <a:r>
              <a:rPr lang="cs-CZ" dirty="0" smtClean="0"/>
              <a:t>: kofein, jedlá soda, cukr, prací prášek, omítka.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78360"/>
            <a:ext cx="3593976" cy="235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8429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Funguje jako morfin, stačí však několikrát menší dávka.</a:t>
            </a:r>
          </a:p>
          <a:p>
            <a:r>
              <a:rPr lang="cs-CZ" dirty="0" smtClean="0"/>
              <a:t>Užití: Heroin </a:t>
            </a:r>
            <a:r>
              <a:rPr lang="cs-CZ" dirty="0"/>
              <a:t>se šňupá, vdechují se páry při </a:t>
            </a:r>
            <a:r>
              <a:rPr lang="cs-CZ" dirty="0" smtClean="0"/>
              <a:t>zahřívání, </a:t>
            </a:r>
            <a:r>
              <a:rPr lang="cs-CZ" dirty="0"/>
              <a:t>nebo se vpichuje do svalu </a:t>
            </a:r>
            <a:r>
              <a:rPr lang="cs-CZ" dirty="0" smtClean="0"/>
              <a:t>či </a:t>
            </a:r>
            <a:r>
              <a:rPr lang="cs-CZ" dirty="0"/>
              <a:t>žíly. </a:t>
            </a:r>
            <a:endParaRPr lang="cs-CZ" dirty="0" smtClean="0"/>
          </a:p>
          <a:p>
            <a:r>
              <a:rPr lang="cs-CZ" dirty="0" smtClean="0"/>
              <a:t>Prášek </a:t>
            </a:r>
            <a:r>
              <a:rPr lang="cs-CZ" dirty="0"/>
              <a:t>se </a:t>
            </a:r>
            <a:r>
              <a:rPr lang="cs-CZ" dirty="0" smtClean="0"/>
              <a:t>spolu s citrónovou šťávou </a:t>
            </a:r>
            <a:r>
              <a:rPr lang="cs-CZ" dirty="0"/>
              <a:t>rozehřeje ve vodě na lžičce nad plamenem, přefiltruje přes vatu a injikuje.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01129"/>
            <a:ext cx="2604026" cy="1925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567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01895"/>
            <a:ext cx="8229600" cy="4625609"/>
          </a:xfrm>
        </p:spPr>
        <p:txBody>
          <a:bodyPr/>
          <a:lstStyle/>
          <a:p>
            <a:r>
              <a:rPr lang="cs-CZ" dirty="0" smtClean="0"/>
              <a:t>Dávka </a:t>
            </a:r>
            <a:r>
              <a:rPr lang="cs-CZ" dirty="0"/>
              <a:t>přináší člověku pocit uvolnění, </a:t>
            </a:r>
            <a:r>
              <a:rPr lang="cs-CZ" dirty="0" smtClean="0"/>
              <a:t>uklidnění.</a:t>
            </a:r>
          </a:p>
          <a:p>
            <a:r>
              <a:rPr lang="cs-CZ" dirty="0"/>
              <a:t>Abstinenční příznaky: bolesti svalů, kloubů, průjem, svalové křeče, pocení, zimnice, neklid.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05783"/>
            <a:ext cx="2736304" cy="2189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50630"/>
            <a:ext cx="3433911" cy="2189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7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droga?</a:t>
            </a:r>
          </a:p>
          <a:p>
            <a:pPr marL="118872" indent="0">
              <a:buNone/>
            </a:pP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 smtClean="0">
                <a:hlinkClick r:id="rId2" action="ppaction://hlinksldjump"/>
              </a:rPr>
              <a:t>Droga je životně důležitá látka pro naše </a:t>
            </a:r>
            <a:r>
              <a:rPr lang="cs-CZ" dirty="0" smtClean="0">
                <a:hlinkClick r:id="rId2" action="ppaction://hlinksldjump"/>
              </a:rPr>
              <a:t>tělo</a:t>
            </a:r>
            <a:r>
              <a:rPr lang="cs-CZ" dirty="0" smtClean="0"/>
              <a:t>.</a:t>
            </a:r>
            <a:endParaRPr lang="cs-CZ" dirty="0"/>
          </a:p>
          <a:p>
            <a:pPr marL="633222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Droga jsou </a:t>
            </a:r>
            <a:r>
              <a:rPr lang="cs-CZ" dirty="0">
                <a:hlinkClick r:id="rId3" action="ppaction://hlinksldjump"/>
              </a:rPr>
              <a:t>usušené nebo </a:t>
            </a:r>
            <a:r>
              <a:rPr lang="cs-CZ" dirty="0" smtClean="0">
                <a:hlinkClick r:id="rId3" action="ppaction://hlinksldjump"/>
              </a:rPr>
              <a:t>jinak  konzervované  </a:t>
            </a:r>
            <a:r>
              <a:rPr lang="cs-CZ" dirty="0" smtClean="0">
                <a:hlinkClick r:id="rId3" action="ppaction://hlinksldjump"/>
              </a:rPr>
              <a:t>rostliny</a:t>
            </a:r>
            <a:r>
              <a:rPr lang="cs-CZ" dirty="0">
                <a:hlinkClick r:id="rId3" action="ppaction://hlinksldjump"/>
              </a:rPr>
              <a:t>, živočichové, jejich části nebo produkty jejich </a:t>
            </a:r>
            <a:r>
              <a:rPr lang="cs-CZ" dirty="0" smtClean="0">
                <a:hlinkClick r:id="rId3" action="ppaction://hlinksldjump"/>
              </a:rPr>
              <a:t>metabolismu</a:t>
            </a:r>
            <a:r>
              <a:rPr lang="cs-CZ" dirty="0" smtClean="0"/>
              <a:t>.</a:t>
            </a:r>
            <a:endParaRPr lang="cs-CZ" dirty="0"/>
          </a:p>
          <a:p>
            <a:pPr marL="633222" indent="-514350">
              <a:buAutoNum type="alphaLcParenR"/>
            </a:pPr>
            <a:r>
              <a:rPr lang="cs-CZ" dirty="0" smtClean="0">
                <a:hlinkClick r:id="rId2" action="ppaction://hlinksldjump"/>
              </a:rPr>
              <a:t>Droga je bezpečná </a:t>
            </a:r>
            <a:r>
              <a:rPr lang="cs-CZ" dirty="0" smtClean="0">
                <a:hlinkClick r:id="rId2" action="ppaction://hlinksldjump"/>
              </a:rPr>
              <a:t>chemikálie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4012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Ano, velmi dobře.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796136" y="2636912"/>
            <a:ext cx="1986520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97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Ne, to není správná odpověď.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6300192" y="2708920"/>
            <a:ext cx="2130536" cy="108012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866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jaké rostliny se získává opium?</a:t>
            </a:r>
          </a:p>
          <a:p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 smtClean="0">
                <a:hlinkClick r:id="rId2" action="ppaction://hlinksldjump"/>
              </a:rPr>
              <a:t>Mák setý</a:t>
            </a: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Cibule šalotka</a:t>
            </a: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Rákos</a:t>
            </a:r>
            <a:endParaRPr lang="cs-CZ" dirty="0" smtClean="0"/>
          </a:p>
          <a:p>
            <a:pPr marL="633222" indent="-514350">
              <a:buAutoNum type="alphaLcParenR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36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 je správná odpověď.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724128" y="2564904"/>
            <a:ext cx="2130536" cy="10081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047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Ne, zkus to ještě jednou.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868144" y="2636912"/>
            <a:ext cx="1914512" cy="9361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81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správnou odpověď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dva druhy heroinu rozlišujeme?</a:t>
            </a:r>
          </a:p>
          <a:p>
            <a:pPr marL="633222" indent="-514350">
              <a:buAutoNum type="alphaLcParenR"/>
            </a:pPr>
            <a:r>
              <a:rPr lang="cs-CZ" dirty="0">
                <a:hlinkClick r:id="rId2" action="ppaction://hlinksldjump"/>
              </a:rPr>
              <a:t>m</a:t>
            </a:r>
            <a:r>
              <a:rPr lang="cs-CZ" dirty="0" smtClean="0">
                <a:hlinkClick r:id="rId2" action="ppaction://hlinksldjump"/>
              </a:rPr>
              <a:t>odrý </a:t>
            </a:r>
            <a:r>
              <a:rPr lang="cs-CZ" dirty="0" smtClean="0">
                <a:hlinkClick r:id="rId2" action="ppaction://hlinksldjump"/>
              </a:rPr>
              <a:t>a šedý</a:t>
            </a: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>
                <a:hlinkClick r:id="rId2" action="ppaction://hlinksldjump"/>
              </a:rPr>
              <a:t>m</a:t>
            </a:r>
            <a:r>
              <a:rPr lang="cs-CZ" dirty="0" smtClean="0">
                <a:hlinkClick r:id="rId2" action="ppaction://hlinksldjump"/>
              </a:rPr>
              <a:t>odrý </a:t>
            </a:r>
            <a:r>
              <a:rPr lang="cs-CZ" dirty="0" smtClean="0">
                <a:hlinkClick r:id="rId2" action="ppaction://hlinksldjump"/>
              </a:rPr>
              <a:t>a bílý</a:t>
            </a: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>
                <a:hlinkClick r:id="rId3" action="ppaction://hlinksldjump"/>
              </a:rPr>
              <a:t>h</a:t>
            </a:r>
            <a:r>
              <a:rPr lang="cs-CZ" dirty="0" smtClean="0">
                <a:hlinkClick r:id="rId3" action="ppaction://hlinksldjump"/>
              </a:rPr>
              <a:t>nědý </a:t>
            </a:r>
            <a:r>
              <a:rPr lang="cs-CZ" dirty="0" smtClean="0">
                <a:hlinkClick r:id="rId3" action="ppaction://hlinksldjump"/>
              </a:rPr>
              <a:t>a bílý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28226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Ano, správně.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011736" y="2514260"/>
            <a:ext cx="1986520" cy="86409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378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Ne, to není dobře.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580112" y="2636912"/>
            <a:ext cx="2274552" cy="10081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4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www.drogy.net/clanek/heroin-a-opiaty_2006_01_05.html</a:t>
            </a:r>
            <a:endParaRPr lang="cs-CZ" sz="1400" dirty="0" smtClean="0"/>
          </a:p>
          <a:p>
            <a:r>
              <a:rPr lang="cs-CZ" sz="1400" dirty="0" smtClean="0"/>
              <a:t>Dostupné </a:t>
            </a:r>
            <a:r>
              <a:rPr lang="cs-CZ" sz="1400" dirty="0"/>
              <a:t>pod </a:t>
            </a:r>
            <a:r>
              <a:rPr lang="cs-CZ" sz="1400" dirty="0" smtClean="0"/>
              <a:t>licencí: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cs.wikipedia.org/wiki/Soubor:Salvia_divinorum_drug.jpg</a:t>
            </a:r>
            <a:endParaRPr lang="cs-CZ" sz="1400" dirty="0" smtClean="0"/>
          </a:p>
          <a:p>
            <a:r>
              <a:rPr lang="en-US" sz="1400" dirty="0" err="1"/>
              <a:t>Dostupné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: Creative </a:t>
            </a:r>
            <a:r>
              <a:rPr lang="en-US" sz="1400" dirty="0" smtClean="0"/>
              <a:t>Commons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www.nebezpeci-drogy.euweb.cz/opiaty.html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cs.wikipedia.org/wiki/Opioid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kurz-terestikjar.wz.cz/heroin.php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cs.wikipedia.org/wiki/Soubor:Raw_opium.jpg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cs.wikipedia.org/wiki/Soubor:2poppies.jpg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cs.wikipedia.org/wiki/Opium</a:t>
            </a:r>
            <a:endParaRPr lang="cs-CZ" sz="1400" dirty="0"/>
          </a:p>
          <a:p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cs.wikipedia.org/wiki/Soubor:Akha_man_with_opium_pipe.jpg</a:t>
            </a:r>
            <a:endParaRPr lang="cs-CZ" sz="1400" dirty="0" smtClean="0"/>
          </a:p>
          <a:p>
            <a:r>
              <a:rPr lang="en-US" sz="1400" dirty="0" err="1"/>
              <a:t>Dostupné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: Creative </a:t>
            </a:r>
            <a:r>
              <a:rPr lang="en-US" sz="1400" dirty="0" smtClean="0"/>
              <a:t>Commons</a:t>
            </a:r>
            <a:endParaRPr lang="cs-CZ" sz="1400" dirty="0" smtClean="0"/>
          </a:p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zavislosti.ic.cz/opioidy/morfin-a-heroin</a:t>
            </a:r>
            <a:endParaRPr lang="cs-CZ" sz="1400" dirty="0"/>
          </a:p>
          <a:p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://cs.wikipedia.org/wiki/Soubor:Morphin_-_</a:t>
            </a:r>
            <a:r>
              <a:rPr lang="cs-CZ" sz="1400" dirty="0" smtClean="0">
                <a:hlinkClick r:id="rId12"/>
              </a:rPr>
              <a:t>Morphine.svg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http://cs.wikipedia.org/wiki/Soubor:Codein_-_</a:t>
            </a:r>
            <a:r>
              <a:rPr lang="cs-CZ" sz="1400" dirty="0" smtClean="0">
                <a:hlinkClick r:id="rId13"/>
              </a:rPr>
              <a:t>Codeine.svg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commons.wikimedia.org/wiki/File:Heroin_asian.jpg?uselang=cs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commons.wikimedia.org/wiki/File:Heroin_black_tar.jpg?uselang=cs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http://heroin.hu.cz</a:t>
            </a:r>
            <a:r>
              <a:rPr lang="cs-CZ" sz="1400" dirty="0" smtClean="0">
                <a:hlinkClick r:id="rId16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commons.wikimedia.org/wiki/File:Heroin_aufkochen.JPG?uselang=cs</a:t>
            </a:r>
            <a:endParaRPr lang="cs-CZ" sz="1400" dirty="0" smtClean="0"/>
          </a:p>
          <a:p>
            <a:r>
              <a:rPr lang="en-US" sz="1400" dirty="0" err="1"/>
              <a:t>Dostupné</a:t>
            </a:r>
            <a:r>
              <a:rPr lang="en-US" sz="1400" dirty="0"/>
              <a:t> pod </a:t>
            </a:r>
            <a:r>
              <a:rPr lang="en-US" sz="1400" dirty="0" err="1"/>
              <a:t>licencí</a:t>
            </a:r>
            <a:r>
              <a:rPr lang="en-US" sz="1400" dirty="0"/>
              <a:t>: Creative </a:t>
            </a:r>
            <a:r>
              <a:rPr lang="en-US" sz="1400" dirty="0" smtClean="0"/>
              <a:t>Commons</a:t>
            </a:r>
            <a:endParaRPr lang="cs-CZ" sz="1400" dirty="0" smtClean="0"/>
          </a:p>
          <a:p>
            <a:r>
              <a:rPr lang="en-US" sz="1400" dirty="0">
                <a:hlinkClick r:id="rId18"/>
              </a:rPr>
              <a:t>http://</a:t>
            </a:r>
            <a:r>
              <a:rPr lang="en-US" sz="1400" dirty="0" smtClean="0">
                <a:hlinkClick r:id="rId18"/>
              </a:rPr>
              <a:t>commons.wikimedia.org/wiki/File:Heroin.JPG?uselang=cs</a:t>
            </a:r>
            <a:endParaRPr lang="cs-CZ" sz="1400" dirty="0" smtClean="0"/>
          </a:p>
          <a:p>
            <a:r>
              <a:rPr lang="cs-CZ" sz="1400" dirty="0">
                <a:hlinkClick r:id="rId19"/>
              </a:rPr>
              <a:t>http://</a:t>
            </a:r>
            <a:r>
              <a:rPr lang="cs-CZ" sz="1400" dirty="0" smtClean="0">
                <a:hlinkClick r:id="rId19"/>
              </a:rPr>
              <a:t>commons.wikimedia.org/wiki/File:Bayer_Heroin_bottle.jpg?uselang=cs</a:t>
            </a:r>
            <a:endParaRPr lang="cs-CZ" sz="1400" dirty="0" smtClean="0"/>
          </a:p>
          <a:p>
            <a:endParaRPr lang="cs-CZ" sz="1400" dirty="0" smtClean="0"/>
          </a:p>
          <a:p>
            <a:endParaRPr lang="en-US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865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133</TotalTime>
  <Words>628</Words>
  <Application>Microsoft Office PowerPoint</Application>
  <PresentationFormat>Předvádění na obrazovce (4:3)</PresentationFormat>
  <Paragraphs>104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Modul</vt:lpstr>
      <vt:lpstr>Opiáty</vt:lpstr>
      <vt:lpstr>Drogy</vt:lpstr>
      <vt:lpstr>Základní dělení drog</vt:lpstr>
      <vt:lpstr>Opiáty</vt:lpstr>
      <vt:lpstr>Opium</vt:lpstr>
      <vt:lpstr>Opium</vt:lpstr>
      <vt:lpstr>Opium</vt:lpstr>
      <vt:lpstr>Morfin</vt:lpstr>
      <vt:lpstr>Kodein</vt:lpstr>
      <vt:lpstr>Heroin</vt:lpstr>
      <vt:lpstr>Heroin</vt:lpstr>
      <vt:lpstr>Heroin</vt:lpstr>
      <vt:lpstr>Heroin</vt:lpstr>
      <vt:lpstr>Heroin</vt:lpstr>
      <vt:lpstr>Vyber správnou odpověď</vt:lpstr>
      <vt:lpstr>Prezentace aplikace PowerPoint</vt:lpstr>
      <vt:lpstr>Prezentace aplikace PowerPoint</vt:lpstr>
      <vt:lpstr>Vyber správnou odpověď 2.</vt:lpstr>
      <vt:lpstr>Prezentace aplikace PowerPoint</vt:lpstr>
      <vt:lpstr>Prezentace aplikace PowerPoint</vt:lpstr>
      <vt:lpstr>Vyber správnou odpověď 3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Opiáty</dc:title>
  <cp:lastModifiedBy>Beda</cp:lastModifiedBy>
  <cp:revision>44</cp:revision>
  <dcterms:modified xsi:type="dcterms:W3CDTF">2011-06-26T17:47:09Z</dcterms:modified>
</cp:coreProperties>
</file>