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7" r:id="rId2"/>
    <p:sldId id="268" r:id="rId3"/>
    <p:sldId id="257" r:id="rId4"/>
    <p:sldId id="259" r:id="rId5"/>
    <p:sldId id="261" r:id="rId6"/>
    <p:sldId id="262" r:id="rId7"/>
    <p:sldId id="263" r:id="rId8"/>
    <p:sldId id="260" r:id="rId9"/>
    <p:sldId id="271" r:id="rId10"/>
    <p:sldId id="270" r:id="rId11"/>
    <p:sldId id="264" r:id="rId12"/>
    <p:sldId id="265" r:id="rId13"/>
    <p:sldId id="266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014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 </a:t>
          </a:r>
          <a:r>
            <a:rPr lang="cs-CZ" sz="2000" dirty="0" err="1" smtClean="0"/>
            <a:t>Meine</a:t>
          </a:r>
          <a:r>
            <a:rPr lang="cs-CZ" sz="2000" dirty="0" smtClean="0"/>
            <a:t> </a:t>
          </a:r>
          <a:r>
            <a:rPr lang="cs-CZ" sz="2000" dirty="0" err="1" smtClean="0"/>
            <a:t>Familie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</a:t>
          </a:r>
          <a:r>
            <a:rPr lang="cs-CZ" sz="2000" dirty="0" smtClean="0">
              <a:solidFill>
                <a:schemeClr val="tx1"/>
              </a:solidFill>
            </a:rPr>
            <a:t>34_NJ7_Rodina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54556A-D91E-4AE9-B937-4935B4A73210}" type="presOf" srcId="{D1D4F407-5343-4D3F-B5B9-D407B03CAEB4}" destId="{AED2198E-93D5-4001-81B4-73124B309672}" srcOrd="1" destOrd="0" presId="urn:microsoft.com/office/officeart/2005/8/layout/target3"/>
    <dgm:cxn modelId="{EEBA2F55-D24F-4801-AE66-9FB5785ABB71}" type="presOf" srcId="{1AE9165A-6B70-4FFD-A49C-881BF73B4F04}" destId="{BD3627E9-8FC8-4A2F-B3EA-FAE798EF81D8}" srcOrd="1" destOrd="0" presId="urn:microsoft.com/office/officeart/2005/8/layout/target3"/>
    <dgm:cxn modelId="{FAD12614-92F6-4FEC-886D-E7A200BDE41C}" type="presOf" srcId="{D1B46980-6531-4606-95E6-44980827E919}" destId="{2BE915AB-18AA-4053-B92C-3BFC9ED204BB}" srcOrd="1" destOrd="0" presId="urn:microsoft.com/office/officeart/2005/8/layout/target3"/>
    <dgm:cxn modelId="{3263439E-952F-45A2-9F77-2BE87CB19976}" type="presOf" srcId="{1F4F8BC0-F267-4379-9FE7-6FFC8B64BAD8}" destId="{017154CD-D9A9-4968-AD11-1207A3C4C00A}" srcOrd="1" destOrd="0" presId="urn:microsoft.com/office/officeart/2005/8/layout/target3"/>
    <dgm:cxn modelId="{D5FE7EC5-708B-4310-9BF6-986877C956B3}" type="presOf" srcId="{1F4F8BC0-F267-4379-9FE7-6FFC8B64BAD8}" destId="{C8857ABF-5052-4733-A46C-0F8B764FF76F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A1FC8A6-FB6E-4CE9-B87F-4F38B19BFCDB}" type="presOf" srcId="{757F3AB3-0718-4624-B441-E567A8F0AB56}" destId="{333A1088-737F-45CB-B68E-254E46348037}" srcOrd="0" destOrd="0" presId="urn:microsoft.com/office/officeart/2005/8/layout/target3"/>
    <dgm:cxn modelId="{6EE290AA-692C-4614-8FD0-4E7CA0CBF164}" type="presOf" srcId="{1AE9165A-6B70-4FFD-A49C-881BF73B4F04}" destId="{A9F01C16-B5C0-47B0-9750-F7E5E11674A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A7E47EF-AD23-4A57-9FEF-89455DC779AF}" type="presOf" srcId="{26CBEA56-8CFD-48C0-BD6E-2EB16B1FBF42}" destId="{5583D5C5-FAFF-4548-819C-80E289F73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5B466E4-5D39-48C4-A778-D549D05D02BC}" type="presOf" srcId="{D1D4F407-5343-4D3F-B5B9-D407B03CAEB4}" destId="{D005CE8C-CC26-4C3E-AC11-E15060ECD759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EC30547-82B7-4DFF-8EE2-3B2A54923C47}" type="presOf" srcId="{26CBEA56-8CFD-48C0-BD6E-2EB16B1FBF42}" destId="{92E1E9E3-D1F0-4866-9424-7ECC0DD990BC}" srcOrd="1" destOrd="0" presId="urn:microsoft.com/office/officeart/2005/8/layout/target3"/>
    <dgm:cxn modelId="{3BE3D090-D182-4385-87E0-CB8A519CD8EB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55F35D84-812F-4722-8A92-F4E463FA345D}" type="presParOf" srcId="{333A1088-737F-45CB-B68E-254E46348037}" destId="{F5ABB229-8D3B-4694-996A-96F23CF14429}" srcOrd="0" destOrd="0" presId="urn:microsoft.com/office/officeart/2005/8/layout/target3"/>
    <dgm:cxn modelId="{04A087DA-85AB-42DE-97BC-D82CA9D430D0}" type="presParOf" srcId="{333A1088-737F-45CB-B68E-254E46348037}" destId="{F41139FD-01EE-4571-8B17-4FB00FC51163}" srcOrd="1" destOrd="0" presId="urn:microsoft.com/office/officeart/2005/8/layout/target3"/>
    <dgm:cxn modelId="{0D7EF73B-98F7-4DB2-A8C4-2114AEF7F8DA}" type="presParOf" srcId="{333A1088-737F-45CB-B68E-254E46348037}" destId="{D005CE8C-CC26-4C3E-AC11-E15060ECD759}" srcOrd="2" destOrd="0" presId="urn:microsoft.com/office/officeart/2005/8/layout/target3"/>
    <dgm:cxn modelId="{99D49C88-7D89-44EB-BF42-1197F2EA6890}" type="presParOf" srcId="{333A1088-737F-45CB-B68E-254E46348037}" destId="{2C702D82-9B77-49B7-9568-BB8EB47C3372}" srcOrd="3" destOrd="0" presId="urn:microsoft.com/office/officeart/2005/8/layout/target3"/>
    <dgm:cxn modelId="{44450755-186A-4229-ACA2-039500F3749F}" type="presParOf" srcId="{333A1088-737F-45CB-B68E-254E46348037}" destId="{A52A0455-90FF-4808-ABD0-F02540D31D5A}" srcOrd="4" destOrd="0" presId="urn:microsoft.com/office/officeart/2005/8/layout/target3"/>
    <dgm:cxn modelId="{1E58DE6F-00D6-4A0C-8CE4-F60D1A6521AB}" type="presParOf" srcId="{333A1088-737F-45CB-B68E-254E46348037}" destId="{6140AFEC-043D-4C43-A2F9-D0F5331DF3A3}" srcOrd="5" destOrd="0" presId="urn:microsoft.com/office/officeart/2005/8/layout/target3"/>
    <dgm:cxn modelId="{425558A6-BD3E-4970-9B9A-3E913595CA9B}" type="presParOf" srcId="{333A1088-737F-45CB-B68E-254E46348037}" destId="{71A10DEB-455E-4133-A618-0A0EE82A21E3}" srcOrd="6" destOrd="0" presId="urn:microsoft.com/office/officeart/2005/8/layout/target3"/>
    <dgm:cxn modelId="{7A57D710-71CA-460B-8F22-8BA1A7823FEB}" type="presParOf" srcId="{333A1088-737F-45CB-B68E-254E46348037}" destId="{DA6A876D-6D25-492F-8BDC-9AE6A6CFB1FA}" srcOrd="7" destOrd="0" presId="urn:microsoft.com/office/officeart/2005/8/layout/target3"/>
    <dgm:cxn modelId="{3B74DA9E-9210-4F12-B814-A863ABC8C895}" type="presParOf" srcId="{333A1088-737F-45CB-B68E-254E46348037}" destId="{A9F01C16-B5C0-47B0-9750-F7E5E11674A0}" srcOrd="8" destOrd="0" presId="urn:microsoft.com/office/officeart/2005/8/layout/target3"/>
    <dgm:cxn modelId="{1BF96297-F63E-4BE3-8A83-7A073DDCC346}" type="presParOf" srcId="{333A1088-737F-45CB-B68E-254E46348037}" destId="{5C0CF724-3222-4429-B09A-F154A62FD507}" srcOrd="9" destOrd="0" presId="urn:microsoft.com/office/officeart/2005/8/layout/target3"/>
    <dgm:cxn modelId="{B33154D1-5AB4-4FC1-A198-90401CF5BECC}" type="presParOf" srcId="{333A1088-737F-45CB-B68E-254E46348037}" destId="{71A5FEA7-FE77-4220-960F-2AB7AE466FE5}" srcOrd="10" destOrd="0" presId="urn:microsoft.com/office/officeart/2005/8/layout/target3"/>
    <dgm:cxn modelId="{DEC9B618-9BD3-42CC-B00E-FC1143B006B6}" type="presParOf" srcId="{333A1088-737F-45CB-B68E-254E46348037}" destId="{C8857ABF-5052-4733-A46C-0F8B764FF76F}" srcOrd="11" destOrd="0" presId="urn:microsoft.com/office/officeart/2005/8/layout/target3"/>
    <dgm:cxn modelId="{5BA37D71-81EA-4DF3-A10C-C5ECC6DB753F}" type="presParOf" srcId="{333A1088-737F-45CB-B68E-254E46348037}" destId="{1839E65E-6E97-41D2-A171-98C033275D27}" srcOrd="12" destOrd="0" presId="urn:microsoft.com/office/officeart/2005/8/layout/target3"/>
    <dgm:cxn modelId="{0C6E275D-E4D6-405D-B5D8-1E6D6F4D0EA0}" type="presParOf" srcId="{333A1088-737F-45CB-B68E-254E46348037}" destId="{914F10DC-A7FA-462B-9334-03354AC7EA9F}" srcOrd="13" destOrd="0" presId="urn:microsoft.com/office/officeart/2005/8/layout/target3"/>
    <dgm:cxn modelId="{A6557C3B-3728-4BE6-A77C-3323DA8A8CAB}" type="presParOf" srcId="{333A1088-737F-45CB-B68E-254E46348037}" destId="{5583D5C5-FAFF-4548-819C-80E289F73770}" srcOrd="14" destOrd="0" presId="urn:microsoft.com/office/officeart/2005/8/layout/target3"/>
    <dgm:cxn modelId="{81012BF0-F361-418A-B3AC-AAD87B23509E}" type="presParOf" srcId="{333A1088-737F-45CB-B68E-254E46348037}" destId="{AED2198E-93D5-4001-81B4-73124B309672}" srcOrd="15" destOrd="0" presId="urn:microsoft.com/office/officeart/2005/8/layout/target3"/>
    <dgm:cxn modelId="{0B27328C-8B9C-493C-9C39-CA634030B809}" type="presParOf" srcId="{333A1088-737F-45CB-B68E-254E46348037}" destId="{2BE915AB-18AA-4053-B92C-3BFC9ED204BB}" srcOrd="16" destOrd="0" presId="urn:microsoft.com/office/officeart/2005/8/layout/target3"/>
    <dgm:cxn modelId="{99F05436-BA17-45B5-BAC8-D8EDCE1EE541}" type="presParOf" srcId="{333A1088-737F-45CB-B68E-254E46348037}" destId="{BD3627E9-8FC8-4A2F-B3EA-FAE798EF81D8}" srcOrd="17" destOrd="0" presId="urn:microsoft.com/office/officeart/2005/8/layout/target3"/>
    <dgm:cxn modelId="{82424C55-1B94-44CC-B0E2-B84E5718CCC0}" type="presParOf" srcId="{333A1088-737F-45CB-B68E-254E46348037}" destId="{017154CD-D9A9-4968-AD11-1207A3C4C00A}" srcOrd="18" destOrd="0" presId="urn:microsoft.com/office/officeart/2005/8/layout/target3"/>
    <dgm:cxn modelId="{8BA3EB5F-65AD-4B5F-9E2A-C26D77DF70F1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Mgr. Hana Halamová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</a:t>
          </a:r>
          <a:r>
            <a:rPr lang="cs-CZ" sz="2000" kern="1200" dirty="0" smtClean="0">
              <a:solidFill>
                <a:schemeClr val="tx1"/>
              </a:solidFill>
            </a:rPr>
            <a:t>34_NJ7_Rodina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 </a:t>
          </a:r>
          <a:r>
            <a:rPr lang="cs-CZ" sz="2000" kern="1200" dirty="0" err="1" smtClean="0"/>
            <a:t>Meine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Familie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D21D2-0B38-4AC7-B4F2-B00F182614AC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de-DE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92A7D9-A59F-44EF-B203-DC7D9C5F55DD}" type="slidenum">
              <a:rPr lang="de-DE" smtClean="0"/>
              <a:pPr/>
              <a:t>‹#›</a:t>
            </a:fld>
            <a:endParaRPr lang="de-DE"/>
          </a:p>
        </p:txBody>
      </p:sp>
    </p:spTree>
    <p:extLst>
      <p:ext uri="{BB962C8B-B14F-4D97-AF65-F5344CB8AC3E}">
        <p14:creationId xmlns:p14="http://schemas.microsoft.com/office/powerpoint/2010/main" xmlns="" val="35018344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2A7D9-A59F-44EF-B203-DC7D9C5F55DD}" type="slidenum">
              <a:rPr lang="de-DE" smtClean="0"/>
              <a:pPr/>
              <a:t>7</a:t>
            </a:fld>
            <a:endParaRPr lang="de-DE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de-DE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92A7D9-A59F-44EF-B203-DC7D9C5F55DD}" type="slidenum">
              <a:rPr lang="de-DE" smtClean="0"/>
              <a:pPr/>
              <a:t>11</a:t>
            </a:fld>
            <a:endParaRPr lang="de-DE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de-DE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21986D8-2307-4CAD-8D9C-6B193B2C6FE3}" type="datetimeFigureOut">
              <a:rPr lang="de-DE" smtClean="0"/>
              <a:pPr/>
              <a:t>18.03.2013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de-DE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12EEC05-D757-4E00-A519-6C4E3C6652CE}" type="slidenum">
              <a:rPr lang="de-DE" smtClean="0"/>
              <a:pPr/>
              <a:t>‹#›</a:t>
            </a:fld>
            <a:endParaRPr lang="de-DE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124744"/>
            <a:ext cx="8064896" cy="66418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německého jazyka v 7.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Slovní zásoba z tematického okruhu Rodina. Člen určitý a přivlastňovací zájmena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mein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,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meine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Fixujeme psaní velkých písmen u substantiv i další ortografická pravidla.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Č. 9- 10 </a:t>
            </a:r>
            <a:r>
              <a:rPr lang="cs-CZ" sz="2800" b="1" dirty="0" err="1" smtClean="0">
                <a:solidFill>
                  <a:prstClr val="black"/>
                </a:solidFill>
                <a:latin typeface="Arial" charset="0"/>
              </a:rPr>
              <a:t>Kimova</a:t>
            </a:r>
            <a:r>
              <a:rPr lang="cs-CZ" sz="2800" b="1" dirty="0" smtClean="0">
                <a:solidFill>
                  <a:prstClr val="black"/>
                </a:solidFill>
                <a:latin typeface="Arial" charset="0"/>
              </a:rPr>
              <a:t> hra –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pamatuj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rozmístění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fotek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Č. 13-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Wie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alt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bist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err="1" smtClean="0">
                <a:solidFill>
                  <a:prstClr val="black"/>
                </a:solidFill>
                <a:latin typeface="Arial" charset="0"/>
              </a:rPr>
              <a:t>du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? /přepis číslovek číslem a přiřadíme k osobě/</a:t>
            </a:r>
          </a:p>
          <a:p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5" descr="C:\Users\Hana\AppData\Local\Microsoft\Windows\Temporary Internet Files\Content.IE5\J7RCU7LJ\MP900439574[1].jpg"/>
          <p:cNvPicPr>
            <a:picLocks noChangeAspect="1" noChangeArrowheads="1"/>
          </p:cNvPicPr>
          <p:nvPr/>
        </p:nvPicPr>
        <p:blipFill>
          <a:blip r:embed="rId2" cstate="print"/>
          <a:srcRect r="22024" b="21251"/>
          <a:stretch>
            <a:fillRect/>
          </a:stretch>
        </p:blipFill>
        <p:spPr bwMode="auto">
          <a:xfrm>
            <a:off x="467544" y="476672"/>
            <a:ext cx="3923928" cy="596126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4644008" y="188640"/>
            <a:ext cx="449999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err="1" smtClean="0"/>
              <a:t>Hallo</a:t>
            </a:r>
            <a:r>
              <a:rPr lang="cs-CZ" sz="4800" dirty="0" smtClean="0"/>
              <a:t> ! </a:t>
            </a:r>
          </a:p>
          <a:p>
            <a:r>
              <a:rPr lang="cs-CZ" sz="4800" dirty="0"/>
              <a:t> </a:t>
            </a:r>
            <a:r>
              <a:rPr lang="cs-CZ" sz="4800" dirty="0" err="1" smtClean="0"/>
              <a:t>Ich</a:t>
            </a:r>
            <a:r>
              <a:rPr lang="cs-CZ" sz="4800" dirty="0" smtClean="0"/>
              <a:t> </a:t>
            </a:r>
            <a:r>
              <a:rPr lang="cs-CZ" sz="4800" dirty="0" err="1" smtClean="0"/>
              <a:t>bin</a:t>
            </a:r>
            <a:r>
              <a:rPr lang="cs-CZ" sz="4800" dirty="0" smtClean="0"/>
              <a:t> Monika.</a:t>
            </a:r>
          </a:p>
          <a:p>
            <a:r>
              <a:rPr lang="cs-CZ" sz="4800" dirty="0"/>
              <a:t> </a:t>
            </a:r>
            <a:r>
              <a:rPr lang="cs-CZ" sz="4800" dirty="0" err="1" smtClean="0"/>
              <a:t>Das</a:t>
            </a:r>
            <a:r>
              <a:rPr lang="cs-CZ" sz="4800" dirty="0" smtClean="0"/>
              <a:t> </a:t>
            </a:r>
            <a:r>
              <a:rPr lang="cs-CZ" sz="4800" dirty="0" err="1" smtClean="0"/>
              <a:t>ist</a:t>
            </a:r>
            <a:r>
              <a:rPr lang="cs-CZ" sz="4800" dirty="0" smtClean="0"/>
              <a:t> </a:t>
            </a:r>
            <a:r>
              <a:rPr lang="cs-CZ" sz="4800" b="1" dirty="0" err="1" smtClean="0">
                <a:solidFill>
                  <a:srgbClr val="FF0000"/>
                </a:solidFill>
              </a:rPr>
              <a:t>meine</a:t>
            </a:r>
            <a:r>
              <a:rPr lang="cs-CZ" sz="4800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4800" b="1" dirty="0" err="1" smtClean="0">
                <a:solidFill>
                  <a:srgbClr val="FF0000"/>
                </a:solidFill>
              </a:rPr>
              <a:t>Familie</a:t>
            </a:r>
            <a:r>
              <a:rPr lang="cs-CZ" sz="4800" b="1" dirty="0" smtClean="0">
                <a:solidFill>
                  <a:srgbClr val="FF0000"/>
                </a:solidFill>
              </a:rPr>
              <a:t>.</a:t>
            </a:r>
            <a:endParaRPr lang="de-DE" sz="4800" b="1" dirty="0">
              <a:solidFill>
                <a:srgbClr val="FF0000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 b="2800"/>
          <a:stretch>
            <a:fillRect/>
          </a:stretch>
        </p:blipFill>
        <p:spPr bwMode="auto">
          <a:xfrm rot="892708">
            <a:off x="4951559" y="3460091"/>
            <a:ext cx="2847000" cy="27672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 l="12590" t="15387" r="69929" b="64684"/>
          <a:stretch>
            <a:fillRect/>
          </a:stretch>
        </p:blipFill>
        <p:spPr bwMode="auto">
          <a:xfrm>
            <a:off x="467544" y="188640"/>
            <a:ext cx="3096344" cy="3529832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 l="37216" t="19929" r="44914" b="58044"/>
          <a:stretch>
            <a:fillRect/>
          </a:stretch>
        </p:blipFill>
        <p:spPr bwMode="auto">
          <a:xfrm>
            <a:off x="5364088" y="188640"/>
            <a:ext cx="2862541" cy="3528393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11" name="TextovéPole 10"/>
          <p:cNvSpPr txBox="1"/>
          <p:nvPr/>
        </p:nvSpPr>
        <p:spPr>
          <a:xfrm>
            <a:off x="503040" y="3501008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der </a:t>
            </a:r>
            <a:r>
              <a:rPr lang="cs-CZ" sz="3200" dirty="0" err="1" smtClean="0"/>
              <a:t>Opa</a:t>
            </a:r>
            <a:r>
              <a:rPr lang="cs-CZ" sz="3200" dirty="0" smtClean="0"/>
              <a:t>                                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Oma</a:t>
            </a:r>
            <a:endParaRPr lang="cs-CZ" sz="3200" dirty="0" smtClean="0"/>
          </a:p>
          <a:p>
            <a:r>
              <a:rPr lang="cs-CZ" sz="3200" dirty="0" smtClean="0"/>
              <a:t>der </a:t>
            </a:r>
            <a:r>
              <a:rPr lang="cs-CZ" sz="3200" dirty="0" err="1" smtClean="0"/>
              <a:t>Großvater</a:t>
            </a:r>
            <a:r>
              <a:rPr lang="cs-CZ" sz="3200" dirty="0" smtClean="0"/>
              <a:t>                       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Großmutter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smtClean="0"/>
              <a:t>                          </a:t>
            </a:r>
            <a:r>
              <a:rPr lang="cs-CZ" sz="3200" dirty="0" err="1" smtClean="0"/>
              <a:t>die</a:t>
            </a:r>
            <a:r>
              <a:rPr lang="cs-CZ" sz="3200" dirty="0" smtClean="0"/>
              <a:t> </a:t>
            </a:r>
            <a:r>
              <a:rPr lang="cs-CZ" sz="3200" dirty="0" err="1" smtClean="0"/>
              <a:t>Großeltern</a:t>
            </a:r>
            <a:endParaRPr lang="de-DE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27584" y="4919008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4000" dirty="0" smtClean="0"/>
          </a:p>
          <a:p>
            <a:r>
              <a:rPr lang="cs-CZ" sz="4000" b="1" dirty="0" err="1" smtClean="0">
                <a:solidFill>
                  <a:srgbClr val="FF0000"/>
                </a:solidFill>
              </a:rPr>
              <a:t>mein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Opa</a:t>
            </a:r>
            <a:r>
              <a:rPr lang="cs-CZ" sz="4000" dirty="0" smtClean="0"/>
              <a:t>              </a:t>
            </a:r>
            <a:r>
              <a:rPr lang="cs-CZ" sz="4000" b="1" dirty="0" err="1" smtClean="0">
                <a:solidFill>
                  <a:srgbClr val="FF0000"/>
                </a:solidFill>
              </a:rPr>
              <a:t>meine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Oma</a:t>
            </a:r>
            <a:endParaRPr lang="cs-CZ" sz="4000" b="1" dirty="0" smtClean="0">
              <a:solidFill>
                <a:srgbClr val="FF0000"/>
              </a:solidFill>
            </a:endParaRPr>
          </a:p>
          <a:p>
            <a:r>
              <a:rPr lang="cs-CZ" sz="4000" dirty="0" smtClean="0"/>
              <a:t>              </a:t>
            </a:r>
            <a:r>
              <a:rPr lang="cs-CZ" sz="4000" dirty="0" err="1" smtClean="0"/>
              <a:t>meine</a:t>
            </a:r>
            <a:r>
              <a:rPr lang="cs-CZ" sz="4000" dirty="0" smtClean="0"/>
              <a:t> </a:t>
            </a:r>
            <a:r>
              <a:rPr lang="cs-CZ" sz="4000" dirty="0" err="1" smtClean="0"/>
              <a:t>Großeltern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29937" t="7992" r="54258" b="72079"/>
          <a:stretch>
            <a:fillRect/>
          </a:stretch>
        </p:blipFill>
        <p:spPr bwMode="auto">
          <a:xfrm>
            <a:off x="5940152" y="260648"/>
            <a:ext cx="2434003" cy="306896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l="51478" r="25984" b="71789"/>
          <a:stretch>
            <a:fillRect/>
          </a:stretch>
        </p:blipFill>
        <p:spPr bwMode="auto">
          <a:xfrm>
            <a:off x="899592" y="260648"/>
            <a:ext cx="2534370" cy="3172250"/>
          </a:xfrm>
          <a:prstGeom prst="ellipse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5" name="TextovéPole 4"/>
          <p:cNvSpPr txBox="1"/>
          <p:nvPr/>
        </p:nvSpPr>
        <p:spPr>
          <a:xfrm>
            <a:off x="827584" y="3140968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der Vater</a:t>
            </a:r>
          </a:p>
          <a:p>
            <a:r>
              <a:rPr lang="cs-CZ" sz="3600" dirty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mein</a:t>
            </a:r>
            <a:r>
              <a:rPr lang="cs-CZ" sz="3600" b="1" dirty="0" smtClean="0">
                <a:solidFill>
                  <a:srgbClr val="FF0000"/>
                </a:solidFill>
              </a:rPr>
              <a:t> Vater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92080" y="3356992"/>
            <a:ext cx="36724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</a:t>
            </a:r>
            <a:r>
              <a:rPr lang="cs-CZ" sz="3600" dirty="0" err="1" smtClean="0"/>
              <a:t>di</a:t>
            </a:r>
            <a:r>
              <a:rPr lang="cs-CZ" sz="3600" b="1" dirty="0" err="1" smtClean="0">
                <a:solidFill>
                  <a:srgbClr val="FF0000"/>
                </a:solidFill>
              </a:rPr>
              <a:t>e</a:t>
            </a:r>
            <a:r>
              <a:rPr lang="cs-CZ" sz="3600" dirty="0" smtClean="0"/>
              <a:t> </a:t>
            </a:r>
            <a:r>
              <a:rPr lang="cs-CZ" sz="3600" dirty="0" err="1" smtClean="0"/>
              <a:t>Mutter</a:t>
            </a:r>
            <a:endParaRPr lang="cs-CZ" sz="3600" dirty="0" smtClean="0"/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meine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Mutter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15816" y="4509120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Eltern</a:t>
            </a:r>
            <a:endParaRPr lang="cs-CZ" sz="3600" dirty="0" smtClean="0"/>
          </a:p>
          <a:p>
            <a:r>
              <a:rPr lang="cs-CZ" sz="3600" dirty="0"/>
              <a:t> </a:t>
            </a:r>
            <a:r>
              <a:rPr lang="cs-CZ" sz="3600" dirty="0" err="1" smtClean="0"/>
              <a:t>meine</a:t>
            </a:r>
            <a:r>
              <a:rPr lang="cs-CZ" sz="3600" dirty="0" smtClean="0"/>
              <a:t> </a:t>
            </a:r>
            <a:r>
              <a:rPr lang="cs-CZ" sz="3600" dirty="0" err="1" smtClean="0"/>
              <a:t>Eltern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10512" t="33270" r="69116" b="44703"/>
          <a:stretch>
            <a:fillRect/>
          </a:stretch>
        </p:blipFill>
        <p:spPr bwMode="auto">
          <a:xfrm>
            <a:off x="251520" y="188639"/>
            <a:ext cx="3744416" cy="4048597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l="57907" t="27148" r="27674" b="53782"/>
          <a:stretch>
            <a:fillRect/>
          </a:stretch>
        </p:blipFill>
        <p:spPr bwMode="auto">
          <a:xfrm>
            <a:off x="5652120" y="260648"/>
            <a:ext cx="2885588" cy="381642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sp>
        <p:nvSpPr>
          <p:cNvPr id="4" name="TextovéPole 3"/>
          <p:cNvSpPr txBox="1"/>
          <p:nvPr/>
        </p:nvSpPr>
        <p:spPr>
          <a:xfrm>
            <a:off x="467544" y="4005064"/>
            <a:ext cx="41764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di</a:t>
            </a:r>
            <a:r>
              <a:rPr lang="cs-CZ" sz="4000" b="1" dirty="0" err="1" smtClean="0">
                <a:solidFill>
                  <a:srgbClr val="FF0000"/>
                </a:solidFill>
              </a:rPr>
              <a:t>e</a:t>
            </a:r>
            <a:r>
              <a:rPr lang="cs-CZ" sz="3600" dirty="0" smtClean="0"/>
              <a:t> </a:t>
            </a:r>
            <a:r>
              <a:rPr lang="cs-CZ" sz="3600" dirty="0" err="1" smtClean="0"/>
              <a:t>Schwester</a:t>
            </a:r>
            <a:endParaRPr lang="cs-CZ" sz="3600" dirty="0" smtClean="0"/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mein</a:t>
            </a:r>
            <a:r>
              <a:rPr lang="cs-CZ" sz="4000" b="1" dirty="0" err="1" smtClean="0">
                <a:solidFill>
                  <a:srgbClr val="FF0000"/>
                </a:solidFill>
              </a:rPr>
              <a:t>e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Schwester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0112" y="4149080"/>
            <a:ext cx="3275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der </a:t>
            </a:r>
            <a:r>
              <a:rPr lang="cs-CZ" sz="3600" dirty="0" err="1" smtClean="0"/>
              <a:t>Bruder</a:t>
            </a:r>
            <a:endParaRPr lang="cs-CZ" sz="3600" dirty="0" smtClean="0"/>
          </a:p>
          <a:p>
            <a:r>
              <a:rPr lang="cs-CZ" sz="3600" b="1" dirty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mein</a:t>
            </a:r>
            <a:r>
              <a:rPr lang="cs-CZ" sz="3600" b="1" dirty="0" smtClean="0">
                <a:solidFill>
                  <a:srgbClr val="FF0000"/>
                </a:solidFill>
              </a:rPr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Bruder</a:t>
            </a:r>
            <a:endParaRPr lang="de-DE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5589240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die</a:t>
            </a:r>
            <a:r>
              <a:rPr lang="cs-CZ" sz="3600" dirty="0" smtClean="0"/>
              <a:t> </a:t>
            </a:r>
            <a:r>
              <a:rPr lang="cs-CZ" sz="3600" dirty="0" err="1" smtClean="0"/>
              <a:t>Kinder</a:t>
            </a:r>
            <a:endParaRPr lang="de-DE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Hana\AppData\Local\Microsoft\Windows\Temporary Internet Files\Content.IE5\K2VSUM3N\MP900448407[1].jpg"/>
          <p:cNvPicPr>
            <a:picLocks noChangeAspect="1" noChangeArrowheads="1"/>
          </p:cNvPicPr>
          <p:nvPr/>
        </p:nvPicPr>
        <p:blipFill>
          <a:blip r:embed="rId3" cstate="print"/>
          <a:srcRect l="18500" r="37400" b="50000"/>
          <a:stretch>
            <a:fillRect/>
          </a:stretch>
        </p:blipFill>
        <p:spPr bwMode="auto">
          <a:xfrm>
            <a:off x="929558" y="380999"/>
            <a:ext cx="5226618" cy="3950635"/>
          </a:xfrm>
          <a:prstGeom prst="ellipse">
            <a:avLst/>
          </a:prstGeom>
          <a:noFill/>
          <a:effectLst>
            <a:glow rad="228600">
              <a:schemeClr val="accent3">
                <a:satMod val="175000"/>
                <a:alpha val="40000"/>
              </a:schemeClr>
            </a:glow>
            <a:softEdge rad="127000"/>
          </a:effectLst>
        </p:spPr>
      </p:pic>
      <p:sp>
        <p:nvSpPr>
          <p:cNvPr id="3" name="TextovéPole 2"/>
          <p:cNvSpPr txBox="1"/>
          <p:nvPr/>
        </p:nvSpPr>
        <p:spPr>
          <a:xfrm>
            <a:off x="467544" y="4581128"/>
            <a:ext cx="86764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di</a:t>
            </a:r>
            <a:r>
              <a:rPr lang="cs-CZ" sz="4000" b="1" dirty="0" err="1" smtClean="0">
                <a:solidFill>
                  <a:srgbClr val="FF0000"/>
                </a:solidFill>
              </a:rPr>
              <a:t>e</a:t>
            </a:r>
            <a:r>
              <a:rPr lang="cs-CZ" sz="4000" dirty="0" smtClean="0"/>
              <a:t> </a:t>
            </a:r>
            <a:r>
              <a:rPr lang="cs-CZ" sz="4000" dirty="0" err="1" smtClean="0"/>
              <a:t>Tante</a:t>
            </a:r>
            <a:r>
              <a:rPr lang="cs-CZ" sz="4000" dirty="0" smtClean="0"/>
              <a:t>                      der </a:t>
            </a:r>
            <a:r>
              <a:rPr lang="cs-CZ" sz="4000" dirty="0" err="1" smtClean="0"/>
              <a:t>Onkel</a:t>
            </a:r>
            <a:endParaRPr lang="cs-CZ" sz="4000" dirty="0" smtClean="0"/>
          </a:p>
          <a:p>
            <a:r>
              <a:rPr lang="cs-CZ" sz="4000" b="1" dirty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meine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Tante</a:t>
            </a:r>
            <a:r>
              <a:rPr lang="cs-CZ" sz="4000" b="1" dirty="0" smtClean="0">
                <a:solidFill>
                  <a:srgbClr val="FF0000"/>
                </a:solidFill>
              </a:rPr>
              <a:t>                </a:t>
            </a:r>
            <a:r>
              <a:rPr lang="cs-CZ" sz="4000" b="1" dirty="0" err="1" smtClean="0">
                <a:solidFill>
                  <a:srgbClr val="FF0000"/>
                </a:solidFill>
              </a:rPr>
              <a:t>mein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Onkel</a:t>
            </a:r>
            <a:endParaRPr lang="de-DE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12590" t="15387" r="69929" b="64684"/>
          <a:stretch>
            <a:fillRect/>
          </a:stretch>
        </p:blipFill>
        <p:spPr bwMode="auto">
          <a:xfrm>
            <a:off x="4860032" y="260648"/>
            <a:ext cx="3096344" cy="3529832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 l="10512" t="33270" r="69116" b="44703"/>
          <a:stretch>
            <a:fillRect/>
          </a:stretch>
        </p:blipFill>
        <p:spPr bwMode="auto">
          <a:xfrm>
            <a:off x="179512" y="188640"/>
            <a:ext cx="2736304" cy="295859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 l="37216" t="19929" r="44914" b="58044"/>
          <a:stretch>
            <a:fillRect/>
          </a:stretch>
        </p:blipFill>
        <p:spPr bwMode="auto">
          <a:xfrm>
            <a:off x="0" y="3796486"/>
            <a:ext cx="2483768" cy="306151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 l="29937" t="7992" r="54258" b="72079"/>
          <a:stretch>
            <a:fillRect/>
          </a:stretch>
        </p:blipFill>
        <p:spPr bwMode="auto">
          <a:xfrm>
            <a:off x="3722173" y="3789040"/>
            <a:ext cx="2434003" cy="3068960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 l="57907" t="27148" r="27674" b="53782"/>
          <a:stretch>
            <a:fillRect/>
          </a:stretch>
        </p:blipFill>
        <p:spPr bwMode="auto">
          <a:xfrm>
            <a:off x="6623720" y="3524726"/>
            <a:ext cx="2520280" cy="3333274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>
            <a:softEdge rad="127000"/>
          </a:effec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 l="51478" r="25984" b="71789"/>
          <a:stretch>
            <a:fillRect/>
          </a:stretch>
        </p:blipFill>
        <p:spPr bwMode="auto">
          <a:xfrm>
            <a:off x="1835696" y="2204864"/>
            <a:ext cx="2304256" cy="2884218"/>
          </a:xfrm>
          <a:prstGeom prst="ellipse">
            <a:avLst/>
          </a:prstGeom>
          <a:noFill/>
          <a:ln w="76200">
            <a:solidFill>
              <a:schemeClr val="tx1"/>
            </a:solidFill>
            <a:miter lim="800000"/>
            <a:headEnd/>
            <a:tailEnd/>
          </a:ln>
          <a:effectLst>
            <a:softEdge rad="317500"/>
          </a:effectLst>
        </p:spPr>
      </p:pic>
      <p:sp>
        <p:nvSpPr>
          <p:cNvPr id="8" name="TextovéPole 7"/>
          <p:cNvSpPr txBox="1"/>
          <p:nvPr/>
        </p:nvSpPr>
        <p:spPr>
          <a:xfrm>
            <a:off x="2339752" y="404664"/>
            <a:ext cx="26642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die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Schwester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948264" y="188640"/>
            <a:ext cx="2195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der </a:t>
            </a:r>
            <a:r>
              <a:rPr lang="cs-CZ" sz="4000" b="1" dirty="0" err="1" smtClean="0">
                <a:solidFill>
                  <a:srgbClr val="FF0000"/>
                </a:solidFill>
              </a:rPr>
              <a:t>Opa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91880" y="2996952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der Vater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5301208"/>
            <a:ext cx="15121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die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Oma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572000" y="4077072"/>
            <a:ext cx="244827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</a:rPr>
              <a:t>die</a:t>
            </a:r>
            <a:r>
              <a:rPr lang="cs-CZ" sz="4000" b="1" dirty="0" smtClean="0">
                <a:solidFill>
                  <a:srgbClr val="FF0000"/>
                </a:solidFill>
              </a:rPr>
              <a:t> </a:t>
            </a:r>
            <a:r>
              <a:rPr lang="cs-CZ" sz="4000" b="1" dirty="0" err="1" smtClean="0">
                <a:solidFill>
                  <a:srgbClr val="FF0000"/>
                </a:solidFill>
              </a:rPr>
              <a:t>Mutter</a:t>
            </a:r>
            <a:endParaRPr lang="de-DE" sz="4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3501008"/>
            <a:ext cx="190770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der </a:t>
            </a:r>
            <a:r>
              <a:rPr lang="cs-CZ" sz="4000" b="1" dirty="0" err="1" smtClean="0">
                <a:solidFill>
                  <a:srgbClr val="FF0000"/>
                </a:solidFill>
              </a:rPr>
              <a:t>Bruder</a:t>
            </a:r>
            <a:endParaRPr lang="de-DE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allAtOnce"/>
      <p:bldP spid="9" grpId="0" build="allAtOnce"/>
      <p:bldP spid="10" grpId="0" build="allAtOnce"/>
      <p:bldP spid="11" grpId="0" build="allAtOnce"/>
      <p:bldP spid="12" grpId="0" build="allAtOnce"/>
      <p:bldP spid="1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0" y="0"/>
            <a:ext cx="6521269" cy="6858000"/>
            <a:chOff x="0" y="0"/>
            <a:chExt cx="6521269" cy="6858000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10512" t="33270" r="69116" b="47609"/>
            <a:stretch>
              <a:fillRect/>
            </a:stretch>
          </p:blipFill>
          <p:spPr bwMode="auto">
            <a:xfrm>
              <a:off x="0" y="0"/>
              <a:ext cx="2195736" cy="20608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54426" r="28967" b="80560"/>
            <a:stretch>
              <a:fillRect/>
            </a:stretch>
          </p:blipFill>
          <p:spPr bwMode="auto">
            <a:xfrm>
              <a:off x="2411760" y="1"/>
              <a:ext cx="1822043" cy="213285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38531" t="20597" r="45288" b="62236"/>
            <a:stretch>
              <a:fillRect/>
            </a:stretch>
          </p:blipFill>
          <p:spPr bwMode="auto">
            <a:xfrm>
              <a:off x="4499992" y="1"/>
              <a:ext cx="2010400" cy="21328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57368" t="27687" r="26987" b="53782"/>
            <a:stretch>
              <a:fillRect/>
            </a:stretch>
          </p:blipFill>
          <p:spPr bwMode="auto">
            <a:xfrm>
              <a:off x="2411760" y="2348881"/>
              <a:ext cx="1884683" cy="22322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29937" t="10330" r="54258" b="72079"/>
            <a:stretch>
              <a:fillRect/>
            </a:stretch>
          </p:blipFill>
          <p:spPr bwMode="auto">
            <a:xfrm>
              <a:off x="0" y="2276873"/>
              <a:ext cx="2145971" cy="23883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12590" t="15387" r="69929" b="64684"/>
            <a:stretch>
              <a:fillRect/>
            </a:stretch>
          </p:blipFill>
          <p:spPr bwMode="auto">
            <a:xfrm>
              <a:off x="4499992" y="2348880"/>
              <a:ext cx="2021277" cy="2304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" name="Picture 25" descr="C:\Users\Hana\AppData\Local\Microsoft\Windows\Temporary Internet Files\Content.IE5\J7RCU7LJ\MP900439574[1].jpg"/>
            <p:cNvPicPr>
              <a:picLocks noChangeAspect="1" noChangeArrowheads="1"/>
            </p:cNvPicPr>
            <p:nvPr/>
          </p:nvPicPr>
          <p:blipFill>
            <a:blip r:embed="rId3" cstate="print"/>
            <a:srcRect l="5724" t="7610" r="44193" b="52377"/>
            <a:stretch>
              <a:fillRect/>
            </a:stretch>
          </p:blipFill>
          <p:spPr bwMode="auto">
            <a:xfrm>
              <a:off x="2411760" y="4653136"/>
              <a:ext cx="1992064" cy="2204864"/>
            </a:xfrm>
            <a:prstGeom prst="rect">
              <a:avLst/>
            </a:prstGeom>
            <a:noFill/>
          </p:spPr>
        </p:pic>
        <p:pic>
          <p:nvPicPr>
            <p:cNvPr id="9" name="Picture 4" descr="C:\Users\Hana\AppData\Local\Microsoft\Windows\Temporary Internet Files\Content.IE5\K2VSUM3N\MP900448407[1].jpg"/>
            <p:cNvPicPr>
              <a:picLocks noChangeAspect="1" noChangeArrowheads="1"/>
            </p:cNvPicPr>
            <p:nvPr/>
          </p:nvPicPr>
          <p:blipFill>
            <a:blip r:embed="rId4" cstate="print"/>
            <a:srcRect l="15629" t="2632" r="60447" b="52632"/>
            <a:stretch>
              <a:fillRect/>
            </a:stretch>
          </p:blipFill>
          <p:spPr bwMode="auto">
            <a:xfrm>
              <a:off x="4572000" y="4686239"/>
              <a:ext cx="1872208" cy="2171761"/>
            </a:xfrm>
            <a:prstGeom prst="rect">
              <a:avLst/>
            </a:prstGeom>
            <a:noFill/>
            <a:effectLst/>
          </p:spPr>
        </p:pic>
        <p:pic>
          <p:nvPicPr>
            <p:cNvPr id="10" name="Picture 4" descr="C:\Users\Hana\AppData\Local\Microsoft\Windows\Temporary Internet Files\Content.IE5\K2VSUM3N\MP900448407[1].jpg"/>
            <p:cNvPicPr>
              <a:picLocks noChangeAspect="1" noChangeArrowheads="1"/>
            </p:cNvPicPr>
            <p:nvPr/>
          </p:nvPicPr>
          <p:blipFill>
            <a:blip r:embed="rId4" cstate="print"/>
            <a:srcRect l="37335" r="41529" b="61170"/>
            <a:stretch>
              <a:fillRect/>
            </a:stretch>
          </p:blipFill>
          <p:spPr bwMode="auto">
            <a:xfrm>
              <a:off x="0" y="4725144"/>
              <a:ext cx="2051720" cy="2132856"/>
            </a:xfrm>
            <a:prstGeom prst="rect">
              <a:avLst/>
            </a:prstGeom>
            <a:noFill/>
            <a:effectLst/>
          </p:spPr>
        </p:pic>
      </p:grpSp>
      <p:grpSp>
        <p:nvGrpSpPr>
          <p:cNvPr id="46" name="Skupina 45"/>
          <p:cNvGrpSpPr/>
          <p:nvPr/>
        </p:nvGrpSpPr>
        <p:grpSpPr>
          <a:xfrm>
            <a:off x="0" y="0"/>
            <a:ext cx="6677980" cy="6858000"/>
            <a:chOff x="0" y="0"/>
            <a:chExt cx="6677980" cy="6858000"/>
          </a:xfrm>
        </p:grpSpPr>
        <p:grpSp>
          <p:nvGrpSpPr>
            <p:cNvPr id="14" name="Skupina 45"/>
            <p:cNvGrpSpPr/>
            <p:nvPr/>
          </p:nvGrpSpPr>
          <p:grpSpPr>
            <a:xfrm>
              <a:off x="0" y="0"/>
              <a:ext cx="2195736" cy="2276872"/>
              <a:chOff x="0" y="0"/>
              <a:chExt cx="2195736" cy="2276872"/>
            </a:xfrm>
            <a:solidFill>
              <a:srgbClr val="FFFF00"/>
            </a:solidFill>
          </p:grpSpPr>
          <p:sp>
            <p:nvSpPr>
              <p:cNvPr id="34" name="Obdélník 33"/>
              <p:cNvSpPr/>
              <p:nvPr/>
            </p:nvSpPr>
            <p:spPr>
              <a:xfrm>
                <a:off x="0" y="0"/>
                <a:ext cx="2195736" cy="2276872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37" name="Elipsa 36"/>
              <p:cNvSpPr/>
              <p:nvPr/>
            </p:nvSpPr>
            <p:spPr>
              <a:xfrm>
                <a:off x="611560" y="692696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15" name="Skupina 46"/>
            <p:cNvGrpSpPr/>
            <p:nvPr/>
          </p:nvGrpSpPr>
          <p:grpSpPr>
            <a:xfrm>
              <a:off x="2213992" y="0"/>
              <a:ext cx="2195736" cy="2276872"/>
              <a:chOff x="2213992" y="0"/>
              <a:chExt cx="2195736" cy="2276872"/>
            </a:xfrm>
            <a:solidFill>
              <a:srgbClr val="FF0000"/>
            </a:solidFill>
          </p:grpSpPr>
          <p:sp>
            <p:nvSpPr>
              <p:cNvPr id="13" name="Obdélník 12"/>
              <p:cNvSpPr/>
              <p:nvPr/>
            </p:nvSpPr>
            <p:spPr>
              <a:xfrm>
                <a:off x="2213992" y="0"/>
                <a:ext cx="2195736" cy="2276872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38" name="Elipsa 37"/>
              <p:cNvSpPr/>
              <p:nvPr/>
            </p:nvSpPr>
            <p:spPr>
              <a:xfrm>
                <a:off x="2627784" y="764704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16" name="Skupina 47"/>
            <p:cNvGrpSpPr/>
            <p:nvPr/>
          </p:nvGrpSpPr>
          <p:grpSpPr>
            <a:xfrm>
              <a:off x="4427984" y="0"/>
              <a:ext cx="2195736" cy="2276872"/>
              <a:chOff x="4427984" y="0"/>
              <a:chExt cx="2195736" cy="2276872"/>
            </a:xfrm>
            <a:solidFill>
              <a:srgbClr val="00B050"/>
            </a:solidFill>
          </p:grpSpPr>
          <p:sp>
            <p:nvSpPr>
              <p:cNvPr id="29" name="Obdélník 28"/>
              <p:cNvSpPr/>
              <p:nvPr/>
            </p:nvSpPr>
            <p:spPr>
              <a:xfrm>
                <a:off x="4427984" y="0"/>
                <a:ext cx="2195736" cy="2276872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39" name="Elipsa 38"/>
              <p:cNvSpPr/>
              <p:nvPr/>
            </p:nvSpPr>
            <p:spPr>
              <a:xfrm>
                <a:off x="4932040" y="764704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17" name="Skupina 53"/>
            <p:cNvGrpSpPr/>
            <p:nvPr/>
          </p:nvGrpSpPr>
          <p:grpSpPr>
            <a:xfrm>
              <a:off x="4427984" y="4581128"/>
              <a:ext cx="2195736" cy="2276872"/>
              <a:chOff x="4427984" y="4581128"/>
              <a:chExt cx="2195736" cy="2276872"/>
            </a:xfrm>
            <a:solidFill>
              <a:schemeClr val="accent5">
                <a:lumMod val="50000"/>
              </a:schemeClr>
            </a:solidFill>
          </p:grpSpPr>
          <p:sp>
            <p:nvSpPr>
              <p:cNvPr id="30" name="Obdélník 29"/>
              <p:cNvSpPr/>
              <p:nvPr/>
            </p:nvSpPr>
            <p:spPr>
              <a:xfrm>
                <a:off x="4427984" y="4581128"/>
                <a:ext cx="2195736" cy="2276872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40" name="Elipsa 39"/>
              <p:cNvSpPr/>
              <p:nvPr/>
            </p:nvSpPr>
            <p:spPr>
              <a:xfrm>
                <a:off x="4932040" y="5157192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18" name="Skupina 48"/>
            <p:cNvGrpSpPr/>
            <p:nvPr/>
          </p:nvGrpSpPr>
          <p:grpSpPr>
            <a:xfrm>
              <a:off x="0" y="2276872"/>
              <a:ext cx="2177988" cy="2304256"/>
              <a:chOff x="17748" y="2276872"/>
              <a:chExt cx="2160240" cy="2304256"/>
            </a:xfrm>
            <a:solidFill>
              <a:srgbClr val="00B0F0"/>
            </a:solidFill>
          </p:grpSpPr>
          <p:sp>
            <p:nvSpPr>
              <p:cNvPr id="33" name="Obdélník 32"/>
              <p:cNvSpPr/>
              <p:nvPr/>
            </p:nvSpPr>
            <p:spPr>
              <a:xfrm>
                <a:off x="17748" y="2276872"/>
                <a:ext cx="2160240" cy="230425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41" name="Elipsa 40"/>
              <p:cNvSpPr/>
              <p:nvPr/>
            </p:nvSpPr>
            <p:spPr>
              <a:xfrm>
                <a:off x="539552" y="2852936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19" name="Skupina 51"/>
            <p:cNvGrpSpPr/>
            <p:nvPr/>
          </p:nvGrpSpPr>
          <p:grpSpPr>
            <a:xfrm>
              <a:off x="0" y="4581128"/>
              <a:ext cx="2195736" cy="2276872"/>
              <a:chOff x="0" y="4581128"/>
              <a:chExt cx="2195736" cy="2276872"/>
            </a:xfrm>
            <a:solidFill>
              <a:srgbClr val="002060"/>
            </a:solidFill>
          </p:grpSpPr>
          <p:sp>
            <p:nvSpPr>
              <p:cNvPr id="35" name="Obdélník 34"/>
              <p:cNvSpPr/>
              <p:nvPr/>
            </p:nvSpPr>
            <p:spPr>
              <a:xfrm>
                <a:off x="0" y="4581128"/>
                <a:ext cx="2195736" cy="2276872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42" name="Elipsa 41"/>
              <p:cNvSpPr/>
              <p:nvPr/>
            </p:nvSpPr>
            <p:spPr>
              <a:xfrm>
                <a:off x="611560" y="5229200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20" name="Skupina 52"/>
            <p:cNvGrpSpPr/>
            <p:nvPr/>
          </p:nvGrpSpPr>
          <p:grpSpPr>
            <a:xfrm>
              <a:off x="2213992" y="4581128"/>
              <a:ext cx="2195736" cy="2276872"/>
              <a:chOff x="2213992" y="4581128"/>
              <a:chExt cx="2195736" cy="2276872"/>
            </a:xfrm>
          </p:grpSpPr>
          <p:sp>
            <p:nvSpPr>
              <p:cNvPr id="27" name="Obdélník 26"/>
              <p:cNvSpPr/>
              <p:nvPr/>
            </p:nvSpPr>
            <p:spPr>
              <a:xfrm>
                <a:off x="2213992" y="4581128"/>
                <a:ext cx="2195736" cy="2276872"/>
              </a:xfrm>
              <a:prstGeom prst="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43" name="Elipsa 42"/>
              <p:cNvSpPr/>
              <p:nvPr/>
            </p:nvSpPr>
            <p:spPr>
              <a:xfrm>
                <a:off x="2771800" y="5157192"/>
                <a:ext cx="1080120" cy="108012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21" name="Skupina 49"/>
            <p:cNvGrpSpPr/>
            <p:nvPr/>
          </p:nvGrpSpPr>
          <p:grpSpPr>
            <a:xfrm>
              <a:off x="2195736" y="2276872"/>
              <a:ext cx="2304256" cy="2304256"/>
              <a:chOff x="2195736" y="2276872"/>
              <a:chExt cx="2304256" cy="2304256"/>
            </a:xfrm>
            <a:solidFill>
              <a:srgbClr val="7030A0"/>
            </a:solidFill>
          </p:grpSpPr>
          <p:sp>
            <p:nvSpPr>
              <p:cNvPr id="24" name="Obdélník 23"/>
              <p:cNvSpPr/>
              <p:nvPr/>
            </p:nvSpPr>
            <p:spPr>
              <a:xfrm>
                <a:off x="2195736" y="2276872"/>
                <a:ext cx="2304256" cy="230425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45" name="Elipsa 44"/>
              <p:cNvSpPr/>
              <p:nvPr/>
            </p:nvSpPr>
            <p:spPr>
              <a:xfrm>
                <a:off x="2699792" y="2924944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  <p:grpSp>
          <p:nvGrpSpPr>
            <p:cNvPr id="22" name="Skupina 50"/>
            <p:cNvGrpSpPr/>
            <p:nvPr/>
          </p:nvGrpSpPr>
          <p:grpSpPr>
            <a:xfrm>
              <a:off x="4499992" y="2276872"/>
              <a:ext cx="2177988" cy="2304256"/>
              <a:chOff x="4427984" y="2276872"/>
              <a:chExt cx="2177988" cy="2304256"/>
            </a:xfrm>
            <a:solidFill>
              <a:schemeClr val="bg1"/>
            </a:solidFill>
          </p:grpSpPr>
          <p:sp>
            <p:nvSpPr>
              <p:cNvPr id="28" name="Obdélník 27"/>
              <p:cNvSpPr/>
              <p:nvPr/>
            </p:nvSpPr>
            <p:spPr>
              <a:xfrm>
                <a:off x="4427984" y="2276872"/>
                <a:ext cx="2177988" cy="2304256"/>
              </a:xfrm>
              <a:prstGeom prst="rect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  <p:sp>
            <p:nvSpPr>
              <p:cNvPr id="44" name="Elipsa 43"/>
              <p:cNvSpPr/>
              <p:nvPr/>
            </p:nvSpPr>
            <p:spPr>
              <a:xfrm>
                <a:off x="4932040" y="2996952"/>
                <a:ext cx="1080120" cy="1080120"/>
              </a:xfrm>
              <a:prstGeom prst="ellipse">
                <a:avLst/>
              </a:prstGeom>
              <a:grp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de-DE"/>
              </a:p>
            </p:txBody>
          </p:sp>
        </p:grpSp>
      </p:grpSp>
      <p:sp>
        <p:nvSpPr>
          <p:cNvPr id="55" name="TextovéPole 54"/>
          <p:cNvSpPr txBox="1"/>
          <p:nvPr/>
        </p:nvSpPr>
        <p:spPr>
          <a:xfrm rot="2444343">
            <a:off x="6371825" y="894549"/>
            <a:ext cx="308425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 </a:t>
            </a:r>
            <a:r>
              <a:rPr lang="cs-CZ" sz="5400" dirty="0" err="1" smtClean="0"/>
              <a:t>Kimsspiel</a:t>
            </a:r>
            <a:endParaRPr lang="de-DE" sz="5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6804248" y="2564904"/>
            <a:ext cx="2592288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Paß</a:t>
            </a:r>
            <a:r>
              <a:rPr lang="cs-CZ" sz="4000" dirty="0" smtClean="0"/>
              <a:t> </a:t>
            </a:r>
            <a:r>
              <a:rPr lang="cs-CZ" sz="4000" dirty="0" err="1" smtClean="0"/>
              <a:t>auf</a:t>
            </a:r>
            <a:r>
              <a:rPr lang="cs-CZ" sz="4000" dirty="0" smtClean="0"/>
              <a:t>  </a:t>
            </a:r>
            <a:r>
              <a:rPr lang="cs-CZ" sz="4000" dirty="0" err="1" smtClean="0"/>
              <a:t>und</a:t>
            </a:r>
            <a:r>
              <a:rPr lang="cs-CZ" sz="4000" dirty="0" smtClean="0"/>
              <a:t> </a:t>
            </a:r>
            <a:r>
              <a:rPr lang="cs-CZ" sz="4000" dirty="0" err="1" smtClean="0"/>
              <a:t>merke</a:t>
            </a:r>
            <a:r>
              <a:rPr lang="cs-CZ" sz="4000" dirty="0" smtClean="0"/>
              <a:t> </a:t>
            </a:r>
            <a:r>
              <a:rPr lang="cs-CZ" sz="4000" dirty="0" err="1" smtClean="0"/>
              <a:t>dich</a:t>
            </a:r>
            <a:r>
              <a:rPr lang="cs-CZ" sz="4000" dirty="0" smtClean="0"/>
              <a:t>.</a:t>
            </a:r>
          </a:p>
          <a:p>
            <a:r>
              <a:rPr lang="cs-CZ" sz="3600" b="1" dirty="0" smtClean="0"/>
              <a:t>Dávej pozor a pamatuj si.</a:t>
            </a:r>
          </a:p>
          <a:p>
            <a:endParaRPr lang="cs-CZ" sz="3600" dirty="0" smtClean="0"/>
          </a:p>
          <a:p>
            <a:endParaRPr lang="de-DE" sz="4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nodeType="afterEffect">
                                  <p:stCondLst>
                                    <p:cond delay="40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5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Skupina 10"/>
          <p:cNvGrpSpPr/>
          <p:nvPr/>
        </p:nvGrpSpPr>
        <p:grpSpPr>
          <a:xfrm>
            <a:off x="0" y="0"/>
            <a:ext cx="6521269" cy="6858000"/>
            <a:chOff x="0" y="0"/>
            <a:chExt cx="6521269" cy="6858000"/>
          </a:xfrm>
        </p:grpSpPr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54426" r="28967" b="80560"/>
            <a:stretch>
              <a:fillRect/>
            </a:stretch>
          </p:blipFill>
          <p:spPr bwMode="auto">
            <a:xfrm>
              <a:off x="2411760" y="1"/>
              <a:ext cx="1822043" cy="213285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2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10512" t="33270" r="69116" b="47609"/>
            <a:stretch>
              <a:fillRect/>
            </a:stretch>
          </p:blipFill>
          <p:spPr bwMode="auto">
            <a:xfrm>
              <a:off x="0" y="0"/>
              <a:ext cx="2195736" cy="20608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38531" t="20597" r="45288" b="62236"/>
            <a:stretch>
              <a:fillRect/>
            </a:stretch>
          </p:blipFill>
          <p:spPr bwMode="auto">
            <a:xfrm>
              <a:off x="4499992" y="1"/>
              <a:ext cx="2010400" cy="21328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57368" t="27687" r="26987" b="53782"/>
            <a:stretch>
              <a:fillRect/>
            </a:stretch>
          </p:blipFill>
          <p:spPr bwMode="auto">
            <a:xfrm>
              <a:off x="2411760" y="2348881"/>
              <a:ext cx="1884683" cy="223224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29937" t="10330" r="54258" b="72079"/>
            <a:stretch>
              <a:fillRect/>
            </a:stretch>
          </p:blipFill>
          <p:spPr bwMode="auto">
            <a:xfrm>
              <a:off x="0" y="2276873"/>
              <a:ext cx="2145971" cy="238835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 l="12590" t="15387" r="69929" b="64684"/>
            <a:stretch>
              <a:fillRect/>
            </a:stretch>
          </p:blipFill>
          <p:spPr bwMode="auto">
            <a:xfrm>
              <a:off x="4499992" y="2348880"/>
              <a:ext cx="2021277" cy="23042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8" name="Picture 25" descr="C:\Users\Hana\AppData\Local\Microsoft\Windows\Temporary Internet Files\Content.IE5\J7RCU7LJ\MP900439574[1].jpg"/>
            <p:cNvPicPr>
              <a:picLocks noChangeAspect="1" noChangeArrowheads="1"/>
            </p:cNvPicPr>
            <p:nvPr/>
          </p:nvPicPr>
          <p:blipFill>
            <a:blip r:embed="rId3" cstate="print"/>
            <a:srcRect l="5724" t="7610" r="44193" b="52377"/>
            <a:stretch>
              <a:fillRect/>
            </a:stretch>
          </p:blipFill>
          <p:spPr bwMode="auto">
            <a:xfrm>
              <a:off x="2411760" y="4653136"/>
              <a:ext cx="1992064" cy="2204864"/>
            </a:xfrm>
            <a:prstGeom prst="rect">
              <a:avLst/>
            </a:prstGeom>
            <a:noFill/>
          </p:spPr>
        </p:pic>
        <p:pic>
          <p:nvPicPr>
            <p:cNvPr id="9" name="Picture 4" descr="C:\Users\Hana\AppData\Local\Microsoft\Windows\Temporary Internet Files\Content.IE5\K2VSUM3N\MP900448407[1].jpg"/>
            <p:cNvPicPr>
              <a:picLocks noChangeAspect="1" noChangeArrowheads="1"/>
            </p:cNvPicPr>
            <p:nvPr/>
          </p:nvPicPr>
          <p:blipFill>
            <a:blip r:embed="rId4" cstate="print"/>
            <a:srcRect l="15629" t="2632" r="60447" b="52632"/>
            <a:stretch>
              <a:fillRect/>
            </a:stretch>
          </p:blipFill>
          <p:spPr bwMode="auto">
            <a:xfrm>
              <a:off x="4572000" y="4686239"/>
              <a:ext cx="1872208" cy="2171761"/>
            </a:xfrm>
            <a:prstGeom prst="rect">
              <a:avLst/>
            </a:prstGeom>
            <a:noFill/>
            <a:effectLst/>
          </p:spPr>
        </p:pic>
        <p:pic>
          <p:nvPicPr>
            <p:cNvPr id="10" name="Picture 4" descr="C:\Users\Hana\AppData\Local\Microsoft\Windows\Temporary Internet Files\Content.IE5\K2VSUM3N\MP900448407[1].jpg"/>
            <p:cNvPicPr>
              <a:picLocks noChangeAspect="1" noChangeArrowheads="1"/>
            </p:cNvPicPr>
            <p:nvPr/>
          </p:nvPicPr>
          <p:blipFill>
            <a:blip r:embed="rId4" cstate="print"/>
            <a:srcRect l="37335" r="41529" b="61170"/>
            <a:stretch>
              <a:fillRect/>
            </a:stretch>
          </p:blipFill>
          <p:spPr bwMode="auto">
            <a:xfrm>
              <a:off x="0" y="4725144"/>
              <a:ext cx="2051720" cy="2132856"/>
            </a:xfrm>
            <a:prstGeom prst="rect">
              <a:avLst/>
            </a:prstGeom>
            <a:noFill/>
            <a:effectLst/>
          </p:spPr>
        </p:pic>
      </p:grpSp>
      <p:sp>
        <p:nvSpPr>
          <p:cNvPr id="34" name="Obdélník 33"/>
          <p:cNvSpPr/>
          <p:nvPr/>
        </p:nvSpPr>
        <p:spPr>
          <a:xfrm>
            <a:off x="0" y="0"/>
            <a:ext cx="2195736" cy="2276872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9" name="Obdélník 28"/>
          <p:cNvSpPr/>
          <p:nvPr/>
        </p:nvSpPr>
        <p:spPr>
          <a:xfrm>
            <a:off x="4427984" y="0"/>
            <a:ext cx="2195736" cy="227687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0" name="Obdélník 29"/>
          <p:cNvSpPr/>
          <p:nvPr/>
        </p:nvSpPr>
        <p:spPr>
          <a:xfrm>
            <a:off x="4427984" y="4581128"/>
            <a:ext cx="2195736" cy="2276872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3" name="Obdélník 32"/>
          <p:cNvSpPr/>
          <p:nvPr/>
        </p:nvSpPr>
        <p:spPr>
          <a:xfrm>
            <a:off x="0" y="2276872"/>
            <a:ext cx="2177988" cy="23042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5" name="Obdélník 34"/>
          <p:cNvSpPr/>
          <p:nvPr/>
        </p:nvSpPr>
        <p:spPr>
          <a:xfrm>
            <a:off x="0" y="4581128"/>
            <a:ext cx="2195736" cy="2276872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4" name="Obdélník 23"/>
          <p:cNvSpPr/>
          <p:nvPr/>
        </p:nvSpPr>
        <p:spPr>
          <a:xfrm>
            <a:off x="2195736" y="2276872"/>
            <a:ext cx="2304256" cy="23762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8" name="Obdélník 27"/>
          <p:cNvSpPr/>
          <p:nvPr/>
        </p:nvSpPr>
        <p:spPr>
          <a:xfrm>
            <a:off x="4499992" y="2276872"/>
            <a:ext cx="2177988" cy="230425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55" name="TextovéPole 54"/>
          <p:cNvSpPr txBox="1"/>
          <p:nvPr/>
        </p:nvSpPr>
        <p:spPr>
          <a:xfrm>
            <a:off x="6948264" y="404664"/>
            <a:ext cx="19442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</a:t>
            </a:r>
            <a:r>
              <a:rPr lang="cs-CZ" sz="4800" dirty="0" err="1" smtClean="0"/>
              <a:t>Wer</a:t>
            </a:r>
            <a:r>
              <a:rPr lang="cs-CZ" sz="4800" dirty="0" smtClean="0"/>
              <a:t> </a:t>
            </a:r>
            <a:r>
              <a:rPr lang="cs-CZ" sz="4800" dirty="0" err="1" smtClean="0"/>
              <a:t>ist</a:t>
            </a:r>
            <a:r>
              <a:rPr lang="cs-CZ" sz="4800" dirty="0" smtClean="0"/>
              <a:t> </a:t>
            </a:r>
            <a:r>
              <a:rPr lang="cs-CZ" sz="4800" dirty="0" err="1" smtClean="0"/>
              <a:t>unter</a:t>
            </a:r>
            <a:r>
              <a:rPr lang="cs-CZ" sz="4800" dirty="0" smtClean="0"/>
              <a:t> </a:t>
            </a:r>
            <a:endParaRPr lang="de-DE" sz="4800" dirty="0"/>
          </a:p>
        </p:txBody>
      </p:sp>
      <p:sp>
        <p:nvSpPr>
          <p:cNvPr id="65" name="Obdélník 64"/>
          <p:cNvSpPr/>
          <p:nvPr/>
        </p:nvSpPr>
        <p:spPr>
          <a:xfrm>
            <a:off x="6948264" y="2924944"/>
            <a:ext cx="1801211" cy="1200329"/>
          </a:xfrm>
          <a:prstGeom prst="rect">
            <a:avLst/>
          </a:prstGeom>
          <a:solidFill>
            <a:srgbClr val="7030A0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diesem</a:t>
            </a:r>
            <a:r>
              <a:rPr lang="cs-CZ" sz="3600" dirty="0" smtClean="0">
                <a:solidFill>
                  <a:schemeClr val="bg1"/>
                </a:solidFill>
              </a:rPr>
              <a:t> lila </a:t>
            </a:r>
            <a:r>
              <a:rPr lang="cs-CZ" sz="3600" dirty="0" err="1" smtClean="0">
                <a:solidFill>
                  <a:schemeClr val="bg1"/>
                </a:solidFill>
              </a:rPr>
              <a:t>Feld</a:t>
            </a:r>
            <a:endParaRPr lang="de-DE" sz="3600" dirty="0">
              <a:solidFill>
                <a:schemeClr val="bg1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6804248" y="2924944"/>
            <a:ext cx="2088232" cy="1754326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diesem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braunen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Feld</a:t>
            </a:r>
            <a:endParaRPr lang="de-DE" sz="3600" b="1" dirty="0">
              <a:solidFill>
                <a:schemeClr val="bg1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6804248" y="3068960"/>
            <a:ext cx="2339752" cy="1754326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lvl="0"/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diesem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grünen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Feld</a:t>
            </a:r>
            <a:endParaRPr lang="de-DE" sz="3600" b="1" dirty="0">
              <a:solidFill>
                <a:schemeClr val="bg1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983760" y="2996952"/>
            <a:ext cx="2160240" cy="175432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dirty="0" err="1" smtClean="0"/>
              <a:t>diesem</a:t>
            </a:r>
            <a:r>
              <a:rPr lang="cs-CZ" sz="3600" dirty="0" smtClean="0"/>
              <a:t> </a:t>
            </a:r>
            <a:r>
              <a:rPr lang="cs-CZ" sz="3600" dirty="0" err="1" smtClean="0"/>
              <a:t>gelben</a:t>
            </a:r>
            <a:r>
              <a:rPr lang="cs-CZ" sz="3600" dirty="0" smtClean="0"/>
              <a:t> </a:t>
            </a:r>
            <a:r>
              <a:rPr lang="cs-CZ" sz="3600" dirty="0" err="1" smtClean="0"/>
              <a:t>Feld</a:t>
            </a:r>
            <a:endParaRPr lang="de-DE" sz="3600" dirty="0"/>
          </a:p>
        </p:txBody>
      </p:sp>
      <p:sp>
        <p:nvSpPr>
          <p:cNvPr id="64" name="Obdélník 63"/>
          <p:cNvSpPr/>
          <p:nvPr/>
        </p:nvSpPr>
        <p:spPr>
          <a:xfrm>
            <a:off x="6948264" y="3068960"/>
            <a:ext cx="1945227" cy="175432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diesem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grauen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Feld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7020272" y="2996952"/>
            <a:ext cx="1728192" cy="2031325"/>
          </a:xfrm>
          <a:prstGeom prst="rect">
            <a:avLst/>
          </a:prstGeom>
          <a:solidFill>
            <a:srgbClr val="FF0000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diesem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roten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Feld</a:t>
            </a:r>
            <a:endParaRPr lang="de-DE" sz="3600" b="1" dirty="0">
              <a:solidFill>
                <a:schemeClr val="bg1"/>
              </a:solidFill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876256" y="3140968"/>
            <a:ext cx="1872208" cy="1754326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diesem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weißen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Feld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6804248" y="3140968"/>
            <a:ext cx="2160240" cy="1754326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diesem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</a:rPr>
              <a:t>dunkelblauen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Feld</a:t>
            </a:r>
            <a:endParaRPr lang="de-DE" sz="3600" dirty="0">
              <a:solidFill>
                <a:schemeClr val="bg1"/>
              </a:solidFill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876256" y="3212976"/>
            <a:ext cx="2016224" cy="1754326"/>
          </a:xfrm>
          <a:prstGeom prst="rect">
            <a:avLst/>
          </a:prstGeom>
          <a:solidFill>
            <a:srgbClr val="00B0F0"/>
          </a:solidFill>
        </p:spPr>
        <p:txBody>
          <a:bodyPr wrap="square">
            <a:spAutoFit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diesem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blauen</a:t>
            </a:r>
            <a:r>
              <a:rPr lang="cs-CZ" sz="3600" dirty="0" smtClean="0">
                <a:solidFill>
                  <a:prstClr val="black"/>
                </a:solidFill>
              </a:rPr>
              <a:t> </a:t>
            </a:r>
            <a:r>
              <a:rPr lang="cs-CZ" sz="3600" dirty="0" err="1" smtClean="0">
                <a:solidFill>
                  <a:prstClr val="black"/>
                </a:solidFill>
              </a:rPr>
              <a:t>Feld</a:t>
            </a:r>
            <a:endParaRPr lang="de-DE" sz="3600" dirty="0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213992" y="0"/>
            <a:ext cx="2195736" cy="227687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27" name="Obdélník 26"/>
          <p:cNvSpPr/>
          <p:nvPr/>
        </p:nvSpPr>
        <p:spPr>
          <a:xfrm>
            <a:off x="2213992" y="4581128"/>
            <a:ext cx="2195736" cy="227687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de-DE"/>
          </a:p>
        </p:txBody>
      </p:sp>
      <p:sp>
        <p:nvSpPr>
          <p:cNvPr id="31" name="TextovéPole 30"/>
          <p:cNvSpPr txBox="1"/>
          <p:nvPr/>
        </p:nvSpPr>
        <p:spPr>
          <a:xfrm>
            <a:off x="6839744" y="5229200"/>
            <a:ext cx="1980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dirty="0" smtClean="0"/>
              <a:t>  ?</a:t>
            </a:r>
            <a:endParaRPr lang="de-DE" sz="8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 tmFilter="0, 0; .2, .5; .8, .5; 1, 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8" dur="250" autoRev="1" fill="hold"/>
                                        <p:tgtEl>
                                          <p:spTgt spid="3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9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2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1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 tmFilter="0, 0; .2, .5; .8, .5; 1, 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3" dur="250" autoRev="1" fill="hold"/>
                                        <p:tgtEl>
                                          <p:spTgt spid="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5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29" grpId="0" animBg="1"/>
      <p:bldP spid="30" grpId="0" animBg="1"/>
      <p:bldP spid="33" grpId="0" animBg="1"/>
      <p:bldP spid="35" grpId="0" animBg="1"/>
      <p:bldP spid="24" grpId="0" animBg="1"/>
      <p:bldP spid="28" grpId="0" animBg="1"/>
      <p:bldP spid="66" grpId="0" animBg="1"/>
      <p:bldP spid="60" grpId="0" animBg="1"/>
      <p:bldP spid="57" grpId="0" animBg="1"/>
      <p:bldP spid="64" grpId="0" animBg="1"/>
      <p:bldP spid="59" grpId="0" animBg="1"/>
      <p:bldP spid="63" grpId="0" animBg="1"/>
      <p:bldP spid="62" grpId="0" animBg="1"/>
      <p:bldP spid="61" grpId="0" animBg="1"/>
      <p:bldP spid="13" grpId="0" animBg="1"/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 b="2800"/>
          <a:stretch>
            <a:fillRect/>
          </a:stretch>
        </p:blipFill>
        <p:spPr bwMode="auto">
          <a:xfrm>
            <a:off x="1763688" y="838707"/>
            <a:ext cx="5976664" cy="58093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0" y="836712"/>
            <a:ext cx="2448272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67736" y="692696"/>
            <a:ext cx="2376264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0" y="2204864"/>
            <a:ext cx="1728192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4437112"/>
            <a:ext cx="2123728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88224" y="2348880"/>
            <a:ext cx="1944216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64288" y="3645024"/>
            <a:ext cx="1800200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sp>
        <p:nvSpPr>
          <p:cNvPr id="9" name="TextovéPole 8"/>
          <p:cNvSpPr txBox="1"/>
          <p:nvPr/>
        </p:nvSpPr>
        <p:spPr>
          <a:xfrm>
            <a:off x="7092280" y="5589240"/>
            <a:ext cx="1728192" cy="646331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de-DE" dirty="0"/>
          </a:p>
        </p:txBody>
      </p:sp>
      <p:cxnSp>
        <p:nvCxnSpPr>
          <p:cNvPr id="11" name="Přímá spojovací šipka 10"/>
          <p:cNvCxnSpPr/>
          <p:nvPr/>
        </p:nvCxnSpPr>
        <p:spPr>
          <a:xfrm>
            <a:off x="2483768" y="908720"/>
            <a:ext cx="1224136" cy="792088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835696" y="2636912"/>
            <a:ext cx="576064" cy="216024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475656" y="3861048"/>
            <a:ext cx="1584176" cy="504056"/>
          </a:xfrm>
          <a:prstGeom prst="straightConnector1">
            <a:avLst/>
          </a:prstGeom>
          <a:ln w="76200"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 flipH="1">
            <a:off x="5508104" y="1124744"/>
            <a:ext cx="1296144" cy="792088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4716016" y="2564904"/>
            <a:ext cx="1656184" cy="504056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 flipV="1">
            <a:off x="5724128" y="3645024"/>
            <a:ext cx="1368152" cy="288032"/>
          </a:xfrm>
          <a:prstGeom prst="straightConnector1">
            <a:avLst/>
          </a:prstGeom>
          <a:ln w="76200">
            <a:solidFill>
              <a:srgbClr val="92D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6948264" y="5013176"/>
            <a:ext cx="14401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475656" y="0"/>
            <a:ext cx="5688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r>
              <a:rPr lang="cs-CZ" sz="4400" dirty="0" smtClean="0"/>
              <a:t>  </a:t>
            </a:r>
            <a:r>
              <a:rPr lang="cs-CZ" sz="4400" dirty="0" err="1" smtClean="0"/>
              <a:t>Wer</a:t>
            </a:r>
            <a:r>
              <a:rPr lang="cs-CZ" sz="4400" dirty="0" smtClean="0"/>
              <a:t> </a:t>
            </a:r>
            <a:r>
              <a:rPr lang="cs-CZ" sz="4400" dirty="0" err="1" smtClean="0"/>
              <a:t>ist</a:t>
            </a:r>
            <a:r>
              <a:rPr lang="cs-CZ" sz="4400" dirty="0" smtClean="0"/>
              <a:t> </a:t>
            </a:r>
            <a:r>
              <a:rPr lang="cs-CZ" sz="4400" dirty="0" err="1" smtClean="0"/>
              <a:t>das</a:t>
            </a:r>
            <a:r>
              <a:rPr lang="cs-CZ" sz="4400" dirty="0" smtClean="0"/>
              <a:t> </a:t>
            </a:r>
            <a:r>
              <a:rPr lang="cs-CZ" sz="4400" dirty="0" smtClean="0"/>
              <a:t>? </a:t>
            </a:r>
            <a:r>
              <a:rPr lang="cs-CZ" sz="4400" dirty="0" err="1" smtClean="0"/>
              <a:t>Ergänze</a:t>
            </a:r>
            <a:r>
              <a:rPr lang="cs-CZ" sz="4400" dirty="0" smtClean="0"/>
              <a:t>.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60648"/>
            <a:ext cx="53285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Rozřaď do sloupců podle členu</a:t>
            </a:r>
            <a:endParaRPr lang="de-DE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916832"/>
            <a:ext cx="284380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der </a:t>
            </a:r>
            <a:r>
              <a:rPr lang="cs-CZ" dirty="0" smtClean="0"/>
              <a:t>/ </a:t>
            </a:r>
            <a:r>
              <a:rPr lang="cs-CZ" sz="2400" dirty="0" smtClean="0"/>
              <a:t>rod mužský</a:t>
            </a:r>
            <a:endParaRPr lang="de-DE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1916832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4000" dirty="0" err="1" smtClean="0"/>
              <a:t>die</a:t>
            </a:r>
            <a:r>
              <a:rPr lang="cs-CZ" dirty="0" smtClean="0"/>
              <a:t> / </a:t>
            </a:r>
            <a:r>
              <a:rPr lang="cs-CZ" sz="2400" dirty="0" smtClean="0"/>
              <a:t>rod ženský</a:t>
            </a:r>
            <a:endParaRPr lang="de-DE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96136" y="1916832"/>
            <a:ext cx="31318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err="1" smtClean="0"/>
              <a:t>die</a:t>
            </a:r>
            <a:r>
              <a:rPr lang="cs-CZ" sz="4000" dirty="0" smtClean="0"/>
              <a:t> / </a:t>
            </a:r>
            <a:r>
              <a:rPr lang="cs-CZ" sz="2400" dirty="0" smtClean="0"/>
              <a:t>množné číslo</a:t>
            </a:r>
            <a:endParaRPr lang="de-DE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836712"/>
            <a:ext cx="8208912" cy="1077218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3200" dirty="0" err="1" smtClean="0"/>
              <a:t>Oma</a:t>
            </a:r>
            <a:r>
              <a:rPr lang="cs-CZ" sz="3200" dirty="0" smtClean="0"/>
              <a:t>,  Vater,  </a:t>
            </a:r>
            <a:r>
              <a:rPr lang="cs-CZ" sz="3200" dirty="0" err="1" smtClean="0"/>
              <a:t>Kinder</a:t>
            </a:r>
            <a:r>
              <a:rPr lang="cs-CZ" sz="3200" dirty="0" smtClean="0"/>
              <a:t>,  </a:t>
            </a:r>
            <a:r>
              <a:rPr lang="cs-CZ" sz="3200" dirty="0" err="1" smtClean="0"/>
              <a:t>Tante</a:t>
            </a:r>
            <a:r>
              <a:rPr lang="cs-CZ" sz="3200" dirty="0" smtClean="0"/>
              <a:t>,  </a:t>
            </a:r>
            <a:r>
              <a:rPr lang="cs-CZ" sz="3200" dirty="0" err="1" smtClean="0"/>
              <a:t>Bruder</a:t>
            </a:r>
            <a:r>
              <a:rPr lang="cs-CZ" sz="3200" dirty="0" smtClean="0"/>
              <a:t>,  </a:t>
            </a:r>
            <a:r>
              <a:rPr lang="cs-CZ" sz="3200" dirty="0" err="1" smtClean="0"/>
              <a:t>Onkel</a:t>
            </a:r>
            <a:r>
              <a:rPr lang="cs-CZ" sz="3200" dirty="0" smtClean="0"/>
              <a:t>,  </a:t>
            </a:r>
            <a:r>
              <a:rPr lang="cs-CZ" sz="3200" dirty="0" err="1" smtClean="0"/>
              <a:t>Eltern</a:t>
            </a:r>
            <a:r>
              <a:rPr lang="cs-CZ" sz="3200" dirty="0" smtClean="0"/>
              <a:t>,  </a:t>
            </a:r>
            <a:r>
              <a:rPr lang="cs-CZ" sz="3200" dirty="0" err="1" smtClean="0"/>
              <a:t>Großeltern</a:t>
            </a:r>
            <a:r>
              <a:rPr lang="cs-CZ" sz="3200" dirty="0" smtClean="0"/>
              <a:t>,  </a:t>
            </a:r>
            <a:r>
              <a:rPr lang="cs-CZ" sz="3200" dirty="0" err="1" smtClean="0"/>
              <a:t>Schwester</a:t>
            </a:r>
            <a:r>
              <a:rPr lang="cs-CZ" sz="3200" dirty="0" smtClean="0"/>
              <a:t>,  </a:t>
            </a:r>
            <a:r>
              <a:rPr lang="cs-CZ" sz="3200" dirty="0" err="1" smtClean="0"/>
              <a:t>Mutter</a:t>
            </a:r>
            <a:r>
              <a:rPr lang="cs-CZ" sz="3200" dirty="0" smtClean="0"/>
              <a:t>,  Opa</a:t>
            </a:r>
            <a:endParaRPr lang="de-DE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0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 </a:t>
            </a:r>
            <a:r>
              <a:rPr lang="cs-CZ" sz="6000" b="1" dirty="0" err="1" smtClean="0">
                <a:solidFill>
                  <a:srgbClr val="FF0000"/>
                </a:solidFill>
              </a:rPr>
              <a:t>Wie</a:t>
            </a:r>
            <a:r>
              <a:rPr lang="cs-CZ" sz="6000" b="1" dirty="0" smtClean="0">
                <a:solidFill>
                  <a:srgbClr val="FF0000"/>
                </a:solidFill>
              </a:rPr>
              <a:t> alt </a:t>
            </a:r>
            <a:r>
              <a:rPr lang="cs-CZ" sz="6000" b="1" dirty="0" err="1" smtClean="0">
                <a:solidFill>
                  <a:srgbClr val="FF0000"/>
                </a:solidFill>
              </a:rPr>
              <a:t>ist</a:t>
            </a:r>
            <a:r>
              <a:rPr lang="cs-CZ" sz="6000" b="1" dirty="0" smtClean="0">
                <a:solidFill>
                  <a:srgbClr val="FF0000"/>
                </a:solidFill>
              </a:rPr>
              <a:t> …………?</a:t>
            </a:r>
            <a:endParaRPr lang="de-DE" sz="6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980728"/>
            <a:ext cx="7344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číslovky přepiš číslem a spoj s členem rodiny</a:t>
            </a:r>
            <a:endParaRPr lang="de-DE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268760"/>
            <a:ext cx="3240360" cy="5786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</a:t>
            </a:r>
            <a:r>
              <a:rPr lang="cs-CZ" sz="4400" dirty="0" err="1" smtClean="0"/>
              <a:t>Opa</a:t>
            </a:r>
            <a:endParaRPr lang="cs-CZ" sz="4400" dirty="0" smtClean="0"/>
          </a:p>
          <a:p>
            <a:r>
              <a:rPr lang="cs-CZ" sz="4400" dirty="0"/>
              <a:t> </a:t>
            </a:r>
            <a:r>
              <a:rPr lang="cs-CZ" sz="4400" dirty="0" err="1" smtClean="0"/>
              <a:t>Mutter</a:t>
            </a:r>
            <a:endParaRPr lang="cs-CZ" sz="4400" dirty="0" smtClean="0"/>
          </a:p>
          <a:p>
            <a:r>
              <a:rPr lang="cs-CZ" sz="4400" dirty="0"/>
              <a:t> </a:t>
            </a:r>
            <a:r>
              <a:rPr lang="cs-CZ" sz="4400" dirty="0" err="1" smtClean="0"/>
              <a:t>Onkel</a:t>
            </a:r>
            <a:endParaRPr lang="cs-CZ" sz="4400" dirty="0" smtClean="0"/>
          </a:p>
          <a:p>
            <a:r>
              <a:rPr lang="cs-CZ" sz="4400" dirty="0"/>
              <a:t> </a:t>
            </a:r>
            <a:r>
              <a:rPr lang="cs-CZ" sz="4400" dirty="0" err="1" smtClean="0"/>
              <a:t>Bruder</a:t>
            </a:r>
            <a:endParaRPr lang="cs-CZ" sz="4400" dirty="0" smtClean="0"/>
          </a:p>
          <a:p>
            <a:r>
              <a:rPr lang="cs-CZ" sz="4400" dirty="0"/>
              <a:t> </a:t>
            </a:r>
            <a:r>
              <a:rPr lang="cs-CZ" sz="4400" dirty="0" err="1" smtClean="0"/>
              <a:t>Schwester</a:t>
            </a:r>
            <a:endParaRPr lang="cs-CZ" sz="4400" dirty="0" smtClean="0"/>
          </a:p>
          <a:p>
            <a:r>
              <a:rPr lang="cs-CZ" sz="4400" dirty="0"/>
              <a:t> </a:t>
            </a:r>
            <a:r>
              <a:rPr lang="cs-CZ" sz="4400" dirty="0" smtClean="0"/>
              <a:t>Vater</a:t>
            </a:r>
          </a:p>
          <a:p>
            <a:r>
              <a:rPr lang="cs-CZ" sz="4400" dirty="0"/>
              <a:t> </a:t>
            </a:r>
            <a:r>
              <a:rPr lang="cs-CZ" sz="4400" dirty="0" err="1" smtClean="0"/>
              <a:t>Oma</a:t>
            </a:r>
            <a:r>
              <a:rPr lang="cs-CZ" sz="4400" dirty="0" smtClean="0"/>
              <a:t> </a:t>
            </a:r>
          </a:p>
          <a:p>
            <a:r>
              <a:rPr lang="cs-CZ" sz="4400" dirty="0"/>
              <a:t> </a:t>
            </a:r>
            <a:r>
              <a:rPr lang="cs-CZ" sz="4400" dirty="0" err="1" smtClean="0"/>
              <a:t>Tante</a:t>
            </a:r>
            <a:endParaRPr lang="cs-CZ" sz="4400" dirty="0" smtClean="0"/>
          </a:p>
          <a:p>
            <a:endParaRPr lang="de-DE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6056" y="1556792"/>
            <a:ext cx="612068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dirty="0" err="1" smtClean="0"/>
              <a:t>vier</a:t>
            </a:r>
            <a:endParaRPr lang="cs-CZ" sz="4000" dirty="0" smtClean="0"/>
          </a:p>
          <a:p>
            <a:r>
              <a:rPr lang="cs-CZ" sz="4000" dirty="0"/>
              <a:t> </a:t>
            </a:r>
            <a:r>
              <a:rPr lang="cs-CZ" sz="4000" dirty="0" err="1" smtClean="0"/>
              <a:t>einunddreißig</a:t>
            </a:r>
            <a:endParaRPr lang="cs-CZ" sz="4000" dirty="0" smtClean="0"/>
          </a:p>
          <a:p>
            <a:r>
              <a:rPr lang="cs-CZ" sz="4000" dirty="0"/>
              <a:t> </a:t>
            </a:r>
            <a:r>
              <a:rPr lang="cs-CZ" sz="4000" dirty="0" err="1" smtClean="0"/>
              <a:t>sechsunddreißig</a:t>
            </a:r>
            <a:endParaRPr lang="cs-CZ" sz="4000" dirty="0" smtClean="0"/>
          </a:p>
          <a:p>
            <a:r>
              <a:rPr lang="cs-CZ" sz="4000" dirty="0"/>
              <a:t> </a:t>
            </a:r>
            <a:r>
              <a:rPr lang="cs-CZ" sz="4000" dirty="0" err="1" smtClean="0"/>
              <a:t>fünfundfünfzig</a:t>
            </a:r>
            <a:endParaRPr lang="cs-CZ" sz="4000" dirty="0" smtClean="0"/>
          </a:p>
          <a:p>
            <a:r>
              <a:rPr lang="cs-CZ" sz="4000" dirty="0"/>
              <a:t> </a:t>
            </a:r>
            <a:r>
              <a:rPr lang="cs-CZ" sz="4000" dirty="0" err="1" smtClean="0"/>
              <a:t>zweiundsechzig</a:t>
            </a:r>
            <a:endParaRPr lang="cs-CZ" sz="4000" dirty="0" smtClean="0"/>
          </a:p>
          <a:p>
            <a:r>
              <a:rPr lang="cs-CZ" sz="4000" dirty="0"/>
              <a:t> </a:t>
            </a:r>
            <a:r>
              <a:rPr lang="cs-CZ" sz="4000" dirty="0" err="1" smtClean="0"/>
              <a:t>dreiundzwanzig</a:t>
            </a:r>
            <a:endParaRPr lang="cs-CZ" sz="4000" dirty="0" smtClean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sechs</a:t>
            </a:r>
            <a:endParaRPr lang="cs-CZ" sz="4000" dirty="0"/>
          </a:p>
          <a:p>
            <a:r>
              <a:rPr lang="cs-CZ" sz="4000" dirty="0" smtClean="0"/>
              <a:t> </a:t>
            </a:r>
            <a:r>
              <a:rPr lang="cs-CZ" sz="4000" dirty="0" err="1" smtClean="0"/>
              <a:t>achtundzwanzig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Gill Sans MT" pitchFamily="34" charset="-18"/>
              </a:rPr>
              <a:t>Zdroje</a:t>
            </a:r>
            <a:endParaRPr lang="cs-CZ" dirty="0">
              <a:latin typeface="Gill Sans MT" pitchFamily="34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</a:t>
            </a:r>
            <a:r>
              <a:rPr lang="cs-CZ" dirty="0" smtClean="0"/>
              <a:t>://office.</a:t>
            </a:r>
            <a:r>
              <a:rPr lang="cs-CZ" dirty="0" err="1" smtClean="0"/>
              <a:t>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391</TotalTime>
  <Words>339</Words>
  <Application>Microsoft Office PowerPoint</Application>
  <PresentationFormat>Předvádění na obrazovce (4:3)</PresentationFormat>
  <Paragraphs>91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Původ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Hana</cp:lastModifiedBy>
  <cp:revision>47</cp:revision>
  <dcterms:created xsi:type="dcterms:W3CDTF">2012-11-08T20:23:27Z</dcterms:created>
  <dcterms:modified xsi:type="dcterms:W3CDTF">2013-03-18T19:21:14Z</dcterms:modified>
</cp:coreProperties>
</file>