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60" r:id="rId4"/>
    <p:sldId id="257" r:id="rId5"/>
    <p:sldId id="262" r:id="rId6"/>
    <p:sldId id="264" r:id="rId7"/>
    <p:sldId id="258" r:id="rId8"/>
    <p:sldId id="259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660033"/>
    <a:srgbClr val="BC10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70F8-D947-471E-9703-E8EF78DC8F69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3AB13-29AD-44C7-B02C-38885A38E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646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70F8-D947-471E-9703-E8EF78DC8F69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3AB13-29AD-44C7-B02C-38885A38E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586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70F8-D947-471E-9703-E8EF78DC8F69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3AB13-29AD-44C7-B02C-38885A38E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054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70F8-D947-471E-9703-E8EF78DC8F69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3AB13-29AD-44C7-B02C-38885A38E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427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70F8-D947-471E-9703-E8EF78DC8F69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3AB13-29AD-44C7-B02C-38885A38E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876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70F8-D947-471E-9703-E8EF78DC8F69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3AB13-29AD-44C7-B02C-38885A38E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83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70F8-D947-471E-9703-E8EF78DC8F69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3AB13-29AD-44C7-B02C-38885A38E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405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70F8-D947-471E-9703-E8EF78DC8F69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3AB13-29AD-44C7-B02C-38885A38E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852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70F8-D947-471E-9703-E8EF78DC8F69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3AB13-29AD-44C7-B02C-38885A38E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0803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70F8-D947-471E-9703-E8EF78DC8F69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3AB13-29AD-44C7-B02C-38885A38E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446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70F8-D947-471E-9703-E8EF78DC8F69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3AB13-29AD-44C7-B02C-38885A38E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438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BC1041"/>
            </a:gs>
            <a:gs pos="64999">
              <a:srgbClr val="F0EBD5"/>
            </a:gs>
            <a:gs pos="100000">
              <a:srgbClr val="D1C39F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4070F8-D947-471E-9703-E8EF78DC8F69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D3AB13-29AD-44C7-B02C-38885A38E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5950" y="765175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3200" b="1" dirty="0"/>
              <a:t>Houby</a:t>
            </a:r>
            <a:r>
              <a:rPr lang="cs-CZ" sz="3200" b="1" dirty="0" smtClean="0"/>
              <a:t>,</a:t>
            </a:r>
            <a:r>
              <a:rPr lang="cs-CZ" sz="3200" b="1" smtClean="0"/>
              <a:t/>
            </a:r>
            <a:br>
              <a:rPr lang="cs-CZ" sz="3200" b="1" smtClean="0"/>
            </a:br>
            <a:r>
              <a:rPr lang="cs-CZ" sz="3200" b="1" smtClean="0"/>
              <a:t>VY_52_INOVACE_PR.6.5-5</a:t>
            </a:r>
            <a:r>
              <a:rPr lang="cs-CZ" sz="3200" dirty="0"/>
              <a:t/>
            </a:r>
            <a:br>
              <a:rPr lang="cs-CZ" sz="3200" dirty="0"/>
            </a:br>
            <a:endParaRPr lang="cs-CZ" sz="3200" dirty="0" smtClean="0">
              <a:latin typeface="+mn-lt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1"/>
          <p:cNvSpPr>
            <a:spLocks noChangeArrowheads="1"/>
          </p:cNvSpPr>
          <p:nvPr/>
        </p:nvSpPr>
        <p:spPr bwMode="auto">
          <a:xfrm>
            <a:off x="971550" y="2636838"/>
            <a:ext cx="7416800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hangingPunct="0"/>
            <a:r>
              <a:rPr lang="cs-CZ" b="1" dirty="0"/>
              <a:t>VYPRACOVALA:</a:t>
            </a:r>
            <a:r>
              <a:rPr lang="cs-CZ" dirty="0"/>
              <a:t> Mgr. Jana Víchová</a:t>
            </a:r>
          </a:p>
          <a:p>
            <a:pPr hangingPunct="0"/>
            <a:r>
              <a:rPr lang="cs-CZ" b="1" dirty="0"/>
              <a:t>DATUM:</a:t>
            </a:r>
            <a:r>
              <a:rPr lang="cs-CZ" dirty="0"/>
              <a:t> září 2011</a:t>
            </a:r>
          </a:p>
          <a:p>
            <a:pPr hangingPunct="0"/>
            <a:r>
              <a:rPr lang="cs-CZ" b="1" dirty="0"/>
              <a:t>URČENO PRO:</a:t>
            </a:r>
            <a:r>
              <a:rPr lang="cs-CZ" dirty="0"/>
              <a:t> 6. </a:t>
            </a:r>
            <a:r>
              <a:rPr lang="cs-CZ" smtClean="0"/>
              <a:t>ročník</a:t>
            </a:r>
            <a:endParaRPr lang="cs-CZ" dirty="0" smtClean="0"/>
          </a:p>
          <a:p>
            <a:pPr hangingPunct="0"/>
            <a:r>
              <a:rPr lang="cs-CZ" b="1" dirty="0"/>
              <a:t>VZDĚLÁVACÍ OBLAST: </a:t>
            </a:r>
            <a:r>
              <a:rPr lang="cs-CZ" dirty="0"/>
              <a:t>Člověk a příroda - Přírodopis</a:t>
            </a:r>
          </a:p>
          <a:p>
            <a:pPr hangingPunct="0"/>
            <a:r>
              <a:rPr lang="cs-CZ" b="1" dirty="0"/>
              <a:t>KLÍČOVÁ SLOVA:</a:t>
            </a:r>
            <a:r>
              <a:rPr lang="cs-CZ" dirty="0"/>
              <a:t> mnohobuněčné organismy, stavba, výtrusy, příklady hub, houby jedlé, houby jedovaté</a:t>
            </a:r>
          </a:p>
          <a:p>
            <a:r>
              <a:rPr lang="cs-CZ" b="1" dirty="0"/>
              <a:t>ANOTACE:</a:t>
            </a:r>
            <a:r>
              <a:rPr lang="cs-CZ" dirty="0"/>
              <a:t> Prezentace je určena k výkladu nového učiva. Ve vyučovací hodině se dá využít taktéž k opakování.</a:t>
            </a:r>
          </a:p>
        </p:txBody>
      </p:sp>
    </p:spTree>
    <p:extLst>
      <p:ext uri="{BB962C8B-B14F-4D97-AF65-F5344CB8AC3E}">
        <p14:creationId xmlns:p14="http://schemas.microsoft.com/office/powerpoint/2010/main" val="1187213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9600" dirty="0" smtClean="0"/>
              <a:t>Houby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492896"/>
            <a:ext cx="8352928" cy="1752600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cs-CZ" sz="12800" b="1" dirty="0" smtClean="0">
                <a:solidFill>
                  <a:schemeClr val="tx1"/>
                </a:solidFill>
              </a:rPr>
              <a:t>- jednobuněčné i mnohobuněčné organismy</a:t>
            </a:r>
          </a:p>
          <a:p>
            <a:pPr algn="l"/>
            <a:r>
              <a:rPr lang="cs-CZ" sz="12800" b="1" dirty="0" smtClean="0">
                <a:solidFill>
                  <a:schemeClr val="tx1"/>
                </a:solidFill>
              </a:rPr>
              <a:t>  bez chlorofylu</a:t>
            </a:r>
          </a:p>
          <a:p>
            <a:pPr algn="l"/>
            <a:r>
              <a:rPr lang="cs-CZ" sz="12800" b="1" dirty="0" smtClean="0">
                <a:solidFill>
                  <a:schemeClr val="tx1"/>
                </a:solidFill>
              </a:rPr>
              <a:t>- neprobíhá u nich </a:t>
            </a:r>
            <a:r>
              <a:rPr lang="cs-CZ" sz="12800" b="1" u="sng" dirty="0" smtClean="0">
                <a:solidFill>
                  <a:srgbClr val="800000"/>
                </a:solidFill>
              </a:rPr>
              <a:t>fotosyntéza</a:t>
            </a:r>
          </a:p>
          <a:p>
            <a:pPr algn="l"/>
            <a:r>
              <a:rPr lang="cs-CZ" sz="12800" b="1" dirty="0" smtClean="0">
                <a:solidFill>
                  <a:schemeClr val="tx1"/>
                </a:solidFill>
              </a:rPr>
              <a:t>- jejich tělo se nazývá stélka = houbová vlákna,</a:t>
            </a:r>
          </a:p>
          <a:p>
            <a:pPr algn="l"/>
            <a:r>
              <a:rPr lang="cs-CZ" sz="12800" b="1" dirty="0" smtClean="0">
                <a:solidFill>
                  <a:schemeClr val="tx1"/>
                </a:solidFill>
              </a:rPr>
              <a:t>  která vytvářejí </a:t>
            </a:r>
            <a:r>
              <a:rPr lang="cs-CZ" sz="12800" b="1" u="sng" dirty="0" smtClean="0">
                <a:solidFill>
                  <a:srgbClr val="800000"/>
                </a:solidFill>
              </a:rPr>
              <a:t>podhoubí</a:t>
            </a:r>
          </a:p>
          <a:p>
            <a:pPr algn="l"/>
            <a:r>
              <a:rPr lang="cs-CZ" sz="12800" b="1" dirty="0" smtClean="0">
                <a:solidFill>
                  <a:schemeClr val="tx1"/>
                </a:solidFill>
              </a:rPr>
              <a:t>- u mnohých hub vyrůstá z podhoubí </a:t>
            </a:r>
            <a:r>
              <a:rPr lang="cs-CZ" sz="12800" b="1" u="sng" dirty="0" smtClean="0">
                <a:solidFill>
                  <a:srgbClr val="800000"/>
                </a:solidFill>
              </a:rPr>
              <a:t>plodnice</a:t>
            </a:r>
            <a:endParaRPr lang="cs-CZ" sz="12800" b="1" u="sng" dirty="0">
              <a:solidFill>
                <a:srgbClr val="8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2218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Stavba houby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1" y="1696749"/>
            <a:ext cx="6984775" cy="4656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96982" y="6029791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9839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67E8B"/>
            </a:gs>
            <a:gs pos="0">
              <a:srgbClr val="BC1041"/>
            </a:gs>
            <a:gs pos="64999">
              <a:srgbClr val="F0EBD5"/>
            </a:gs>
            <a:gs pos="100000">
              <a:srgbClr val="D1C39F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240" y="3861048"/>
            <a:ext cx="3150506" cy="2126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9525" y="5600577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8450" y="3861048"/>
            <a:ext cx="3179513" cy="2108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014803" y="5600577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1359639"/>
            <a:ext cx="856895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b="1" dirty="0" smtClean="0"/>
              <a:t>nepohlavně dělením = pučením, např. kvasinky, používají se </a:t>
            </a:r>
            <a:r>
              <a:rPr lang="cs-CZ" sz="3200" b="1" u="sng" dirty="0" smtClean="0"/>
              <a:t>k výrobě pečiva, piva, vína</a:t>
            </a:r>
          </a:p>
          <a:p>
            <a:pPr marL="285750" indent="-285750">
              <a:buFontTx/>
              <a:buChar char="-"/>
            </a:pPr>
            <a:r>
              <a:rPr lang="cs-CZ" sz="3200" b="1" dirty="0"/>
              <a:t>p</a:t>
            </a:r>
            <a:r>
              <a:rPr lang="cs-CZ" sz="3200" b="1" dirty="0" smtClean="0"/>
              <a:t>ohlavně = spodní strana klobouku     </a:t>
            </a:r>
            <a:r>
              <a:rPr lang="cs-CZ" sz="3200" b="1" u="sng" dirty="0" smtClean="0"/>
              <a:t>výtrusy</a:t>
            </a:r>
            <a:r>
              <a:rPr lang="cs-CZ" sz="3200" b="1" dirty="0" smtClean="0"/>
              <a:t>,</a:t>
            </a:r>
          </a:p>
          <a:p>
            <a:r>
              <a:rPr lang="cs-CZ" sz="3200" b="1" dirty="0" smtClean="0"/>
              <a:t>       vhodné prostředí     podhoubí     plodnice</a:t>
            </a:r>
          </a:p>
          <a:p>
            <a:endParaRPr lang="cs-CZ" sz="3200" b="1" dirty="0"/>
          </a:p>
        </p:txBody>
      </p:sp>
      <p:pic>
        <p:nvPicPr>
          <p:cNvPr id="2051" name="Picture 3" descr="C:\Program Files (x86)\Microsoft Office\MEDIA\OFFICE14\Bullets\BD21298_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4801" y="2636912"/>
            <a:ext cx="241933" cy="241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Program Files (x86)\Microsoft Office\MEDIA\OFFICE14\Bullets\BD21298_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985" y="3119298"/>
            <a:ext cx="241933" cy="241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Program Files (x86)\Microsoft Office\MEDIA\OFFICE14\Bullets\BD21298_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7200" y="3130133"/>
            <a:ext cx="241933" cy="241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Program Files (x86)\Microsoft Office\MEDIA\OFFICE14\Bullets\BD21298_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140968"/>
            <a:ext cx="241933" cy="241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Rozmnožují se: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1234027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499483" y="836618"/>
            <a:ext cx="82089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Jsou to </a:t>
            </a:r>
            <a:r>
              <a:rPr lang="cs-CZ" sz="3200" b="1" u="sng" dirty="0">
                <a:solidFill>
                  <a:srgbClr val="800000"/>
                </a:solidFill>
              </a:rPr>
              <a:t>významní rozkladači</a:t>
            </a:r>
            <a:r>
              <a:rPr lang="cs-CZ" sz="3200" b="1" dirty="0"/>
              <a:t> – hniložijné houby rozkládají odumřelé zbytky různých </a:t>
            </a:r>
            <a:r>
              <a:rPr lang="cs-CZ" sz="3200" b="1" dirty="0" smtClean="0"/>
              <a:t>organismů</a:t>
            </a:r>
          </a:p>
          <a:p>
            <a:endParaRPr lang="cs-CZ" sz="3200" b="1" dirty="0"/>
          </a:p>
          <a:p>
            <a:r>
              <a:rPr lang="cs-CZ" sz="3200" b="1" dirty="0"/>
              <a:t>Jsou to parazité </a:t>
            </a:r>
            <a:r>
              <a:rPr lang="cs-CZ" sz="3200" b="1" dirty="0" smtClean="0"/>
              <a:t>= cizopasné houby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                          - </a:t>
            </a:r>
            <a:r>
              <a:rPr lang="cs-CZ" sz="3200" b="1" dirty="0"/>
              <a:t>na dřevě</a:t>
            </a:r>
          </a:p>
          <a:p>
            <a:r>
              <a:rPr lang="cs-CZ" sz="3200" b="1" dirty="0"/>
              <a:t>                             </a:t>
            </a:r>
            <a:r>
              <a:rPr lang="cs-CZ" sz="3200" b="1" dirty="0" smtClean="0"/>
              <a:t> </a:t>
            </a:r>
            <a:r>
              <a:rPr lang="cs-CZ" sz="3200" b="1" dirty="0"/>
              <a:t>- na potravinách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83" y="3883606"/>
            <a:ext cx="3874843" cy="2522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5" y="6027691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7108" y="3883606"/>
            <a:ext cx="3839349" cy="2554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37108" y="606489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40674" y="-388"/>
            <a:ext cx="8229600" cy="11430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88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49252" y="78591"/>
            <a:ext cx="8158390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Třídění hub:</a:t>
            </a:r>
          </a:p>
          <a:p>
            <a:endParaRPr lang="cs-CZ" dirty="0" smtClean="0"/>
          </a:p>
          <a:p>
            <a:r>
              <a:rPr lang="cs-CZ" b="1" dirty="0" smtClean="0"/>
              <a:t>a) dle stravitelnosti pro člověka:</a:t>
            </a:r>
          </a:p>
          <a:p>
            <a:endParaRPr lang="cs-CZ" b="1" dirty="0" smtClean="0"/>
          </a:p>
          <a:p>
            <a:r>
              <a:rPr lang="cs-CZ" b="1" u="sng" dirty="0" smtClean="0">
                <a:solidFill>
                  <a:srgbClr val="800000"/>
                </a:solidFill>
              </a:rPr>
              <a:t>JEDLÉ : </a:t>
            </a:r>
            <a:r>
              <a:rPr lang="cs-CZ" b="1" dirty="0" smtClean="0">
                <a:solidFill>
                  <a:srgbClr val="800000"/>
                </a:solidFill>
              </a:rPr>
              <a:t>             </a:t>
            </a:r>
            <a:r>
              <a:rPr lang="cs-CZ" b="1" u="sng" dirty="0" smtClean="0">
                <a:solidFill>
                  <a:srgbClr val="800000"/>
                </a:solidFill>
              </a:rPr>
              <a:t> NEJEDLÉ  :</a:t>
            </a:r>
            <a:r>
              <a:rPr lang="cs-CZ" b="1" dirty="0" smtClean="0">
                <a:solidFill>
                  <a:srgbClr val="800000"/>
                </a:solidFill>
              </a:rPr>
              <a:t>                  </a:t>
            </a:r>
            <a:r>
              <a:rPr lang="cs-CZ" b="1" u="sng" dirty="0" smtClean="0">
                <a:solidFill>
                  <a:srgbClr val="800000"/>
                </a:solidFill>
              </a:rPr>
              <a:t>JEDOVATÉ :</a:t>
            </a:r>
            <a:r>
              <a:rPr lang="cs-CZ" b="1" dirty="0" smtClean="0">
                <a:solidFill>
                  <a:srgbClr val="800000"/>
                </a:solidFill>
              </a:rPr>
              <a:t>                         </a:t>
            </a:r>
            <a:r>
              <a:rPr lang="cs-CZ" b="1" u="sng" dirty="0" smtClean="0">
                <a:solidFill>
                  <a:srgbClr val="800000"/>
                </a:solidFill>
              </a:rPr>
              <a:t>SMRTELNĚ JEDOVATÉ</a:t>
            </a:r>
            <a:r>
              <a:rPr lang="cs-CZ" b="1" dirty="0" smtClean="0">
                <a:solidFill>
                  <a:srgbClr val="800000"/>
                </a:solidFill>
              </a:rPr>
              <a:t>:</a:t>
            </a:r>
          </a:p>
          <a:p>
            <a:r>
              <a:rPr lang="cs-CZ" b="1" dirty="0" smtClean="0"/>
              <a:t>liška                   kvasinka pivní            muchomůrka červená      muchomůrka zelená</a:t>
            </a:r>
          </a:p>
          <a:p>
            <a:r>
              <a:rPr lang="cs-CZ" b="1" dirty="0" smtClean="0"/>
              <a:t>žampión            plíseň hlavičková       hřib satan = hořčák           závojenka olovnatá</a:t>
            </a:r>
          </a:p>
          <a:p>
            <a:r>
              <a:rPr lang="cs-CZ" b="1" dirty="0" smtClean="0"/>
              <a:t>bedla                 </a:t>
            </a:r>
            <a:r>
              <a:rPr lang="cs-CZ" b="1" dirty="0" err="1" smtClean="0"/>
              <a:t>štětičkovec</a:t>
            </a:r>
            <a:r>
              <a:rPr lang="cs-CZ" b="1" dirty="0" smtClean="0"/>
              <a:t>               </a:t>
            </a:r>
          </a:p>
          <a:p>
            <a:r>
              <a:rPr lang="cs-CZ" b="1" dirty="0" smtClean="0"/>
              <a:t>hřib                    dřevokazné houby = choroše</a:t>
            </a:r>
          </a:p>
          <a:p>
            <a:r>
              <a:rPr lang="cs-CZ" b="1" dirty="0" smtClean="0"/>
              <a:t>klouzek</a:t>
            </a:r>
          </a:p>
          <a:p>
            <a:r>
              <a:rPr lang="cs-CZ" b="1" dirty="0" smtClean="0"/>
              <a:t>křemenáč</a:t>
            </a:r>
          </a:p>
          <a:p>
            <a:r>
              <a:rPr lang="cs-CZ" b="1" dirty="0" smtClean="0"/>
              <a:t>holubinka</a:t>
            </a:r>
          </a:p>
          <a:p>
            <a:r>
              <a:rPr lang="cs-CZ" b="1" dirty="0" smtClean="0"/>
              <a:t>Kozák </a:t>
            </a:r>
          </a:p>
          <a:p>
            <a:endParaRPr lang="cs-CZ" b="1" dirty="0"/>
          </a:p>
          <a:p>
            <a:r>
              <a:rPr lang="cs-CZ" b="1" dirty="0" smtClean="0"/>
              <a:t>b) dle stavby na spodní straně klobouku :</a:t>
            </a:r>
          </a:p>
          <a:p>
            <a:endParaRPr lang="cs-CZ" b="1" dirty="0" smtClean="0"/>
          </a:p>
          <a:p>
            <a:r>
              <a:rPr lang="cs-CZ" b="1" u="sng" dirty="0" smtClean="0">
                <a:solidFill>
                  <a:srgbClr val="800000"/>
                </a:solidFill>
              </a:rPr>
              <a:t>LUPENITÉ :                 ROURKATÉ :</a:t>
            </a:r>
          </a:p>
          <a:p>
            <a:r>
              <a:rPr lang="cs-CZ" b="1" dirty="0" smtClean="0"/>
              <a:t>holubinka                   hřib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závojenka olovová</a:t>
            </a:r>
          </a:p>
          <a:p>
            <a:r>
              <a:rPr lang="cs-CZ" b="1" dirty="0"/>
              <a:t>v</a:t>
            </a:r>
            <a:r>
              <a:rPr lang="cs-CZ" b="1" dirty="0" smtClean="0"/>
              <a:t>áclavka                      křemenáč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- smrtelně jedovatá !</a:t>
            </a:r>
          </a:p>
          <a:p>
            <a:r>
              <a:rPr lang="cs-CZ" b="1" dirty="0"/>
              <a:t>m</a:t>
            </a:r>
            <a:r>
              <a:rPr lang="cs-CZ" b="1" dirty="0" smtClean="0"/>
              <a:t>uchomůrka             klouzek</a:t>
            </a:r>
          </a:p>
          <a:p>
            <a:r>
              <a:rPr lang="cs-CZ" b="1" dirty="0"/>
              <a:t>ž</a:t>
            </a:r>
            <a:r>
              <a:rPr lang="cs-CZ" b="1" dirty="0" smtClean="0"/>
              <a:t>ampión                      kozák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8230" y="2564904"/>
            <a:ext cx="2066925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18230" y="438009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113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78" y="476672"/>
            <a:ext cx="2317366" cy="25329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4078" y="2640275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76672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56351" y="2519868"/>
            <a:ext cx="1417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Hřib smrkový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68296" y="3258532"/>
            <a:ext cx="13214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Hřib koloděj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197789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8.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5392" y="476672"/>
            <a:ext cx="2866254" cy="2227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934135" y="2824941"/>
            <a:ext cx="968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václavka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95392" y="235167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9.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833" y="3826058"/>
            <a:ext cx="2780008" cy="20189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43701" y="5488571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10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08536" y="6021162"/>
            <a:ext cx="1141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Hřib satan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190" y="3194273"/>
            <a:ext cx="2117438" cy="2826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491234" y="5660333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11.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41477" y="6197178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Bedla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5392" y="3753475"/>
            <a:ext cx="2866254" cy="178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8385234" y="517050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659586" y="5827846"/>
            <a:ext cx="1528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Žampión polní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666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2160240" cy="3012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305212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13.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3817" y="3582670"/>
            <a:ext cx="2097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Muchomůrka zelená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8514" y="3140968"/>
            <a:ext cx="2275692" cy="1713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309720" y="450755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3308" y="157397"/>
            <a:ext cx="1720780" cy="2199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643308" y="1987145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19702" y="2531017"/>
            <a:ext cx="2967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Štětičkovec</a:t>
            </a:r>
            <a:r>
              <a:rPr lang="cs-CZ" dirty="0" smtClean="0"/>
              <a:t>- výroba penicilínu</a:t>
            </a:r>
            <a:endParaRPr lang="cs-CZ" dirty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2910" y="390381"/>
            <a:ext cx="2624056" cy="2509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097863" y="253101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16.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57192" y="3058339"/>
            <a:ext cx="2184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Holubinka nazelenalá</a:t>
            </a:r>
            <a:endParaRPr lang="cs-CZ" dirty="0"/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39" y="4077072"/>
            <a:ext cx="2691763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03306" y="573969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59980" y="6268670"/>
            <a:ext cx="839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Choroš</a:t>
            </a:r>
            <a:endParaRPr lang="cs-CZ" dirty="0"/>
          </a:p>
        </p:txBody>
      </p:sp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002" y="3767336"/>
            <a:ext cx="3305790" cy="215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665646" y="555503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17.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04248" y="6084004"/>
            <a:ext cx="1475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Klouzek sličný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158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Zdroje 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762" y="1655803"/>
            <a:ext cx="8229600" cy="604664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 smtClean="0"/>
              <a:t>2.http://www.myko.cz/drevokazne/</a:t>
            </a: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1270483"/>
            <a:ext cx="74168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1.http://www.vyukovematerialy.cz/biol/rocnik6/foto/houby.jpg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2753" y="2060848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3.http</a:t>
            </a:r>
            <a:r>
              <a:rPr lang="cs-CZ" dirty="0"/>
              <a:t>://</a:t>
            </a:r>
            <a:r>
              <a:rPr lang="cs-CZ" dirty="0" smtClean="0"/>
              <a:t>t2.gstatic.com/</a:t>
            </a:r>
            <a:r>
              <a:rPr lang="cs-CZ" dirty="0" err="1" smtClean="0"/>
              <a:t>images?q</a:t>
            </a:r>
            <a:r>
              <a:rPr lang="cs-CZ" dirty="0" smtClean="0"/>
              <a:t>=tbn:ANd9GcTawA8SPYKj0yrZEoaAX6ED- XfaE0sUC6A4EuvnhUuMe4f0r04K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2753" y="2707923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4.http</a:t>
            </a:r>
            <a:r>
              <a:rPr lang="cs-CZ" dirty="0"/>
              <a:t>://t3.gstatic.com/images?q=tbn:ANd9GcRCKbB7IQgBPcGwUvvarHGUgh7joQ-D9GSFluvAnTYbMKnzowBSdA</a:t>
            </a:r>
          </a:p>
        </p:txBody>
      </p:sp>
      <p:sp>
        <p:nvSpPr>
          <p:cNvPr id="8" name="Obdélník 7"/>
          <p:cNvSpPr/>
          <p:nvPr/>
        </p:nvSpPr>
        <p:spPr>
          <a:xfrm>
            <a:off x="467544" y="3433047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5.http</a:t>
            </a:r>
            <a:r>
              <a:rPr lang="cs-CZ" dirty="0"/>
              <a:t>://t3.gstatic.com/images?q=tbn:ANd9GcRLrz0z03DXCZ1NrR0IFS0tYDehcyIeOlEmQnPcjSY-Dsf8dKEKAg</a:t>
            </a:r>
          </a:p>
        </p:txBody>
      </p:sp>
      <p:sp>
        <p:nvSpPr>
          <p:cNvPr id="9" name="Obdélník 8"/>
          <p:cNvSpPr/>
          <p:nvPr/>
        </p:nvSpPr>
        <p:spPr>
          <a:xfrm>
            <a:off x="462753" y="4079378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6.http</a:t>
            </a:r>
            <a:r>
              <a:rPr lang="cs-CZ" dirty="0"/>
              <a:t>://t2.gstatic.com/images?q=tbn:ANd9GcSqsnDJGUATx7vY8Ovk7EuHEjEuavCMTqMjy5OaHyWDqiSHWc8f9g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62753" y="4725709"/>
            <a:ext cx="835771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7.http</a:t>
            </a:r>
            <a:r>
              <a:rPr lang="cs-CZ" dirty="0"/>
              <a:t>://t2.gstatic.com/images?q=tbn:ANd9GcTL1JE8wK0dpO5WbEG2dHagDWKQc3R7pl3Y2XBwuw6uQ-YARFJp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67544" y="5370440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8.http</a:t>
            </a:r>
            <a:r>
              <a:rPr lang="cs-CZ" dirty="0"/>
              <a:t>://t3.gstatic.com/images?q=tbn:ANd9GcRk-kYuilFJd87ZLibIyggDd0195Z_shN2_vRnpMAf_ZVF1B4zT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67544" y="6056421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9.http</a:t>
            </a:r>
            <a:r>
              <a:rPr lang="cs-CZ" dirty="0"/>
              <a:t>://upload.wikimedia.org/wikipedia/commons/thumb/a/ab/Armillaria_ostoyae.jpg/220px-Armillaria_ostoyae.jpg</a:t>
            </a:r>
          </a:p>
        </p:txBody>
      </p:sp>
    </p:spTree>
    <p:extLst>
      <p:ext uri="{BB962C8B-B14F-4D97-AF65-F5344CB8AC3E}">
        <p14:creationId xmlns:p14="http://schemas.microsoft.com/office/powerpoint/2010/main" val="1953180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206" y="5215515"/>
            <a:ext cx="381000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404664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10.http</a:t>
            </a:r>
            <a:r>
              <a:rPr lang="cs-CZ" dirty="0"/>
              <a:t>://t2.gstatic.com/</a:t>
            </a:r>
            <a:r>
              <a:rPr lang="cs-CZ" dirty="0" err="1"/>
              <a:t>images?q</a:t>
            </a:r>
            <a:r>
              <a:rPr lang="cs-CZ" dirty="0"/>
              <a:t>=tbn:ANd9GcTe_0OaVrvonIuuBprUp0Rwroe1ZIHrG0cHWpuF4u85EyUKdlnv</a:t>
            </a:r>
          </a:p>
        </p:txBody>
      </p:sp>
      <p:sp>
        <p:nvSpPr>
          <p:cNvPr id="5" name="Obdélník 4"/>
          <p:cNvSpPr/>
          <p:nvPr/>
        </p:nvSpPr>
        <p:spPr>
          <a:xfrm>
            <a:off x="621722" y="1050995"/>
            <a:ext cx="80547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11.http</a:t>
            </a:r>
            <a:r>
              <a:rPr lang="cs-CZ" dirty="0"/>
              <a:t>://bdadafoto.webzdarma.cz/rostliny/2004_1016_160426_Zi_bedla_s.jpg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621722" y="1556792"/>
            <a:ext cx="76946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12.http</a:t>
            </a:r>
            <a:r>
              <a:rPr lang="cs-CZ" dirty="0"/>
              <a:t>://</a:t>
            </a:r>
            <a:r>
              <a:rPr lang="cs-CZ" dirty="0" smtClean="0"/>
              <a:t>im.atlasrostlin.cz/</a:t>
            </a:r>
            <a:r>
              <a:rPr lang="cs-CZ" dirty="0" err="1" smtClean="0"/>
              <a:t>zampion-polni</a:t>
            </a:r>
            <a:r>
              <a:rPr lang="cs-CZ" dirty="0" smtClean="0"/>
              <a:t>/123/1237-gallery_main-mryjl.png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40414" y="2060848"/>
            <a:ext cx="80360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13.http</a:t>
            </a:r>
            <a:r>
              <a:rPr lang="cs-CZ" dirty="0"/>
              <a:t>://upload.wikimedia.org/wikipedia/commons/thumb/7/71/Amanita_phalloides.jpg/258px-Amanita_phalloides.jpg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28836" y="2781889"/>
            <a:ext cx="81916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14.http</a:t>
            </a:r>
            <a:r>
              <a:rPr lang="cs-CZ" dirty="0"/>
              <a:t>://botany.upol.cz/atlasy/</a:t>
            </a:r>
            <a:r>
              <a:rPr lang="cs-CZ" dirty="0" err="1"/>
              <a:t>system</a:t>
            </a:r>
            <a:r>
              <a:rPr lang="cs-CZ" dirty="0"/>
              <a:t>/</a:t>
            </a:r>
            <a:r>
              <a:rPr lang="cs-CZ" dirty="0" err="1"/>
              <a:t>images</a:t>
            </a:r>
            <a:r>
              <a:rPr lang="cs-CZ" dirty="0"/>
              <a:t>/</a:t>
            </a:r>
            <a:r>
              <a:rPr lang="cs-CZ" dirty="0" err="1"/>
              <a:t>ascomycetes</a:t>
            </a:r>
            <a:r>
              <a:rPr lang="cs-CZ" dirty="0"/>
              <a:t>/</a:t>
            </a:r>
            <a:r>
              <a:rPr lang="cs-CZ" dirty="0" err="1"/>
              <a:t>eurotiales</a:t>
            </a:r>
            <a:r>
              <a:rPr lang="cs-CZ" dirty="0"/>
              <a:t>/28.jpg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21722" y="3289721"/>
            <a:ext cx="80547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15.http</a:t>
            </a:r>
            <a:r>
              <a:rPr lang="cs-CZ" dirty="0"/>
              <a:t>://www.guh.cz/edu/bi/biologie_rostliny/foto01/foto_047.jpg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40414" y="3789040"/>
            <a:ext cx="80360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16.http</a:t>
            </a:r>
            <a:r>
              <a:rPr lang="cs-CZ" dirty="0"/>
              <a:t>://t1.gstatic.com/images?q=tbn:ANd9GcRJirTzm3xa1BldPNpIsefhZ5CMIPCq2M_FbTfwFhmCfcHTSPGx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21722" y="4511567"/>
            <a:ext cx="805473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17.http</a:t>
            </a:r>
            <a:r>
              <a:rPr lang="cs-CZ" dirty="0"/>
              <a:t>://t3.gstatic.com/images?q=tbn:ANd9GcRmjsJIbLjdNpfPoxIFs_h0XI9Si7ZPFvSjb2gqT5B2wygW7Di9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756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276</TotalTime>
  <Words>331</Words>
  <Application>Microsoft Office PowerPoint</Application>
  <PresentationFormat>Předvádění na obrazovce (4:3)</PresentationFormat>
  <Paragraphs>92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Houby, VY_52_INOVACE_PR.6.5-5 </vt:lpstr>
      <vt:lpstr>Houby</vt:lpstr>
      <vt:lpstr>Stavba houby</vt:lpstr>
      <vt:lpstr>Rozmnožují se:</vt:lpstr>
      <vt:lpstr>Prezentace aplikace PowerPoint</vt:lpstr>
      <vt:lpstr>Prezentace aplikace PowerPoint</vt:lpstr>
      <vt:lpstr>Prezentace aplikace PowerPoint</vt:lpstr>
      <vt:lpstr>Prezentace aplikace PowerPoint</vt:lpstr>
      <vt:lpstr>Zdroje 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Houby</dc:title>
  <dc:creator>14NV</dc:creator>
  <cp:lastModifiedBy>14NV</cp:lastModifiedBy>
  <cp:revision>29</cp:revision>
  <dcterms:created xsi:type="dcterms:W3CDTF">2011-10-28T13:17:26Z</dcterms:created>
  <dcterms:modified xsi:type="dcterms:W3CDTF">2012-09-09T18:54:21Z</dcterms:modified>
</cp:coreProperties>
</file>