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9" r:id="rId5"/>
    <p:sldId id="261" r:id="rId6"/>
    <p:sldId id="262" r:id="rId7"/>
    <p:sldId id="260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9" autoAdjust="0"/>
    <p:restoredTop sz="94660"/>
  </p:normalViewPr>
  <p:slideViewPr>
    <p:cSldViewPr>
      <p:cViewPr varScale="1">
        <p:scale>
          <a:sx n="69" d="100"/>
          <a:sy n="69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838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870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025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90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57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16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828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69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81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35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22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DA94E-446E-4327-A852-ADCAFC311206}" type="datetimeFigureOut">
              <a:rPr lang="cs-CZ" smtClean="0"/>
              <a:t>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BC2B8-7CA8-40AD-B964-E10DF434F5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25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15950" y="76517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3200" b="1" smtClean="0"/>
              <a:t>Viry</a:t>
            </a:r>
            <a:br>
              <a:rPr lang="cs-CZ" sz="3200" b="1" smtClean="0"/>
            </a:br>
            <a:r>
              <a:rPr lang="cs-CZ" sz="3200" b="1" smtClean="0"/>
              <a:t>VY_52_INOVACE_PR.6.5-8</a:t>
            </a:r>
            <a:r>
              <a:rPr lang="cs-CZ" sz="3200" dirty="0"/>
              <a:t/>
            </a:r>
            <a:br>
              <a:rPr lang="cs-CZ" sz="3200" dirty="0"/>
            </a:br>
            <a:endParaRPr lang="cs-CZ" sz="3200" dirty="0" smtClean="0">
              <a:latin typeface="+mn-lt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1"/>
          <p:cNvSpPr>
            <a:spLocks noChangeArrowheads="1"/>
          </p:cNvSpPr>
          <p:nvPr/>
        </p:nvSpPr>
        <p:spPr bwMode="auto">
          <a:xfrm>
            <a:off x="971550" y="2636838"/>
            <a:ext cx="74168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hangingPunct="0"/>
            <a:r>
              <a:rPr lang="cs-CZ" b="1" dirty="0"/>
              <a:t>VYPRACOVALA:</a:t>
            </a:r>
            <a:r>
              <a:rPr lang="cs-CZ" dirty="0"/>
              <a:t> Mgr. Jana Víchová</a:t>
            </a:r>
          </a:p>
          <a:p>
            <a:pPr hangingPunct="0"/>
            <a:r>
              <a:rPr lang="cs-CZ" b="1" dirty="0"/>
              <a:t>DATUM:</a:t>
            </a:r>
            <a:r>
              <a:rPr lang="cs-CZ" dirty="0"/>
              <a:t> září 2011</a:t>
            </a:r>
          </a:p>
          <a:p>
            <a:pPr hangingPunct="0"/>
            <a:r>
              <a:rPr lang="cs-CZ" b="1" dirty="0"/>
              <a:t>URČENO PRO:</a:t>
            </a:r>
            <a:r>
              <a:rPr lang="cs-CZ" dirty="0"/>
              <a:t> 6. </a:t>
            </a:r>
            <a:r>
              <a:rPr lang="cs-CZ" smtClean="0"/>
              <a:t>ročník</a:t>
            </a:r>
            <a:endParaRPr lang="cs-CZ" dirty="0" smtClean="0"/>
          </a:p>
          <a:p>
            <a:pPr hangingPunct="0"/>
            <a:r>
              <a:rPr lang="cs-CZ" b="1" dirty="0"/>
              <a:t>VZDĚLÁVACÍ OBLAST: </a:t>
            </a:r>
            <a:r>
              <a:rPr lang="cs-CZ" dirty="0"/>
              <a:t>Člověk a příroda - Přírodopis</a:t>
            </a:r>
            <a:endParaRPr lang="cs-CZ" dirty="0"/>
          </a:p>
          <a:p>
            <a:pPr hangingPunct="0"/>
            <a:r>
              <a:rPr lang="cs-CZ" b="1" dirty="0"/>
              <a:t>KLÍČOVÁ SLOVA:</a:t>
            </a:r>
            <a:r>
              <a:rPr lang="cs-CZ" dirty="0"/>
              <a:t> nebuněčný organismus, stavba, onemocnění, prevence, význam</a:t>
            </a:r>
          </a:p>
          <a:p>
            <a:r>
              <a:rPr lang="cs-CZ" b="1" dirty="0"/>
              <a:t>ANOTACE:</a:t>
            </a:r>
            <a:r>
              <a:rPr lang="cs-CZ" dirty="0"/>
              <a:t> Prezentace je určena k výkladu nového učiva. Ve vyučovací hodině se dá využít taktéž k opakování, k rozlišování jednotlivých druhů hub.</a:t>
            </a:r>
          </a:p>
        </p:txBody>
      </p:sp>
    </p:spTree>
    <p:extLst>
      <p:ext uri="{BB962C8B-B14F-4D97-AF65-F5344CB8AC3E}">
        <p14:creationId xmlns:p14="http://schemas.microsoft.com/office/powerpoint/2010/main" val="118937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2412" y="-99392"/>
            <a:ext cx="8856984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15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Viry</a:t>
            </a:r>
            <a:endParaRPr lang="cs-CZ" sz="15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3123" y="2204864"/>
            <a:ext cx="833447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3200" b="1" dirty="0" smtClean="0"/>
              <a:t>jsou velmi </a:t>
            </a:r>
            <a:r>
              <a:rPr lang="cs-CZ" sz="3200" b="1" u="sng" dirty="0" smtClean="0">
                <a:solidFill>
                  <a:srgbClr val="C00000"/>
                </a:solidFill>
              </a:rPr>
              <a:t>malé útvary</a:t>
            </a:r>
            <a:r>
              <a:rPr lang="cs-CZ" sz="3200" b="1" dirty="0" smtClean="0"/>
              <a:t>, pozorované pouze</a:t>
            </a:r>
          </a:p>
          <a:p>
            <a:r>
              <a:rPr lang="cs-CZ" sz="3200" b="1" dirty="0"/>
              <a:t> </a:t>
            </a:r>
            <a:r>
              <a:rPr lang="cs-CZ" sz="3200" b="1" dirty="0" smtClean="0"/>
              <a:t>    elektronovým mikroskopem</a:t>
            </a:r>
          </a:p>
          <a:p>
            <a:pPr marL="457200" indent="-457200">
              <a:buFontTx/>
              <a:buChar char="-"/>
            </a:pPr>
            <a:r>
              <a:rPr lang="cs-CZ" sz="3200" b="1" dirty="0" smtClean="0"/>
              <a:t>jsou </a:t>
            </a:r>
            <a:r>
              <a:rPr lang="cs-CZ" sz="3200" b="1" u="sng" dirty="0" smtClean="0">
                <a:solidFill>
                  <a:srgbClr val="C00000"/>
                </a:solidFill>
              </a:rPr>
              <a:t>nebuněčné</a:t>
            </a:r>
            <a:r>
              <a:rPr lang="cs-CZ" sz="3200" b="1" dirty="0" smtClean="0"/>
              <a:t> organismy.</a:t>
            </a:r>
          </a:p>
          <a:p>
            <a:pPr marL="457200" indent="-457200">
              <a:buFontTx/>
              <a:buChar char="-"/>
            </a:pPr>
            <a:r>
              <a:rPr lang="cs-CZ" sz="3200" b="1" dirty="0"/>
              <a:t>nejsou schopny samostatné existence bez hostitelské </a:t>
            </a:r>
            <a:r>
              <a:rPr lang="cs-CZ" sz="3200" b="1" dirty="0" smtClean="0"/>
              <a:t>buňky</a:t>
            </a:r>
          </a:p>
          <a:p>
            <a:pPr marL="457200" indent="-457200">
              <a:buFontTx/>
              <a:buChar char="-"/>
            </a:pPr>
            <a:r>
              <a:rPr lang="cs-CZ" sz="3200" b="1" dirty="0"/>
              <a:t>Některé viry napadají člověka a mohou </a:t>
            </a:r>
            <a:r>
              <a:rPr lang="cs-CZ" sz="3200" b="1" u="sng" dirty="0">
                <a:solidFill>
                  <a:srgbClr val="FF0000"/>
                </a:solidFill>
              </a:rPr>
              <a:t>způsobovat </a:t>
            </a:r>
            <a:r>
              <a:rPr lang="cs-CZ" sz="3200" b="1" u="sng" dirty="0" smtClean="0">
                <a:solidFill>
                  <a:srgbClr val="FF0000"/>
                </a:solidFill>
              </a:rPr>
              <a:t>onemocnění</a:t>
            </a:r>
          </a:p>
          <a:p>
            <a:pPr marL="457200" indent="-457200">
              <a:buFontTx/>
              <a:buChar char="-"/>
            </a:pPr>
            <a:r>
              <a:rPr lang="cs-CZ" sz="3200" b="1" dirty="0"/>
              <a:t>virové onemocnění nelze léčit </a:t>
            </a:r>
            <a:r>
              <a:rPr lang="cs-CZ" sz="3200" b="1" dirty="0" smtClean="0">
                <a:solidFill>
                  <a:srgbClr val="FF0000"/>
                </a:solidFill>
              </a:rPr>
              <a:t>antibiotiky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96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20"/>
          <a:stretch/>
        </p:blipFill>
        <p:spPr bwMode="auto">
          <a:xfrm>
            <a:off x="467544" y="476673"/>
            <a:ext cx="1800225" cy="2515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3140968"/>
            <a:ext cx="3213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r>
              <a:rPr lang="cs-CZ" dirty="0" smtClean="0">
                <a:solidFill>
                  <a:srgbClr val="FF0000"/>
                </a:solidFill>
              </a:rPr>
              <a:t>. </a:t>
            </a:r>
            <a:r>
              <a:rPr lang="cs-CZ" b="1" dirty="0" smtClean="0">
                <a:solidFill>
                  <a:srgbClr val="FF0000"/>
                </a:solidFill>
              </a:rPr>
              <a:t>Hlavička s bičíky </a:t>
            </a:r>
          </a:p>
          <a:p>
            <a:r>
              <a:rPr lang="cs-CZ" dirty="0" smtClean="0"/>
              <a:t>(bakteriofág- napadá bakterie)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36"/>
          <a:stretch/>
        </p:blipFill>
        <p:spPr bwMode="auto">
          <a:xfrm>
            <a:off x="3797255" y="476673"/>
            <a:ext cx="4864215" cy="468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97255" y="5494646"/>
            <a:ext cx="4160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Kulovitý tvar (</a:t>
            </a:r>
            <a:r>
              <a:rPr lang="cs-CZ" b="1" dirty="0" smtClean="0">
                <a:solidFill>
                  <a:srgbClr val="FF0000"/>
                </a:solidFill>
              </a:rPr>
              <a:t>virus oparu</a:t>
            </a:r>
            <a:r>
              <a:rPr lang="cs-CZ" dirty="0" smtClean="0">
                <a:solidFill>
                  <a:srgbClr val="FF0000"/>
                </a:solidFill>
              </a:rPr>
              <a:t>)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44158"/>
            <a:ext cx="2834455" cy="2426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27343" y="5998027"/>
            <a:ext cx="47692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b="1" dirty="0" smtClean="0">
                <a:solidFill>
                  <a:srgbClr val="C00000"/>
                </a:solidFill>
              </a:rPr>
              <a:t>Virus  chřipky </a:t>
            </a:r>
            <a:r>
              <a:rPr lang="cs-CZ" dirty="0" smtClean="0"/>
              <a:t>pod elektronovým mikroskopem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623251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97320" y="475832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42605" y="600901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618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3937" y="836712"/>
            <a:ext cx="828092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>
                <a:solidFill>
                  <a:srgbClr val="C00000"/>
                </a:solidFill>
              </a:rPr>
              <a:t>Další charakteristika</a:t>
            </a:r>
            <a:r>
              <a:rPr lang="cs-CZ" sz="5400" b="1" dirty="0" smtClean="0">
                <a:solidFill>
                  <a:srgbClr val="C00000"/>
                </a:solidFill>
              </a:rPr>
              <a:t>:</a:t>
            </a:r>
            <a:endParaRPr lang="cs-CZ" b="1" dirty="0" smtClean="0">
              <a:solidFill>
                <a:srgbClr val="C00000"/>
              </a:solidFill>
            </a:endParaRPr>
          </a:p>
          <a:p>
            <a:endParaRPr lang="cs-CZ" sz="5400" b="1" dirty="0" smtClean="0">
              <a:solidFill>
                <a:srgbClr val="C00000"/>
              </a:solidFill>
            </a:endParaRPr>
          </a:p>
          <a:p>
            <a:r>
              <a:rPr lang="cs-CZ" sz="3200" b="1" dirty="0" smtClean="0"/>
              <a:t>- mohou se množit  pouze </a:t>
            </a:r>
            <a:r>
              <a:rPr lang="cs-CZ" sz="3200" b="1" dirty="0" smtClean="0">
                <a:solidFill>
                  <a:srgbClr val="FF0000"/>
                </a:solidFill>
              </a:rPr>
              <a:t>v buňce hostitele</a:t>
            </a:r>
          </a:p>
          <a:p>
            <a:r>
              <a:rPr lang="cs-CZ" sz="3200" b="1" dirty="0"/>
              <a:t> </a:t>
            </a:r>
            <a:r>
              <a:rPr lang="cs-CZ" sz="3200" b="1" dirty="0" smtClean="0"/>
              <a:t>  </a:t>
            </a:r>
            <a:r>
              <a:rPr lang="cs-CZ" sz="3200" dirty="0" smtClean="0"/>
              <a:t>= jsou to vnitřní parazité buněk</a:t>
            </a:r>
          </a:p>
          <a:p>
            <a:r>
              <a:rPr lang="cs-CZ" sz="3200" b="1" dirty="0" smtClean="0"/>
              <a:t>- parazitují na </a:t>
            </a:r>
            <a:r>
              <a:rPr lang="cs-CZ" sz="3200" b="1" dirty="0" smtClean="0">
                <a:solidFill>
                  <a:srgbClr val="FF0000"/>
                </a:solidFill>
              </a:rPr>
              <a:t>všech organismech</a:t>
            </a:r>
          </a:p>
          <a:p>
            <a:r>
              <a:rPr lang="cs-CZ" sz="3200" b="1" dirty="0" smtClean="0"/>
              <a:t>  </a:t>
            </a:r>
            <a:r>
              <a:rPr lang="cs-CZ" sz="3200" dirty="0" smtClean="0"/>
              <a:t> = rostlinné viry, živočišné viry, bakteriofágy,</a:t>
            </a:r>
          </a:p>
          <a:p>
            <a:r>
              <a:rPr lang="cs-CZ" sz="3200" b="1" dirty="0" smtClean="0"/>
              <a:t> - parazitují </a:t>
            </a:r>
            <a:r>
              <a:rPr lang="cs-CZ" sz="3200" b="1" dirty="0" smtClean="0">
                <a:solidFill>
                  <a:srgbClr val="FF0000"/>
                </a:solidFill>
              </a:rPr>
              <a:t>na člověku</a:t>
            </a:r>
            <a:r>
              <a:rPr lang="cs-CZ" sz="3200" dirty="0" smtClean="0"/>
              <a:t> , jsou původci 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nakažlivých onemocnění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89503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377463"/>
            <a:ext cx="8784976" cy="160043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</a:rPr>
              <a:t>Příklady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virů </a:t>
            </a:r>
          </a:p>
          <a:p>
            <a:r>
              <a:rPr lang="cs-CZ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= jaké onemocnění způsobují ?</a:t>
            </a:r>
            <a:endParaRPr lang="cs-CZ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731118" y="2330121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b="1" dirty="0" smtClean="0"/>
              <a:t>zarděnky</a:t>
            </a:r>
          </a:p>
          <a:p>
            <a:r>
              <a:rPr lang="cs-CZ" sz="3200" b="1" dirty="0" smtClean="0"/>
              <a:t>spalničky</a:t>
            </a:r>
          </a:p>
          <a:p>
            <a:r>
              <a:rPr lang="cs-CZ" sz="3200" b="1" dirty="0" smtClean="0"/>
              <a:t>příušnice </a:t>
            </a:r>
          </a:p>
          <a:p>
            <a:r>
              <a:rPr lang="cs-CZ" sz="3200" b="1" dirty="0" smtClean="0"/>
              <a:t>vzteklinu </a:t>
            </a:r>
          </a:p>
          <a:p>
            <a:r>
              <a:rPr lang="cs-CZ" sz="3200" b="1" dirty="0" smtClean="0"/>
              <a:t>chřipku</a:t>
            </a:r>
          </a:p>
          <a:p>
            <a:r>
              <a:rPr lang="cs-CZ" sz="3200" b="1" dirty="0" smtClean="0"/>
              <a:t>AIDS</a:t>
            </a:r>
            <a:r>
              <a:rPr lang="cs-CZ" sz="3200" dirty="0" smtClean="0"/>
              <a:t> </a:t>
            </a:r>
            <a:r>
              <a:rPr lang="cs-CZ" sz="3200" dirty="0"/>
              <a:t>(</a:t>
            </a:r>
            <a:r>
              <a:rPr lang="cs-CZ" sz="3200" u="sng" dirty="0" smtClean="0"/>
              <a:t>HIV,</a:t>
            </a:r>
            <a:r>
              <a:rPr lang="cs-CZ" sz="2400" dirty="0" smtClean="0"/>
              <a:t> </a:t>
            </a:r>
            <a:r>
              <a:rPr lang="cs-CZ" sz="2400" dirty="0"/>
              <a:t>syndrom získané imunodeficience</a:t>
            </a:r>
            <a:r>
              <a:rPr lang="cs-CZ" sz="3200" dirty="0"/>
              <a:t>)</a:t>
            </a:r>
            <a:endParaRPr lang="cs-CZ" sz="3200" b="1" dirty="0"/>
          </a:p>
        </p:txBody>
      </p:sp>
      <p:sp>
        <p:nvSpPr>
          <p:cNvPr id="4" name="Obdélník 3"/>
          <p:cNvSpPr/>
          <p:nvPr/>
        </p:nvSpPr>
        <p:spPr>
          <a:xfrm>
            <a:off x="395536" y="2330121"/>
            <a:ext cx="383335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rýmu</a:t>
            </a:r>
            <a:endParaRPr lang="cs-CZ" sz="3200" b="1" dirty="0"/>
          </a:p>
          <a:p>
            <a:r>
              <a:rPr lang="cs-CZ" sz="3200" b="1" dirty="0" smtClean="0"/>
              <a:t>infekční žloutenku</a:t>
            </a:r>
            <a:endParaRPr lang="cs-CZ" sz="3200" b="1" dirty="0"/>
          </a:p>
          <a:p>
            <a:r>
              <a:rPr lang="cs-CZ" sz="3200" b="1" dirty="0" smtClean="0"/>
              <a:t>dětskou obrnu</a:t>
            </a:r>
            <a:endParaRPr lang="cs-CZ" sz="3200" b="1" dirty="0"/>
          </a:p>
          <a:p>
            <a:r>
              <a:rPr lang="cs-CZ" sz="3200" b="1" dirty="0" smtClean="0"/>
              <a:t>klíšťový zánět </a:t>
            </a:r>
            <a:r>
              <a:rPr lang="cs-CZ" sz="3200" b="1" dirty="0"/>
              <a:t>mozkových </a:t>
            </a:r>
            <a:r>
              <a:rPr lang="cs-CZ" sz="3200" b="1" dirty="0" smtClean="0"/>
              <a:t>blan</a:t>
            </a:r>
          </a:p>
          <a:p>
            <a:r>
              <a:rPr lang="cs-CZ" sz="3200" b="1" dirty="0" smtClean="0"/>
              <a:t>bradavice</a:t>
            </a:r>
          </a:p>
          <a:p>
            <a:r>
              <a:rPr lang="cs-CZ" sz="3200" b="1" dirty="0" smtClean="0"/>
              <a:t>mononukleózu</a:t>
            </a:r>
            <a:r>
              <a:rPr lang="cs-CZ" b="1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610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1692" y="620688"/>
            <a:ext cx="84687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Jak se dostanou </a:t>
            </a:r>
          </a:p>
          <a:p>
            <a:r>
              <a:rPr lang="cs-CZ" sz="5400" b="1" dirty="0" smtClean="0">
                <a:solidFill>
                  <a:srgbClr val="FF0000"/>
                </a:solidFill>
              </a:rPr>
              <a:t>                     do lidského těla ?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996952"/>
            <a:ext cx="80648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-  sliznicí </a:t>
            </a:r>
            <a:r>
              <a:rPr lang="cs-CZ" sz="3200" b="1" dirty="0" smtClean="0">
                <a:solidFill>
                  <a:srgbClr val="FF0000"/>
                </a:solidFill>
              </a:rPr>
              <a:t>dýchacího</a:t>
            </a:r>
            <a:r>
              <a:rPr lang="cs-CZ" sz="3200" b="1" dirty="0" smtClean="0"/>
              <a:t> ústrojí</a:t>
            </a:r>
          </a:p>
          <a:p>
            <a:r>
              <a:rPr lang="cs-CZ" sz="3200" b="1" dirty="0" smtClean="0"/>
              <a:t>-  sliznicí </a:t>
            </a:r>
            <a:r>
              <a:rPr lang="cs-CZ" sz="3200" b="1" dirty="0" smtClean="0">
                <a:solidFill>
                  <a:srgbClr val="FF0000"/>
                </a:solidFill>
              </a:rPr>
              <a:t>trávicího</a:t>
            </a:r>
            <a:r>
              <a:rPr lang="cs-CZ" sz="3200" b="1" dirty="0" smtClean="0"/>
              <a:t> ústrojí</a:t>
            </a:r>
          </a:p>
          <a:p>
            <a:r>
              <a:rPr lang="cs-CZ" sz="3200" b="1" dirty="0" smtClean="0"/>
              <a:t>-  sliznicí </a:t>
            </a:r>
            <a:r>
              <a:rPr lang="cs-CZ" sz="3200" b="1" dirty="0" smtClean="0">
                <a:solidFill>
                  <a:srgbClr val="FF0000"/>
                </a:solidFill>
              </a:rPr>
              <a:t>pohlavního</a:t>
            </a:r>
            <a:r>
              <a:rPr lang="cs-CZ" sz="3200" b="1" dirty="0" smtClean="0"/>
              <a:t> ústrojí</a:t>
            </a:r>
          </a:p>
          <a:p>
            <a:r>
              <a:rPr lang="cs-CZ" sz="3200" b="1" dirty="0" smtClean="0"/>
              <a:t>-  porušenou </a:t>
            </a:r>
            <a:r>
              <a:rPr lang="cs-CZ" sz="3200" b="1" dirty="0" smtClean="0">
                <a:solidFill>
                  <a:srgbClr val="FF0000"/>
                </a:solidFill>
              </a:rPr>
              <a:t>kůží</a:t>
            </a:r>
          </a:p>
          <a:p>
            <a:r>
              <a:rPr lang="cs-CZ" sz="3200" b="1" dirty="0" smtClean="0"/>
              <a:t>-  </a:t>
            </a:r>
            <a:r>
              <a:rPr lang="cs-CZ" sz="3200" b="1" dirty="0" smtClean="0">
                <a:solidFill>
                  <a:srgbClr val="FF0000"/>
                </a:solidFill>
              </a:rPr>
              <a:t>transfúzí</a:t>
            </a:r>
            <a:r>
              <a:rPr lang="cs-CZ" sz="3200" b="1" dirty="0" smtClean="0"/>
              <a:t> krve</a:t>
            </a:r>
          </a:p>
          <a:p>
            <a:r>
              <a:rPr lang="cs-CZ" sz="3200" b="1" dirty="0" smtClean="0"/>
              <a:t>-  nevydezinfikovanou </a:t>
            </a:r>
            <a:r>
              <a:rPr lang="cs-CZ" sz="3200" b="1" dirty="0" smtClean="0">
                <a:solidFill>
                  <a:srgbClr val="FF0000"/>
                </a:solidFill>
              </a:rPr>
              <a:t>injekční stříkačkou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92896"/>
            <a:ext cx="3516631" cy="2520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64088" y="4643843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107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" y="188640"/>
            <a:ext cx="514806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se bránit 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84782"/>
            <a:ext cx="65527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Před virovou nákazou je nutno se chránit</a:t>
            </a:r>
            <a:r>
              <a:rPr lang="cs-CZ" sz="3200" b="1" dirty="0" smtClean="0"/>
              <a:t>  zvyšováním </a:t>
            </a:r>
            <a:r>
              <a:rPr lang="cs-CZ" sz="3200" b="1" dirty="0" smtClean="0">
                <a:solidFill>
                  <a:srgbClr val="FF0000"/>
                </a:solidFill>
              </a:rPr>
              <a:t>odolnosti </a:t>
            </a:r>
            <a:r>
              <a:rPr lang="cs-CZ" sz="3200" b="1" dirty="0" smtClean="0"/>
              <a:t>organismu, zdravou </a:t>
            </a:r>
            <a:r>
              <a:rPr lang="cs-CZ" sz="3200" b="1" dirty="0" smtClean="0">
                <a:solidFill>
                  <a:srgbClr val="FF0000"/>
                </a:solidFill>
              </a:rPr>
              <a:t>životosprávou</a:t>
            </a:r>
            <a:r>
              <a:rPr lang="cs-CZ" sz="3200" b="1" dirty="0" smtClean="0"/>
              <a:t> a dodržováním </a:t>
            </a:r>
            <a:r>
              <a:rPr lang="cs-CZ" sz="3200" b="1" dirty="0" smtClean="0">
                <a:solidFill>
                  <a:srgbClr val="FF0000"/>
                </a:solidFill>
              </a:rPr>
              <a:t>hygienických</a:t>
            </a:r>
            <a:r>
              <a:rPr lang="cs-CZ" sz="3200" b="1" dirty="0" smtClean="0"/>
              <a:t> zásad. </a:t>
            </a:r>
          </a:p>
          <a:p>
            <a:endParaRPr lang="cs-CZ" sz="3200" b="1" dirty="0"/>
          </a:p>
          <a:p>
            <a:r>
              <a:rPr lang="cs-CZ" sz="3200" dirty="0" smtClean="0"/>
              <a:t>Proti některým virovým chorobám existují </a:t>
            </a:r>
            <a:r>
              <a:rPr lang="cs-CZ" sz="3200" b="1" dirty="0" smtClean="0">
                <a:solidFill>
                  <a:srgbClr val="FF0000"/>
                </a:solidFill>
              </a:rPr>
              <a:t>očkovací látky</a:t>
            </a:r>
            <a:r>
              <a:rPr lang="cs-CZ" sz="3200" b="1" dirty="0" smtClean="0"/>
              <a:t>, </a:t>
            </a:r>
            <a:r>
              <a:rPr lang="cs-CZ" sz="3200" dirty="0" smtClean="0"/>
              <a:t>některé virové choroby jsou zatím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nevyléčitelné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01973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3596" y="2420888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1.http://www.bioweb.genezis.eu/?cat=1&amp;file=nebunkorg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95536" y="2992796"/>
            <a:ext cx="3881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2. http://www.biology.webz.cz/viry.php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" y="-1683568"/>
            <a:ext cx="2987823" cy="37702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Zdroje:</a:t>
            </a:r>
            <a:r>
              <a:rPr lang="cs-CZ" sz="239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cs-CZ" sz="239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06072" y="5018456"/>
            <a:ext cx="33544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http://cs.wikipedia.org/wiki/Virus</a:t>
            </a:r>
          </a:p>
        </p:txBody>
      </p:sp>
      <p:sp>
        <p:nvSpPr>
          <p:cNvPr id="6" name="Obdélník 5"/>
          <p:cNvSpPr/>
          <p:nvPr/>
        </p:nvSpPr>
        <p:spPr>
          <a:xfrm>
            <a:off x="339686" y="3573016"/>
            <a:ext cx="78749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3.http</a:t>
            </a:r>
            <a:r>
              <a:rPr lang="cs-CZ" dirty="0"/>
              <a:t>://</a:t>
            </a:r>
            <a:r>
              <a:rPr lang="cs-CZ" dirty="0" smtClean="0"/>
              <a:t>upload.wikimedia.org/</a:t>
            </a:r>
            <a:r>
              <a:rPr lang="cs-CZ" dirty="0" err="1" smtClean="0"/>
              <a:t>wikipedia</a:t>
            </a:r>
            <a:r>
              <a:rPr lang="cs-CZ" dirty="0" smtClean="0"/>
              <a:t>/</a:t>
            </a:r>
            <a:r>
              <a:rPr lang="cs-CZ" dirty="0" err="1" smtClean="0"/>
              <a:t>commons</a:t>
            </a:r>
            <a:r>
              <a:rPr lang="cs-CZ" dirty="0" smtClean="0"/>
              <a:t>/c/</a:t>
            </a:r>
            <a:r>
              <a:rPr lang="cs-CZ" dirty="0" err="1" smtClean="0"/>
              <a:t>cb</a:t>
            </a:r>
            <a:r>
              <a:rPr lang="cs-CZ" dirty="0" smtClean="0"/>
              <a:t>/</a:t>
            </a:r>
            <a:r>
              <a:rPr lang="cs-CZ" dirty="0" err="1" smtClean="0"/>
              <a:t>Influenza_virus_particle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_</a:t>
            </a:r>
            <a:r>
              <a:rPr lang="cs-CZ" dirty="0"/>
              <a:t>8430_lores.jpg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406072" y="4437112"/>
            <a:ext cx="59038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4. http</a:t>
            </a:r>
            <a:r>
              <a:rPr lang="cs-CZ" dirty="0"/>
              <a:t>://www.bez-alergie.cz/dbpic/kychani-200</a:t>
            </a:r>
          </a:p>
        </p:txBody>
      </p:sp>
    </p:spTree>
    <p:extLst>
      <p:ext uri="{BB962C8B-B14F-4D97-AF65-F5344CB8AC3E}">
        <p14:creationId xmlns:p14="http://schemas.microsoft.com/office/powerpoint/2010/main" val="646661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</TotalTime>
  <Words>281</Words>
  <Application>Microsoft Office PowerPoint</Application>
  <PresentationFormat>Předvádění na obrazovce (4:3)</PresentationFormat>
  <Paragraphs>63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Viry VY_52_INOVACE_PR.6.5-8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14NV</dc:creator>
  <cp:lastModifiedBy>14NV</cp:lastModifiedBy>
  <cp:revision>17</cp:revision>
  <dcterms:created xsi:type="dcterms:W3CDTF">2011-10-23T10:53:35Z</dcterms:created>
  <dcterms:modified xsi:type="dcterms:W3CDTF">2012-09-09T18:52:06Z</dcterms:modified>
</cp:coreProperties>
</file>