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F3045-344A-4324-A297-9BD7B9E0DEF0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82AB0-328B-4BC9-BDAF-B68BEFC79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5/54/Wood_Jizera_Mountain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6/63/BirdNettingTreeNursery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c/Picea_abies_con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0/Pinus_sylvestris_MHNT.BOT.2005.0.971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6/67/Alstahaug_planteskole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1/11/Victorian_Central_Highlands_log_dump_01_Pengo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2/2f/Bundesarchiv_Bild_183-1985-0114-002,_Marienberg,_R%C3%A4umen_von_Holz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7/Alstahaug_planteskole.JPG/450px-Alstahaug_planteskole.JPG" TargetMode="External"/><Relationship Id="rId13" Type="http://schemas.openxmlformats.org/officeDocument/2006/relationships/hyperlink" Target="http://upload.wikimedia.org/wikipedia/commons/thumb/7/73/Skovarbejder.jpg/450px-Skovarbejder.jpg" TargetMode="External"/><Relationship Id="rId3" Type="http://schemas.openxmlformats.org/officeDocument/2006/relationships/hyperlink" Target="http://upload.wikimedia.org/wikipedia/commons/thumb/6/63/BirdNettingTreeNursery.JPG/800px-BirdNettingTreeNursery.JPG" TargetMode="External"/><Relationship Id="rId7" Type="http://schemas.openxmlformats.org/officeDocument/2006/relationships/hyperlink" Target="http://upload.wikimedia.org/wikipedia/commons/8/87/Borovice_lesn%C3%AD_u_Pecky.jpg" TargetMode="External"/><Relationship Id="rId12" Type="http://schemas.openxmlformats.org/officeDocument/2006/relationships/hyperlink" Target="http://upload.wikimedia.org/wikipedia/commons/thumb/c/c5/HSM_Forwarder_5384.jpg/800px-HSM_Forwarder_5384.jpg" TargetMode="External"/><Relationship Id="rId2" Type="http://schemas.openxmlformats.org/officeDocument/2006/relationships/hyperlink" Target="http://upload.wikimedia.org/wikipedia/commons/thumb/5/54/Wood_Jizera_Mountains.JPG/800px-Wood_Jizera_Mountains.JPG" TargetMode="External"/><Relationship Id="rId16" Type="http://schemas.openxmlformats.org/officeDocument/2006/relationships/hyperlink" Target="http://upload.wikimedia.org/wikipedia/commons/thumb/f/f2/Pern%C3%A1%2C_pila_%281%29.jpg/800px-Pern%C3%A1%2C_pila_%281%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0/Pinus_sylvestris_MHNT.BOT.2005.0.971.jpg/794px-Pinus_sylvestris_MHNT.BOT.2005.0.971.jpg" TargetMode="External"/><Relationship Id="rId11" Type="http://schemas.openxmlformats.org/officeDocument/2006/relationships/hyperlink" Target="http://upload.wikimedia.org/wikipedia/commons/thumb/1/11/Victorian_Central_Highlands_log_dump_01_Pengo.jpg/800px-Victorian_Central_Highlands_log_dump_01_Pengo.jpg" TargetMode="External"/><Relationship Id="rId5" Type="http://schemas.openxmlformats.org/officeDocument/2006/relationships/hyperlink" Target="http://pixabay.com/static/uploads/photo/2011/11/16/20/43/pine-cones-10617_640.jpg" TargetMode="External"/><Relationship Id="rId15" Type="http://schemas.openxmlformats.org/officeDocument/2006/relationships/hyperlink" Target="http://upload.wikimedia.org/wikipedia/commons/thumb/d/db/Zrywka_drewna_776.jpg/800px-Zrywka_drewna_776.jpg" TargetMode="External"/><Relationship Id="rId10" Type="http://schemas.openxmlformats.org/officeDocument/2006/relationships/hyperlink" Target="http://upload.wikimedia.org/wikipedia/commons/a/a3/TJ_harvesteri.jpg" TargetMode="External"/><Relationship Id="rId4" Type="http://schemas.openxmlformats.org/officeDocument/2006/relationships/hyperlink" Target="http://upload.wikimedia.org/wikipedia/commons/thumb/1/1c/Picea_abies_cone.jpg/140px-Picea_abies_cone.jpg" TargetMode="External"/><Relationship Id="rId9" Type="http://schemas.openxmlformats.org/officeDocument/2006/relationships/hyperlink" Target="http://upload.wikimedia.org/wikipedia/commons/thumb/0/08/Dwarswieder.jpg/220px-Dwarswieder.jpg" TargetMode="External"/><Relationship Id="rId14" Type="http://schemas.openxmlformats.org/officeDocument/2006/relationships/hyperlink" Target="http://upload.wikimedia.org/wikipedia/commons/2/2f/Bundesarchiv_Bild_183-1985-0114-002,_Marienberg,_R%C3%A4umen_von_Hol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VY_32_INOVACE_13_14_Pěstování a těžba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poznávají jednotlivé kroky při pěstování lesa – získávání semen, lesní školky, výsadba. Seznamují se s dílčími 	operacemi při těžbě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29. 1. 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Pěstování a těžba dřeva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71480"/>
            <a:ext cx="885828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Dřevo produkují lesy.</a:t>
            </a:r>
          </a:p>
          <a:p>
            <a:pPr>
              <a:buNone/>
            </a:pPr>
            <a:r>
              <a:rPr lang="cs-CZ" dirty="0" smtClean="0"/>
              <a:t> V nich dřevo postupně dorůstá a po čase se těží.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Soubor:Wood Jizera Mountain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1785926"/>
            <a:ext cx="7072362" cy="453627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596" y="564357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školky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Sazenice dřevin pro obnovu lesa se pěstují v</a:t>
            </a:r>
          </a:p>
          <a:p>
            <a:pPr>
              <a:buNone/>
            </a:pPr>
            <a:r>
              <a:rPr lang="cs-CZ" dirty="0" smtClean="0"/>
              <a:t>lesních školkách.</a:t>
            </a:r>
            <a:endParaRPr lang="cs-CZ" dirty="0"/>
          </a:p>
        </p:txBody>
      </p:sp>
      <p:pic>
        <p:nvPicPr>
          <p:cNvPr id="16386" name="Picture 2" descr="Soubor:BirdNettingTreeNurse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2714620"/>
            <a:ext cx="5976926" cy="342926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00166" y="542926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6286520"/>
            <a:ext cx="6143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Ochrana výsevů a sazenic pomocí sítí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osiva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Sbírají se šišky vybraných dospělých stromů.</a:t>
            </a:r>
            <a:endParaRPr lang="cs-CZ" dirty="0"/>
          </a:p>
        </p:txBody>
      </p:sp>
      <p:pic>
        <p:nvPicPr>
          <p:cNvPr id="18434" name="Picture 2" descr="Soubor:Picea abies con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71744"/>
            <a:ext cx="1588559" cy="321468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7224" y="57864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43372" y="600076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8" name="Obrázek 7" descr="pine-cones-10617_64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7620" y="2285992"/>
            <a:ext cx="4691074" cy="351830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71604" y="6429396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Šišky smrku </a:t>
            </a:r>
            <a:r>
              <a:rPr lang="cs-CZ" dirty="0" err="1" smtClean="0"/>
              <a:t>ztepilého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osiva</a:t>
            </a:r>
            <a:endParaRPr lang="cs-CZ" dirty="0"/>
          </a:p>
        </p:txBody>
      </p:sp>
      <p:pic>
        <p:nvPicPr>
          <p:cNvPr id="5" name="Zástupný symbol pro obsah 4" descr="BOROVI~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7753" y="2293644"/>
            <a:ext cx="4286248" cy="3089551"/>
          </a:xfrm>
        </p:spPr>
      </p:pic>
      <p:pic>
        <p:nvPicPr>
          <p:cNvPr id="19458" name="Picture 2" descr="Soubor:Pinus sylvestris MHNT.BOT.2005.0.971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285992"/>
            <a:ext cx="4283131" cy="323662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7224" y="550070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628" y="564357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6072206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Šišky borovice lesní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1214422"/>
            <a:ext cx="82153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Semena se nechají vyklíčit a vyrůstat ve sklenících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školky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 smtClean="0"/>
              <a:t>Dvouleté semenáče se</a:t>
            </a:r>
          </a:p>
          <a:p>
            <a:pPr>
              <a:buNone/>
            </a:pPr>
            <a:r>
              <a:rPr lang="cs-CZ" sz="3200" dirty="0" smtClean="0"/>
              <a:t>přesazují do školek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482" name="Picture 2" descr="Soubor:Alstahaug planteskol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357298"/>
            <a:ext cx="3929060" cy="523874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643306" y="6215082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Sazenice stromů se v lesních školkách ošetřují.</a:t>
            </a:r>
            <a:endParaRPr lang="cs-CZ" sz="3200" dirty="0"/>
          </a:p>
        </p:txBody>
      </p:sp>
      <p:pic>
        <p:nvPicPr>
          <p:cNvPr id="7" name="Zástupný symbol pro obsah 6" descr="Dwarswiede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4414" y="1344992"/>
            <a:ext cx="6786609" cy="4781171"/>
          </a:xfrm>
        </p:spPr>
      </p:pic>
      <p:sp>
        <p:nvSpPr>
          <p:cNvPr id="8" name="TextovéPole 7"/>
          <p:cNvSpPr txBox="1"/>
          <p:nvPr/>
        </p:nvSpPr>
        <p:spPr>
          <a:xfrm>
            <a:off x="642910" y="621508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Čtyřleté sazenice se používají k výsadbě lesa.</a:t>
            </a:r>
          </a:p>
          <a:p>
            <a:pPr>
              <a:buNone/>
            </a:pPr>
            <a:r>
              <a:rPr lang="cs-CZ" dirty="0" smtClean="0"/>
              <a:t>Po 20 – 50 letech se dřevo těží.</a:t>
            </a:r>
            <a:endParaRPr lang="cs-CZ" dirty="0"/>
          </a:p>
        </p:txBody>
      </p:sp>
      <p:pic>
        <p:nvPicPr>
          <p:cNvPr id="4" name="Obrázek 3" descr="TJ_harvester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1643050"/>
            <a:ext cx="6453206" cy="483990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034" y="600076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těžba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Dílčí operace těžby dříví</a:t>
            </a:r>
            <a:r>
              <a:rPr lang="cs-CZ" dirty="0" smtClean="0"/>
              <a:t>:</a:t>
            </a:r>
          </a:p>
          <a:p>
            <a:r>
              <a:rPr lang="cs-CZ" b="1" dirty="0" smtClean="0"/>
              <a:t>Kácení </a:t>
            </a:r>
            <a:r>
              <a:rPr lang="cs-CZ" dirty="0" smtClean="0"/>
              <a:t>– vlastní porážení dřevin určených k těžbě.</a:t>
            </a:r>
          </a:p>
          <a:p>
            <a:r>
              <a:rPr lang="cs-CZ" b="1" dirty="0" smtClean="0"/>
              <a:t>Odvětvování</a:t>
            </a:r>
            <a:r>
              <a:rPr lang="cs-CZ" dirty="0" smtClean="0"/>
              <a:t> – odstraňování větví a výroba tzv. surových kmenů.</a:t>
            </a:r>
          </a:p>
          <a:p>
            <a:r>
              <a:rPr lang="cs-CZ" b="1" dirty="0" smtClean="0"/>
              <a:t>Odkorňování</a:t>
            </a:r>
            <a:r>
              <a:rPr lang="cs-CZ" dirty="0" smtClean="0"/>
              <a:t> – odstraňování kůry. </a:t>
            </a:r>
          </a:p>
          <a:p>
            <a:r>
              <a:rPr lang="cs-CZ" b="1" dirty="0" smtClean="0"/>
              <a:t>Zkracování</a:t>
            </a:r>
            <a:r>
              <a:rPr lang="cs-CZ" dirty="0" smtClean="0"/>
              <a:t> – příčné přeřezávání surových kmenů na jednotlivé sortimenty surového dříví.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skládka dříví</a:t>
            </a:r>
            <a:endParaRPr lang="cs-CZ" dirty="0"/>
          </a:p>
        </p:txBody>
      </p:sp>
      <p:pic>
        <p:nvPicPr>
          <p:cNvPr id="21506" name="Picture 2" descr="Soubor:Victorian Central Highlands log dump 01 Pengo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839" y="1857364"/>
            <a:ext cx="8309699" cy="35004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5786" y="550070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 vytěženého dřeva</a:t>
            </a:r>
            <a:endParaRPr lang="cs-CZ" dirty="0"/>
          </a:p>
        </p:txBody>
      </p:sp>
      <p:pic>
        <p:nvPicPr>
          <p:cNvPr id="4" name="Zástupný symbol pro obsah 3" descr="800px-HSM_Forwarder_538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7422" y="2571744"/>
            <a:ext cx="6072230" cy="4143404"/>
          </a:xfrm>
        </p:spPr>
      </p:pic>
      <p:sp>
        <p:nvSpPr>
          <p:cNvPr id="5" name="TextovéPole 4"/>
          <p:cNvSpPr txBox="1"/>
          <p:nvPr/>
        </p:nvSpPr>
        <p:spPr>
          <a:xfrm>
            <a:off x="1000100" y="600076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1357298"/>
            <a:ext cx="75724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Vyvážecí traktor zajišťuje odvoz materiálu z porostu na odvozní místo.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357298"/>
            <a:ext cx="3757610" cy="365442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Lesní dělník provádí odvětvování kmenu stromu pomocí motorové pily.</a:t>
            </a:r>
            <a:endParaRPr lang="cs-CZ" sz="3200" dirty="0"/>
          </a:p>
        </p:txBody>
      </p:sp>
      <p:pic>
        <p:nvPicPr>
          <p:cNvPr id="4" name="Zástupný symbol pro obsah 3" descr="450px-Skovarbejde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9124" y="309528"/>
            <a:ext cx="4000528" cy="5334038"/>
          </a:xfrm>
        </p:spPr>
      </p:pic>
      <p:sp>
        <p:nvSpPr>
          <p:cNvPr id="5" name="TextovéPole 4"/>
          <p:cNvSpPr txBox="1"/>
          <p:nvPr/>
        </p:nvSpPr>
        <p:spPr>
          <a:xfrm>
            <a:off x="4143372" y="592933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Lesní traktor na skládce dříví.</a:t>
            </a:r>
            <a:endParaRPr lang="cs-CZ" sz="3600" dirty="0"/>
          </a:p>
        </p:txBody>
      </p:sp>
      <p:pic>
        <p:nvPicPr>
          <p:cNvPr id="25602" name="Picture 2" descr="Soubor:Bundesarchiv Bild 183-1985-0114-002, Marienberg, Räumen von Holz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1357298"/>
            <a:ext cx="6619868" cy="47580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7224" y="6286520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Odvozní místo dřeva</a:t>
            </a:r>
            <a:endParaRPr lang="cs-CZ" dirty="0"/>
          </a:p>
        </p:txBody>
      </p:sp>
      <p:pic>
        <p:nvPicPr>
          <p:cNvPr id="4" name="Zástupný symbol pro obsah 3" descr="Zrywka_drewna_77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5405" y="1600200"/>
            <a:ext cx="6793190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714348" y="621508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Vytěžené dřevo se odváží na pilu, kde se dále zpracovává.</a:t>
            </a:r>
            <a:endParaRPr lang="cs-CZ" dirty="0"/>
          </a:p>
        </p:txBody>
      </p:sp>
      <p:pic>
        <p:nvPicPr>
          <p:cNvPr id="4" name="Zástupný symbol pro obsah 3" descr="800PX-~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8794" y="1500174"/>
            <a:ext cx="6572296" cy="4929223"/>
          </a:xfrm>
        </p:spPr>
      </p:pic>
      <p:sp>
        <p:nvSpPr>
          <p:cNvPr id="5" name="TextovéPole 4"/>
          <p:cNvSpPr txBox="1"/>
          <p:nvPr/>
        </p:nvSpPr>
        <p:spPr>
          <a:xfrm>
            <a:off x="785786" y="578645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Zdroje: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47251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1/  </a:t>
            </a:r>
            <a:r>
              <a:rPr lang="cs-CZ" sz="1200" dirty="0" smtClean="0">
                <a:hlinkClick r:id="rId2"/>
              </a:rPr>
              <a:t>http://upload.wikimedia.org/wikipedia/commons/thumb/5/54/Wood_Jizera_Mountains.JPG/800px-Wood_Jizera_Mountains.JPG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2/  </a:t>
            </a:r>
            <a:r>
              <a:rPr lang="cs-CZ" sz="1200" dirty="0" smtClean="0">
                <a:hlinkClick r:id="rId3"/>
              </a:rPr>
              <a:t>http://upload.wikimedia.org/wikipedia/commons/thumb/6/63/BirdNettingTreeNursery.JPG/800px-BirdNettingTreeNursery.JPG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3/  </a:t>
            </a:r>
            <a:r>
              <a:rPr lang="cs-CZ" sz="1200" dirty="0" smtClean="0">
                <a:hlinkClick r:id="rId4"/>
              </a:rPr>
              <a:t>http://upload.wikimedia.org/wikipedia/commons/thumb/1/1c/Picea_abies_cone.jpg/140px-Picea_abies_cone.jpg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4/  </a:t>
            </a:r>
            <a:r>
              <a:rPr lang="cs-CZ" sz="1200" dirty="0" smtClean="0">
                <a:hlinkClick r:id="rId5"/>
              </a:rPr>
              <a:t>http://pixabay.com/static/uploads/photo/2011/11/16/20/43/pine-cones-10617_640.jpg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5/  </a:t>
            </a:r>
            <a:r>
              <a:rPr lang="cs-CZ" sz="1200" dirty="0" smtClean="0">
                <a:hlinkClick r:id="rId6"/>
              </a:rPr>
              <a:t>http://upload.wikimedia.org/wikipedia/commons/thumb/8/80/Pinus_sylvestris_MHNT.BOT.2005.0.971.jpg/794px-Pinus_sylvestris_MHNT.BOT.2005.0.971.jpg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6/  </a:t>
            </a:r>
            <a:r>
              <a:rPr lang="cs-CZ" sz="1200" dirty="0" smtClean="0">
                <a:hlinkClick r:id="rId7"/>
              </a:rPr>
              <a:t>http://upload.wikimedia.org/wikipedia/commons/8/87/Borovice_lesn%C3%AD_u_Pecky.jpg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7/  </a:t>
            </a:r>
            <a:r>
              <a:rPr lang="cs-CZ" sz="1200" dirty="0" smtClean="0">
                <a:hlinkClick r:id="rId8"/>
              </a:rPr>
              <a:t>http://upload.wikimedia.org/wikipedia/commons/thumb/6/67/Alstahaug_planteskole.JPG/450px-Alstahaug_planteskole.JPG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8/  </a:t>
            </a:r>
            <a:r>
              <a:rPr lang="cs-CZ" sz="1200" dirty="0" smtClean="0">
                <a:hlinkClick r:id="rId9"/>
              </a:rPr>
              <a:t>http://upload.wikimedia.org/wikipedia/commons/thumb/0/08/Dwarswieder.jpg/220px-Dwarswieder.jpg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9/  </a:t>
            </a:r>
            <a:r>
              <a:rPr lang="cs-CZ" sz="1200" dirty="0" smtClean="0">
                <a:hlinkClick r:id="rId10"/>
              </a:rPr>
              <a:t>http://upload.wikimedia.org/wikipedia/commons/a/a3/TJ_harvesteri.jpg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10/  </a:t>
            </a:r>
            <a:r>
              <a:rPr lang="cs-CZ" sz="1200" dirty="0" smtClean="0">
                <a:hlinkClick r:id="rId11"/>
              </a:rPr>
              <a:t>http://upload.wikimedia.org/wikipedia/commons/thumb/1/11/Victorian_Central_Highlands_log_dump_01_Pengo.jpg/800px-Victorian_Central_Highlands_log_dump_01_Pengo.jpg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11/  </a:t>
            </a:r>
            <a:r>
              <a:rPr lang="cs-CZ" sz="1200" dirty="0" smtClean="0">
                <a:hlinkClick r:id="rId12"/>
              </a:rPr>
              <a:t>http://upload.wikimedia.org/wikipedia/commons/thumb/c/c5/HSM_Forwarder_5384.jpg/800px-HSM_Forwarder_5384.jpg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12/  </a:t>
            </a:r>
            <a:r>
              <a:rPr lang="cs-CZ" sz="1200" dirty="0" smtClean="0">
                <a:hlinkClick r:id="rId13"/>
              </a:rPr>
              <a:t>http://upload.wikimedia.org/wikipedia/commons/thumb/7/73/Skovarbejder.jpg/450px-Skovarbejder.jpg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13/  </a:t>
            </a:r>
            <a:r>
              <a:rPr lang="cs-CZ" sz="1200" dirty="0" smtClean="0">
                <a:hlinkClick r:id="rId14"/>
              </a:rPr>
              <a:t>http://upload.wikimedia.org/wikipedia/commons/2/2f/Bundesarchiv_Bild_183-1985-0114-002%2C_Marienberg%2C_R%C3%A4umen_von_Holz.jpg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14/  </a:t>
            </a:r>
            <a:r>
              <a:rPr lang="cs-CZ" sz="1200" dirty="0" smtClean="0">
                <a:hlinkClick r:id="rId15"/>
              </a:rPr>
              <a:t>http://upload.wikimedia.org/wikipedia/commons/thumb/d/db/Zrywka_drewna_776.jpg/800px-Zrywka_drewna_776.jpg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15/  </a:t>
            </a:r>
            <a:r>
              <a:rPr lang="cs-CZ" sz="1200" dirty="0" smtClean="0">
                <a:hlinkClick r:id="rId16"/>
              </a:rPr>
              <a:t>http://upload.wikimedia.org/wikipedia/commons/thumb/f/f2/Pern%C3%A1%2C_pila_%281%29.jpg/800px-Pern%C3%A1%2C_pila_%</a:t>
            </a:r>
            <a:r>
              <a:rPr lang="cs-CZ" sz="1200" dirty="0" smtClean="0">
                <a:hlinkClick r:id="rId16"/>
              </a:rPr>
              <a:t>281%29.jpg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Není-li uvedeno jinak, </a:t>
            </a:r>
            <a:r>
              <a:rPr lang="cs-CZ" sz="1200" smtClean="0"/>
              <a:t>vlastní práce autora.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328</Words>
  <Application>Microsoft Office PowerPoint</Application>
  <PresentationFormat>Předvádění na obrazovce (4:3)</PresentationFormat>
  <Paragraphs>95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Pěstování a těžba dřeva</vt:lpstr>
      <vt:lpstr>Prezentace aplikace PowerPoint</vt:lpstr>
      <vt:lpstr>Lesní školky</vt:lpstr>
      <vt:lpstr>Původ osiva</vt:lpstr>
      <vt:lpstr>Původ osiva</vt:lpstr>
      <vt:lpstr>Lesní školky</vt:lpstr>
      <vt:lpstr>Sazenice stromů se v lesních školkách ošetřují.</vt:lpstr>
      <vt:lpstr>Prezentace aplikace PowerPoint</vt:lpstr>
      <vt:lpstr>Lesní těžba</vt:lpstr>
      <vt:lpstr>Lesní skládka dříví</vt:lpstr>
      <vt:lpstr>Odvoz vytěženého dřeva</vt:lpstr>
      <vt:lpstr>Lesní dělník provádí odvětvování kmenu stromu pomocí motorové pily.</vt:lpstr>
      <vt:lpstr>Lesní traktor na skládce dříví.</vt:lpstr>
      <vt:lpstr>Odvozní místo dřeva</vt:lpstr>
      <vt:lpstr>Vytěžené dřevo se odváží na pilu, kde se dále zpracovává.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a těžba dřeva</dc:title>
  <dc:creator>Fliedrovi</dc:creator>
  <cp:lastModifiedBy>Tomáš Fliedr</cp:lastModifiedBy>
  <cp:revision>20</cp:revision>
  <dcterms:created xsi:type="dcterms:W3CDTF">2012-01-25T21:08:02Z</dcterms:created>
  <dcterms:modified xsi:type="dcterms:W3CDTF">2013-03-18T11:31:14Z</dcterms:modified>
</cp:coreProperties>
</file>