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6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E928A-D545-4A24-AC21-F43F0E1DC75D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1808C-7C3F-4480-A9C3-6DA6841C3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5/Pinus_silvestris_roots001xx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4/Egeve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7/7d/Tree.ring.arp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5/Pinus_silvestris_roots001xx.jpg/120px-Pinus_silvestris_roots001xx.jpg" TargetMode="External"/><Relationship Id="rId7" Type="http://schemas.openxmlformats.org/officeDocument/2006/relationships/hyperlink" Target="http://upload.wikimedia.org/wikipedia/commons/thumb/7/7d/Tree.ring.arp.jpg/800px-Tree.ring.arp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4/Egeved.JPG/800px-Egeved.JPG" TargetMode="External"/><Relationship Id="rId5" Type="http://schemas.openxmlformats.org/officeDocument/2006/relationships/hyperlink" Target="http://upload.wikimedia.org/wikipedia/commons/thumb/c/c6/Kmen.svg/800px-Kmen.svg.png" TargetMode="External"/><Relationship Id="rId4" Type="http://schemas.openxmlformats.org/officeDocument/2006/relationships/hyperlink" Target="http://upload.wikimedia.org/wikipedia/commons/0/0b/Taxus_wo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VY_32_INOVACE_14_14_Stavba stromu, les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funkce lesa, životní podmínky dřevin, složení stromu – kmen, větve, kořeny, příčný řez kmenem.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VI. </a:t>
            </a:r>
            <a:r>
              <a:rPr lang="cs-CZ" sz="1700" dirty="0" smtClean="0"/>
              <a:t>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29. 1.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stromu</a:t>
            </a:r>
            <a:r>
              <a:rPr lang="cs-CZ" smtClean="0"/>
              <a:t>, les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Les</a:t>
            </a:r>
            <a:r>
              <a:rPr lang="cs-CZ" dirty="0" smtClean="0"/>
              <a:t> je porost dřevin, v němž je vyvinuto</a:t>
            </a:r>
          </a:p>
          <a:p>
            <a:pPr>
              <a:buNone/>
            </a:pPr>
            <a:r>
              <a:rPr lang="cs-CZ" dirty="0" smtClean="0"/>
              <a:t>stromové patro.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V ČR můžeme najít tyto typy lesů:</a:t>
            </a:r>
          </a:p>
          <a:p>
            <a:pPr>
              <a:buNone/>
            </a:pPr>
            <a:r>
              <a:rPr lang="cs-CZ" dirty="0" smtClean="0"/>
              <a:t>Lužní les, doubravy, </a:t>
            </a:r>
            <a:r>
              <a:rPr lang="cs-CZ" dirty="0" err="1" smtClean="0"/>
              <a:t>dubohabřiny</a:t>
            </a:r>
            <a:r>
              <a:rPr lang="cs-CZ" dirty="0" smtClean="0"/>
              <a:t>, bučiny,</a:t>
            </a:r>
          </a:p>
          <a:p>
            <a:pPr>
              <a:buNone/>
            </a:pPr>
            <a:r>
              <a:rPr lang="cs-CZ" dirty="0" smtClean="0"/>
              <a:t>smrčiny, bory.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dříví</a:t>
            </a:r>
          </a:p>
          <a:p>
            <a:r>
              <a:rPr lang="cs-CZ" dirty="0" smtClean="0"/>
              <a:t>Vodohospodářský význam</a:t>
            </a:r>
          </a:p>
          <a:p>
            <a:r>
              <a:rPr lang="cs-CZ" dirty="0" smtClean="0"/>
              <a:t>Klimatická funkce</a:t>
            </a:r>
          </a:p>
          <a:p>
            <a:r>
              <a:rPr lang="cs-CZ" dirty="0" smtClean="0"/>
              <a:t>Protierozní funkce</a:t>
            </a:r>
          </a:p>
          <a:p>
            <a:r>
              <a:rPr lang="cs-CZ" dirty="0" smtClean="0"/>
              <a:t>Estetická a rekreační funkce</a:t>
            </a:r>
          </a:p>
          <a:p>
            <a:r>
              <a:rPr lang="cs-CZ" dirty="0" smtClean="0"/>
              <a:t>Lázeňská a léčebná funkce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podmínky dřevin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Růst dřevin je ovlivněn</a:t>
            </a:r>
            <a:r>
              <a:rPr lang="cs-CZ" dirty="0" smtClean="0"/>
              <a:t>:</a:t>
            </a:r>
          </a:p>
          <a:p>
            <a:r>
              <a:rPr lang="cs-CZ" dirty="0" smtClean="0"/>
              <a:t>Nadmořskou výškou</a:t>
            </a:r>
          </a:p>
          <a:p>
            <a:r>
              <a:rPr lang="cs-CZ" dirty="0" smtClean="0"/>
              <a:t>Půdními vlastnostmi</a:t>
            </a:r>
          </a:p>
          <a:p>
            <a:r>
              <a:rPr lang="cs-CZ" dirty="0" smtClean="0"/>
              <a:t>Vlhkostními podmínkami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(např. </a:t>
            </a:r>
            <a:r>
              <a:rPr lang="cs-CZ" b="1" dirty="0" smtClean="0"/>
              <a:t>nížiny </a:t>
            </a:r>
            <a:r>
              <a:rPr lang="cs-CZ" dirty="0" smtClean="0"/>
              <a:t>– dub, topol, olše, borovice, </a:t>
            </a:r>
            <a:r>
              <a:rPr lang="cs-CZ" b="1" dirty="0" smtClean="0"/>
              <a:t>střední polohy</a:t>
            </a:r>
            <a:r>
              <a:rPr lang="cs-CZ" dirty="0" smtClean="0"/>
              <a:t> – buk, jedle, </a:t>
            </a:r>
            <a:r>
              <a:rPr lang="cs-CZ" b="1" dirty="0" smtClean="0"/>
              <a:t>horské oblasti </a:t>
            </a:r>
            <a:r>
              <a:rPr lang="cs-CZ" dirty="0" smtClean="0"/>
              <a:t>– smrk)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stromu</a:t>
            </a:r>
            <a:endParaRPr lang="cs-CZ" dirty="0"/>
          </a:p>
        </p:txBody>
      </p:sp>
      <p:pic>
        <p:nvPicPr>
          <p:cNvPr id="2050" name="Picture 2" descr="C:\Users\Fliedrovi\AppData\Local\Microsoft\Windows\Temporary Internet Files\Content.IE5\C3HHFH2L\MC90044187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428736"/>
            <a:ext cx="3143272" cy="510835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2357422" y="1928802"/>
            <a:ext cx="1214446" cy="42862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4572000" y="3929066"/>
            <a:ext cx="2714644" cy="142876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43042" y="4857760"/>
            <a:ext cx="2857520" cy="571504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4929190" y="1785926"/>
            <a:ext cx="2428892" cy="928694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071538" y="128586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29520" y="128586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Větve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28662" y="4286256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72396" y="385762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43702" y="592933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Mají zpevňovací, vodivý a zásobní význam.</a:t>
            </a:r>
          </a:p>
          <a:p>
            <a:pPr>
              <a:buNone/>
            </a:pPr>
            <a:r>
              <a:rPr lang="cs-CZ" dirty="0" smtClean="0"/>
              <a:t>Přijímají z půdy vodu a živiny.</a:t>
            </a:r>
          </a:p>
          <a:p>
            <a:pPr>
              <a:buNone/>
            </a:pPr>
            <a:r>
              <a:rPr lang="cs-CZ" dirty="0" smtClean="0"/>
              <a:t>Během vegetačního klidu slouží jako zásobárna</a:t>
            </a:r>
          </a:p>
          <a:p>
            <a:pPr>
              <a:buNone/>
            </a:pPr>
            <a:r>
              <a:rPr lang="cs-CZ" dirty="0" smtClean="0"/>
              <a:t>organických látek.</a:t>
            </a:r>
          </a:p>
          <a:p>
            <a:pPr>
              <a:buNone/>
            </a:pPr>
            <a:r>
              <a:rPr lang="cs-CZ" dirty="0" smtClean="0"/>
              <a:t>Typ kořenového systému závisí na dřevině.</a:t>
            </a:r>
            <a:endParaRPr lang="cs-CZ" dirty="0"/>
          </a:p>
        </p:txBody>
      </p:sp>
      <p:pic>
        <p:nvPicPr>
          <p:cNvPr id="3076" name="Picture 4" descr="C:\Users\Fliedrovi\AppData\Local\Microsoft\Windows\Temporary Internet Files\Content.IE5\X3XMHD5J\MC9003324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4643446"/>
            <a:ext cx="1836115" cy="174101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285984" y="585789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Kořeny borovice</a:t>
            </a:r>
            <a:endParaRPr lang="cs-CZ" dirty="0"/>
          </a:p>
        </p:txBody>
      </p:sp>
      <p:pic>
        <p:nvPicPr>
          <p:cNvPr id="6146" name="Picture 2" descr="File:Pinus silvestris roots001xx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214422"/>
            <a:ext cx="6834182" cy="51256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614364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Nesou listy (jehličí) a na svých koncích pupeny.</a:t>
            </a:r>
            <a:endParaRPr lang="cs-CZ" dirty="0"/>
          </a:p>
        </p:txBody>
      </p:sp>
      <p:pic>
        <p:nvPicPr>
          <p:cNvPr id="4098" name="Picture 2" descr="C:\Users\Fliedrovi\AppData\Local\Microsoft\Windows\Temporary Internet Files\Content.IE5\9RB7548J\MP9004004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571744"/>
            <a:ext cx="3901440" cy="2599944"/>
          </a:xfrm>
          <a:prstGeom prst="rect">
            <a:avLst/>
          </a:prstGeom>
          <a:noFill/>
        </p:spPr>
      </p:pic>
      <p:pic>
        <p:nvPicPr>
          <p:cNvPr id="4110" name="Picture 14" descr="C:\Users\Fliedrovi\AppData\Local\Microsoft\Windows\Temporary Internet Files\Content.IE5\5ZYDMM3U\MP9004252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571744"/>
            <a:ext cx="4135007" cy="2703907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928662" y="550070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564357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Zdřevnatělý stonek. Větvení se liší podle druhu</a:t>
            </a:r>
          </a:p>
          <a:p>
            <a:pPr>
              <a:buNone/>
            </a:pPr>
            <a:r>
              <a:rPr lang="cs-CZ" dirty="0" smtClean="0"/>
              <a:t>stromu.</a:t>
            </a:r>
            <a:endParaRPr lang="cs-CZ" dirty="0"/>
          </a:p>
        </p:txBody>
      </p:sp>
      <p:pic>
        <p:nvPicPr>
          <p:cNvPr id="5125" name="Picture 5" descr="C:\Users\Fliedrovi\AppData\Local\Microsoft\Windows\Temporary Internet Files\Content.IE5\X3XMHD5J\MP9004231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2214554"/>
            <a:ext cx="3362450" cy="4143380"/>
          </a:xfrm>
          <a:prstGeom prst="rect">
            <a:avLst/>
          </a:prstGeom>
          <a:noFill/>
        </p:spPr>
      </p:pic>
      <p:pic>
        <p:nvPicPr>
          <p:cNvPr id="5127" name="Picture 7" descr="C:\Users\Fliedrovi\AppData\Local\Microsoft\Windows\Temporary Internet Files\Content.IE5\5ZYDMM3U\MP9004244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857496"/>
            <a:ext cx="4247524" cy="311595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42910" y="607220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29256" y="642939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Příčný řez kmenem</a:t>
            </a:r>
            <a:endParaRPr lang="cs-CZ" dirty="0"/>
          </a:p>
        </p:txBody>
      </p:sp>
      <p:pic>
        <p:nvPicPr>
          <p:cNvPr id="4" name="Zástupný symbol pro obsah 3" descr="Taxus_woo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84" y="1689496"/>
            <a:ext cx="4786346" cy="4854561"/>
          </a:xfrm>
        </p:spPr>
      </p:pic>
      <p:sp>
        <p:nvSpPr>
          <p:cNvPr id="5" name="TextovéPole 4"/>
          <p:cNvSpPr txBox="1"/>
          <p:nvPr/>
        </p:nvSpPr>
        <p:spPr>
          <a:xfrm>
            <a:off x="714348" y="628652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571604" y="2000240"/>
            <a:ext cx="1500198" cy="78581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5357818" y="2000240"/>
            <a:ext cx="2428892" cy="642942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357290" y="3714752"/>
            <a:ext cx="1357322" cy="158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5000628" y="4071942"/>
            <a:ext cx="3143272" cy="35719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214414" y="4714884"/>
            <a:ext cx="2357454" cy="71438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358082" y="1357298"/>
            <a:ext cx="1571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Dřeňové paprsky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8148" y="3929066"/>
            <a:ext cx="1285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472" y="442913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Letokruhy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335756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5786" y="164305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Kůra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Kmen stromu</a:t>
            </a:r>
            <a:endParaRPr lang="cs-CZ" dirty="0"/>
          </a:p>
        </p:txBody>
      </p:sp>
      <p:pic>
        <p:nvPicPr>
          <p:cNvPr id="4" name="Zástupný symbol pro obsah 3" descr="800px-Kmen_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0460" y="1600200"/>
            <a:ext cx="6923079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857224" y="585789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Letokruhy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Roční přírůstky nazýváme </a:t>
            </a:r>
            <a:r>
              <a:rPr lang="cs-CZ" b="1" dirty="0" smtClean="0"/>
              <a:t>letokruhy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u="sng" dirty="0" smtClean="0"/>
              <a:t>Letokruh je rozdělen na 2 části:</a:t>
            </a:r>
          </a:p>
          <a:p>
            <a:r>
              <a:rPr lang="cs-CZ" u="sng" dirty="0" smtClean="0"/>
              <a:t>jarní dřevo </a:t>
            </a:r>
            <a:r>
              <a:rPr lang="cs-CZ" dirty="0" smtClean="0"/>
              <a:t>– světlejší a měkčí</a:t>
            </a:r>
          </a:p>
          <a:p>
            <a:r>
              <a:rPr lang="cs-CZ" u="sng" dirty="0" smtClean="0"/>
              <a:t>letní dřevo </a:t>
            </a:r>
            <a:r>
              <a:rPr lang="cs-CZ" dirty="0" smtClean="0"/>
              <a:t>– hustší, tmavší a tvrdší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Počet letokruhů udává </a:t>
            </a:r>
            <a:r>
              <a:rPr lang="cs-CZ" b="1" dirty="0" smtClean="0"/>
              <a:t>stáří stromu.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Letokruhy</a:t>
            </a:r>
            <a:endParaRPr lang="cs-CZ" dirty="0"/>
          </a:p>
        </p:txBody>
      </p:sp>
      <p:pic>
        <p:nvPicPr>
          <p:cNvPr id="24578" name="Picture 2" descr="Soubor:Egev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214422"/>
            <a:ext cx="6476992" cy="48577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6143644"/>
            <a:ext cx="76438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   </a:t>
            </a:r>
            <a:r>
              <a:rPr lang="cs-CZ" sz="2000" dirty="0" smtClean="0"/>
              <a:t>Řez kmenem dubu letního  - stáří 21 let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74638"/>
            <a:ext cx="8358214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Letokruhy jsou viditelné i na starších pařezech stromů.</a:t>
            </a:r>
            <a:endParaRPr lang="cs-CZ" sz="3200" dirty="0"/>
          </a:p>
        </p:txBody>
      </p:sp>
      <p:pic>
        <p:nvPicPr>
          <p:cNvPr id="28674" name="Picture 2" descr="File:Tree.ring.ar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428736"/>
            <a:ext cx="6929486" cy="474267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 </a:t>
            </a:r>
            <a:r>
              <a:rPr lang="cs-CZ" sz="1200" dirty="0" smtClean="0">
                <a:hlinkClick r:id="rId3"/>
              </a:rPr>
              <a:t>http://upload.wikimedia.org/wikipedia/commons/thumb/6/65/Pinus_silvestris_roots001xx.jpg/120px-Pinus_silvestris_roots001xx.jpg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 – 7/ 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 </a:t>
            </a:r>
            <a:r>
              <a:rPr lang="cs-CZ" sz="1200" dirty="0" smtClean="0">
                <a:hlinkClick r:id="rId4"/>
              </a:rPr>
              <a:t>http://upload.wikimedia.org/wikipedia/commons/0/0b/Taxus_wood.jpg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5"/>
              </a:rPr>
              <a:t>http://upload.wikimedia.org/wikipedia/commons/thumb/c/c6/Kmen.svg/800px-Kmen.svg.png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</a:t>
            </a:r>
            <a:r>
              <a:rPr lang="cs-CZ" sz="1200" dirty="0" smtClean="0">
                <a:hlinkClick r:id="rId6"/>
              </a:rPr>
              <a:t>http://upload.wikimedia.org/wikipedia/commons/thumb/e/e4/Egeved.JPG/800px-Egeved.JPG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11/  </a:t>
            </a: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upload.wikimedia.org/wikipedia/commons/thumb/7/7d/Tree.ring.arp.jpg/800px-Tree.ring.arp.jpg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Není-li uvedeno jinak, </a:t>
            </a:r>
            <a:r>
              <a:rPr lang="cs-CZ" sz="1200" smtClean="0"/>
              <a:t>vlastní práce autora.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308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Stavba stromu, les</vt:lpstr>
      <vt:lpstr>Les</vt:lpstr>
      <vt:lpstr>Funkce lesa</vt:lpstr>
      <vt:lpstr>Životní podmínky dřevin</vt:lpstr>
      <vt:lpstr>Složení stromu</vt:lpstr>
      <vt:lpstr>Kořeny</vt:lpstr>
      <vt:lpstr>Kořeny borovice</vt:lpstr>
      <vt:lpstr>Větve</vt:lpstr>
      <vt:lpstr>Kmen</vt:lpstr>
      <vt:lpstr>Příčný řez kmenem</vt:lpstr>
      <vt:lpstr>Kmen stromu</vt:lpstr>
      <vt:lpstr>Letokruhy</vt:lpstr>
      <vt:lpstr>Letokruhy</vt:lpstr>
      <vt:lpstr>Letokruhy jsou viditelné i na starších pařezech stromů.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stromu, les</dc:title>
  <dc:creator>Fliedrovi</dc:creator>
  <cp:lastModifiedBy>Tomáš Fliedr</cp:lastModifiedBy>
  <cp:revision>18</cp:revision>
  <dcterms:created xsi:type="dcterms:W3CDTF">2012-01-25T21:04:51Z</dcterms:created>
  <dcterms:modified xsi:type="dcterms:W3CDTF">2013-03-18T11:31:42Z</dcterms:modified>
</cp:coreProperties>
</file>