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2" r:id="rId11"/>
    <p:sldId id="276" r:id="rId12"/>
    <p:sldId id="263" r:id="rId13"/>
    <p:sldId id="268" r:id="rId14"/>
    <p:sldId id="269" r:id="rId15"/>
    <p:sldId id="270" r:id="rId16"/>
    <p:sldId id="280" r:id="rId17"/>
    <p:sldId id="271" r:id="rId18"/>
    <p:sldId id="272" r:id="rId19"/>
    <p:sldId id="273" r:id="rId20"/>
    <p:sldId id="274" r:id="rId21"/>
    <p:sldId id="275" r:id="rId22"/>
    <p:sldId id="277" r:id="rId23"/>
    <p:sldId id="278" r:id="rId24"/>
    <p:sldId id="279" r:id="rId25"/>
    <p:sldId id="26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07A78-B649-4CA1-B37E-F8B0EA9AF35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4AE39-3627-4A95-B4AD-EE3B675EE8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static/uploads/photo/2010/12/13/10/02/background-2182_640.jpg" TargetMode="External"/><Relationship Id="rId13" Type="http://schemas.openxmlformats.org/officeDocument/2006/relationships/hyperlink" Target="http://www.floridacriminallawblog.com/1146563_75222141.jpg" TargetMode="External"/><Relationship Id="rId18" Type="http://schemas.openxmlformats.org/officeDocument/2006/relationships/hyperlink" Target="http://www.sxc.hu/pic/m/t/th/thea0211/1117847__1.jpg" TargetMode="External"/><Relationship Id="rId3" Type="http://schemas.openxmlformats.org/officeDocument/2006/relationships/hyperlink" Target="http://www.nibi.ch/images/plexiglas_37.jpg" TargetMode="External"/><Relationship Id="rId7" Type="http://schemas.openxmlformats.org/officeDocument/2006/relationships/hyperlink" Target="http://www.chemgapedia.de/vsengine/media/vsc/de/ch/9/mac/werkstoff_polystyren/eigenschaften/thermisch/form/kaffeebecher.jpg" TargetMode="External"/><Relationship Id="rId12" Type="http://schemas.openxmlformats.org/officeDocument/2006/relationships/hyperlink" Target="http://image.made-in-china.com/2f0j00eCAadwfsrUug/PCR-Tyre-PCR-Tire-R688-.jpg" TargetMode="External"/><Relationship Id="rId17" Type="http://schemas.openxmlformats.org/officeDocument/2006/relationships/hyperlink" Target="http://www.expresspcb.com/GSpecs/PhotoProductionPCB_LF_800.jpg" TargetMode="External"/><Relationship Id="rId2" Type="http://schemas.openxmlformats.org/officeDocument/2006/relationships/hyperlink" Target="http://www.goinggreentoday.com/blog/wp-content/uploads/2011/03/plastic3.jpeg" TargetMode="External"/><Relationship Id="rId16" Type="http://schemas.openxmlformats.org/officeDocument/2006/relationships/hyperlink" Target="http://www.ece.illinois.edu/eshop/pcbdesign/WeidmannBoard.JPG" TargetMode="External"/><Relationship Id="rId20" Type="http://schemas.openxmlformats.org/officeDocument/2006/relationships/hyperlink" Target="http://www.luxurymag.cz/assets/clanky/2011-04/clanek08718/upload/photo/plavky-nik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ergiesparen-im-haushalt.de/daemmung/polystyrol-eps.jpg" TargetMode="External"/><Relationship Id="rId11" Type="http://schemas.openxmlformats.org/officeDocument/2006/relationships/hyperlink" Target="http://brimages.bikeboardmedia.netdna-cdn.com/wp-content/uploads/2012/05/CST-Jack-Rabbit-UST-tubeless-mountain-bike-tire.jpg" TargetMode="External"/><Relationship Id="rId5" Type="http://schemas.openxmlformats.org/officeDocument/2006/relationships/hyperlink" Target="http://www.plastebarthel.de/media/images/6C02_5_g.jpg" TargetMode="External"/><Relationship Id="rId15" Type="http://schemas.openxmlformats.org/officeDocument/2006/relationships/hyperlink" Target="http://image.made-in-china.com/2f0j00zeUToIRBsicV/Canoe-Rowing-Boat-CZ380-.jpg" TargetMode="External"/><Relationship Id="rId10" Type="http://schemas.openxmlformats.org/officeDocument/2006/relationships/hyperlink" Target="http://upload.wikimedia.org/wikipedia/commons/thumb/f/f5/Pelikan_Radiergummi.jpg/220px-Pelikan_Radiergummi.jpg" TargetMode="External"/><Relationship Id="rId19" Type="http://schemas.openxmlformats.org/officeDocument/2006/relationships/hyperlink" Target="http://t0.gstatic.com/images?q=tbn:ANd9GcSD68Nvs_TNgHvM5MnVGgUa-IJop-rTY8XBZly24-ExUTDYmTc2" TargetMode="External"/><Relationship Id="rId4" Type="http://schemas.openxmlformats.org/officeDocument/2006/relationships/hyperlink" Target="http://www.startupottawa.com/wp-content/uploads/image/Led_Display_box_Retail_light_cube_exhibition_stand_showcase_shop_acrylic_plexiglas_perspex_lightbox_Visual_merchandising.jpg" TargetMode="External"/><Relationship Id="rId9" Type="http://schemas.openxmlformats.org/officeDocument/2006/relationships/hyperlink" Target="http://images.cdn.fotopedia.com/flickr-3705507804-hd.jpg" TargetMode="External"/><Relationship Id="rId14" Type="http://schemas.openxmlformats.org/officeDocument/2006/relationships/hyperlink" Target="http://upload.wikimedia.org/wikipedia/commons/thumb/4/4c/Rutan_VariEze_-_AirExpo_Muret_2007_0090_2007-05-12.jpg/800px-Rutan_VariEze_-_AirExpo_Muret_2007_0090_2007-05-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VY_32_INOVACE_16_14_Rozdělení a využití plastů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Seznamuje žáky se základním rozdělením plastů a možnostmi jejich využití.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4. 2.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Rozdělení a využití plastů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 současné době existuje obrovské množství druhů vyráběných plastů, které můžeme rozdělit do skupin podle jejich společných vlastností.</a:t>
            </a:r>
            <a:endParaRPr lang="cs-CZ" dirty="0"/>
          </a:p>
        </p:txBody>
      </p:sp>
      <p:pic>
        <p:nvPicPr>
          <p:cNvPr id="4" name="Obrázek 3" descr="plastic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2643182"/>
            <a:ext cx="5286380" cy="35837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592933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rozdělení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Termoplasty</a:t>
            </a:r>
            <a:r>
              <a:rPr lang="cs-CZ" dirty="0" smtClean="0"/>
              <a:t> (plasty tepelně tvárné)</a:t>
            </a:r>
          </a:p>
          <a:p>
            <a:endParaRPr lang="cs-CZ" dirty="0"/>
          </a:p>
          <a:p>
            <a:r>
              <a:rPr lang="cs-CZ" b="1" dirty="0" err="1" smtClean="0"/>
              <a:t>Reaktoplasty</a:t>
            </a:r>
            <a:r>
              <a:rPr lang="cs-CZ" dirty="0" smtClean="0"/>
              <a:t> (plasty tepelně tvrditelné)</a:t>
            </a:r>
          </a:p>
          <a:p>
            <a:endParaRPr lang="cs-CZ" dirty="0"/>
          </a:p>
          <a:p>
            <a:r>
              <a:rPr lang="cs-CZ" b="1" dirty="0" smtClean="0"/>
              <a:t>Elastická vlákna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Termoplasty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Působením tepla měknou a ochlazením tuhnou.</a:t>
            </a:r>
          </a:p>
          <a:p>
            <a:pPr>
              <a:buNone/>
            </a:pPr>
            <a:r>
              <a:rPr lang="cs-CZ" dirty="0" smtClean="0"/>
              <a:t>Jejich vlastnosti se při zahřívání mění vratně.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Jsou to např. </a:t>
            </a:r>
            <a:r>
              <a:rPr lang="cs-CZ" dirty="0" err="1" smtClean="0"/>
              <a:t>polyethylen</a:t>
            </a:r>
            <a:r>
              <a:rPr lang="cs-CZ" dirty="0" smtClean="0"/>
              <a:t>, polyester, polystyren, </a:t>
            </a:r>
            <a:r>
              <a:rPr lang="cs-CZ" dirty="0" err="1" smtClean="0"/>
              <a:t>polymetylmetakrylát</a:t>
            </a:r>
            <a:r>
              <a:rPr lang="cs-CZ" dirty="0" smtClean="0"/>
              <a:t> (plexisklo) nebo polyamidy (např. nylon, silon).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termoplastů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Používají se všude tam, kde nebudou během užívání zahřívány, zahříváním měknou, ztrácejí pevnost a mohou se deformovat.</a:t>
            </a:r>
            <a:endParaRPr lang="cs-CZ" dirty="0"/>
          </a:p>
        </p:txBody>
      </p:sp>
      <p:pic>
        <p:nvPicPr>
          <p:cNvPr id="4" name="Obrázek 3" descr="plexiglas_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3357562"/>
            <a:ext cx="3071834" cy="30718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71670" y="564357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termoplastů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Plexisklo</a:t>
            </a:r>
            <a:endParaRPr lang="cs-CZ" b="1" dirty="0"/>
          </a:p>
        </p:txBody>
      </p:sp>
      <p:pic>
        <p:nvPicPr>
          <p:cNvPr id="4" name="Obrázek 3" descr="Led_Display_box_Retail_light_cube_exhibition_stand_showcase_shop_acrylic_plexiglas_perspex_lightbox_Visual_merchandisin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2357430"/>
            <a:ext cx="3278194" cy="272001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00100" y="5357826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6" name="Obrázek 5" descr="6C02_5_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1928802"/>
            <a:ext cx="3037425" cy="335758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57818" y="557214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termoplastů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Polystyren</a:t>
            </a:r>
            <a:endParaRPr lang="cs-CZ" b="1" dirty="0"/>
          </a:p>
        </p:txBody>
      </p:sp>
      <p:pic>
        <p:nvPicPr>
          <p:cNvPr id="4" name="Obrázek 3" descr="polystyrol-ep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2643182"/>
            <a:ext cx="3357586" cy="26432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85852" y="557214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6" name="Obrázek 5" descr="kaffeebech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066" y="2643182"/>
            <a:ext cx="3170209" cy="263843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214942" y="564357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termoplastů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Nylon</a:t>
            </a:r>
            <a:endParaRPr lang="cs-CZ" b="1" dirty="0"/>
          </a:p>
        </p:txBody>
      </p:sp>
      <p:pic>
        <p:nvPicPr>
          <p:cNvPr id="4" name="Obrázek 3" descr="background-2182_64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428868"/>
            <a:ext cx="4078338" cy="27146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00100" y="542926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6" name="Obrázek 5" descr="flickr-3705507804-h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354" y="2428869"/>
            <a:ext cx="4158331" cy="27860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857752" y="550070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Reaktoplasty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Působením tepla se chemickou reakcí vytvrzují a</a:t>
            </a:r>
          </a:p>
          <a:p>
            <a:pPr>
              <a:buNone/>
            </a:pPr>
            <a:r>
              <a:rPr lang="cs-CZ" dirty="0" smtClean="0"/>
              <a:t>po vytvrzení je již nelze teplem tvářet. Zůstanou</a:t>
            </a:r>
          </a:p>
          <a:p>
            <a:pPr>
              <a:buNone/>
            </a:pPr>
            <a:r>
              <a:rPr lang="cs-CZ" dirty="0" smtClean="0"/>
              <a:t>netavitelné a nerozpustné.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Jsou to např. bakelit, vulkanizovaný kaučuk – pryž, guma a další.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Reaktoplasty</a:t>
            </a:r>
            <a:endParaRPr lang="cs-CZ" dirty="0"/>
          </a:p>
        </p:txBody>
      </p:sp>
      <p:pic>
        <p:nvPicPr>
          <p:cNvPr id="6" name="Obrázek 5" descr="800px-Pelikan_Radiergumm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2857496"/>
            <a:ext cx="3571900" cy="25637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28662" y="564357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pic>
        <p:nvPicPr>
          <p:cNvPr id="8" name="Obrázek 7" descr="CST-Jack-Rabbit-UST-tubeless-mountain-bike-ti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2428868"/>
            <a:ext cx="2058640" cy="364331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00562" y="621508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pic>
        <p:nvPicPr>
          <p:cNvPr id="10" name="Obrázek 9" descr="PCR-Tyre-PCR-Tire-R688-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387" y="2535072"/>
            <a:ext cx="2462581" cy="339425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929454" y="60722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r>
              <a:rPr lang="cs-CZ" dirty="0" err="1" smtClean="0"/>
              <a:t>reaktoplastů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Používají se ve strojírenství, dopravě, chemii,</a:t>
            </a:r>
          </a:p>
          <a:p>
            <a:pPr>
              <a:buNone/>
            </a:pPr>
            <a:r>
              <a:rPr lang="cs-CZ" dirty="0" smtClean="0"/>
              <a:t>elektrotechnice, stavebnictví – všude tam, kde</a:t>
            </a:r>
          </a:p>
          <a:p>
            <a:pPr>
              <a:buNone/>
            </a:pPr>
            <a:r>
              <a:rPr lang="cs-CZ" dirty="0" smtClean="0"/>
              <a:t>může dojít ke zvýšení teploty.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reaktoplastů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Bakelit</a:t>
            </a:r>
          </a:p>
          <a:p>
            <a:pPr>
              <a:buNone/>
            </a:pPr>
            <a:r>
              <a:rPr lang="cs-CZ" dirty="0" smtClean="0"/>
              <a:t> - první průmyslově vyráběný plast</a:t>
            </a:r>
          </a:p>
          <a:p>
            <a:pPr>
              <a:buNone/>
            </a:pPr>
            <a:r>
              <a:rPr lang="cs-CZ" dirty="0" smtClean="0"/>
              <a:t> - má tmavohnědou až černou barvu a na světle postupně tmavne. Při lisování výrobků z bakelitu se do hmoty většinou přidávají různé příměsi, například dřevná nebo kamenná moučka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bakelitu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minulosti velmi široké použití v domácnostech</a:t>
            </a:r>
          </a:p>
          <a:p>
            <a:pPr>
              <a:buNone/>
            </a:pPr>
            <a:r>
              <a:rPr lang="cs-CZ" dirty="0" smtClean="0"/>
              <a:t>kuchyňské přístroje, telefony, ozdobné předměty,</a:t>
            </a:r>
          </a:p>
          <a:p>
            <a:pPr>
              <a:buNone/>
            </a:pPr>
            <a:r>
              <a:rPr lang="cs-CZ" dirty="0" smtClean="0"/>
              <a:t> bižuterie, kancelářské potřeby a elektroinstalační</a:t>
            </a:r>
          </a:p>
          <a:p>
            <a:pPr>
              <a:buNone/>
            </a:pPr>
            <a:r>
              <a:rPr lang="cs-CZ" dirty="0" smtClean="0"/>
              <a:t>materiál.</a:t>
            </a:r>
            <a:endParaRPr lang="cs-CZ" dirty="0"/>
          </a:p>
        </p:txBody>
      </p:sp>
      <p:pic>
        <p:nvPicPr>
          <p:cNvPr id="4" name="Obrázek 3" descr="1146563_752221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4678" y="3714752"/>
            <a:ext cx="4357654" cy="28942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28794" y="550070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reaktoplastů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14488"/>
            <a:ext cx="8572560" cy="4786346"/>
          </a:xfrm>
        </p:spPr>
        <p:txBody>
          <a:bodyPr>
            <a:normAutofit/>
          </a:bodyPr>
          <a:lstStyle/>
          <a:p>
            <a:r>
              <a:rPr lang="cs-CZ" b="1" dirty="0" smtClean="0"/>
              <a:t>Vrstvené plasty – lamináty</a:t>
            </a:r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r>
              <a:rPr lang="cs-CZ" dirty="0" smtClean="0"/>
              <a:t>	Plasty vyrobené z vyztužující vrstvy (skleněná</a:t>
            </a:r>
          </a:p>
          <a:p>
            <a:pPr>
              <a:buNone/>
            </a:pPr>
            <a:r>
              <a:rPr lang="cs-CZ" dirty="0" smtClean="0"/>
              <a:t>	vlákna, papír, tkanina) a vhodné umělé</a:t>
            </a:r>
          </a:p>
          <a:p>
            <a:pPr>
              <a:buNone/>
            </a:pPr>
            <a:r>
              <a:rPr lang="cs-CZ" dirty="0" smtClean="0"/>
              <a:t>	pryskyřice.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Sklolamináty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572560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 (polyesterové, epoxidové).</a:t>
            </a:r>
          </a:p>
          <a:p>
            <a:r>
              <a:rPr lang="cs-CZ" dirty="0" smtClean="0"/>
              <a:t>Sklolaminátové výrobky a polotovary se vyrábějí</a:t>
            </a:r>
          </a:p>
          <a:p>
            <a:pPr>
              <a:buNone/>
            </a:pPr>
            <a:r>
              <a:rPr lang="cs-CZ" dirty="0" smtClean="0"/>
              <a:t>	natíráním nebo stříkáním pryskyřice do formy</a:t>
            </a:r>
          </a:p>
          <a:p>
            <a:pPr>
              <a:buNone/>
            </a:pPr>
            <a:r>
              <a:rPr lang="cs-CZ" dirty="0" smtClean="0"/>
              <a:t>	(případně na kopyto). </a:t>
            </a:r>
          </a:p>
          <a:p>
            <a:r>
              <a:rPr lang="cs-CZ" dirty="0" smtClean="0"/>
              <a:t>Výrobky mají velkou pevnost, odolnost vůči chemikáliím i počasí, nízkou hmotnost i cenu a dobré hygienické vlastnosti.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sklolaminátů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Nádoby a sudy</a:t>
            </a:r>
          </a:p>
          <a:p>
            <a:r>
              <a:rPr lang="cs-CZ" dirty="0" smtClean="0"/>
              <a:t>Trubky</a:t>
            </a:r>
          </a:p>
          <a:p>
            <a:r>
              <a:rPr lang="cs-CZ" dirty="0" smtClean="0"/>
              <a:t>Trupy lodí</a:t>
            </a:r>
          </a:p>
          <a:p>
            <a:r>
              <a:rPr lang="cs-CZ" dirty="0" smtClean="0"/>
              <a:t>Části karosérií vozidel, trupů i křídel v letectví</a:t>
            </a:r>
          </a:p>
          <a:p>
            <a:r>
              <a:rPr lang="cs-CZ" dirty="0" smtClean="0"/>
              <a:t>Sportovní zařízení a náčiní</a:t>
            </a:r>
          </a:p>
          <a:p>
            <a:r>
              <a:rPr lang="cs-CZ" dirty="0" smtClean="0"/>
              <a:t>Listy větrných elektráren</a:t>
            </a:r>
          </a:p>
          <a:p>
            <a:r>
              <a:rPr lang="cs-CZ" dirty="0" smtClean="0"/>
              <a:t> a další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Pro velmi náročná použití se skleněná vlákna</a:t>
            </a:r>
          </a:p>
          <a:p>
            <a:pPr>
              <a:buNone/>
            </a:pPr>
            <a:r>
              <a:rPr lang="cs-CZ" dirty="0" smtClean="0"/>
              <a:t>nahrazují karbonovými, která jsou lehčí i pevnější.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sklolaminátů</a:t>
            </a:r>
            <a:endParaRPr lang="cs-CZ" dirty="0"/>
          </a:p>
        </p:txBody>
      </p:sp>
      <p:pic>
        <p:nvPicPr>
          <p:cNvPr id="4" name="Zástupný symbol pro obsah 3" descr="800px-Rutan_VariEze_-_AirExpo_Muret_2007_0090_2007-05-1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1428736"/>
            <a:ext cx="4115663" cy="2757494"/>
          </a:xfrm>
        </p:spPr>
      </p:pic>
      <p:sp>
        <p:nvSpPr>
          <p:cNvPr id="5" name="TextovéPole 4"/>
          <p:cNvSpPr txBox="1"/>
          <p:nvPr/>
        </p:nvSpPr>
        <p:spPr>
          <a:xfrm>
            <a:off x="571472" y="435769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  <p:pic>
        <p:nvPicPr>
          <p:cNvPr id="6" name="Obrázek 5" descr="Canoe-Rowing-Boat-CZ380-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928934"/>
            <a:ext cx="4373088" cy="30003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00430" y="585789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reaktoplastů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Vrstvený tvrzený papír </a:t>
            </a:r>
            <a:r>
              <a:rPr lang="cs-CZ" dirty="0" smtClean="0"/>
              <a:t>– vrstvy papíru napuštěné pryskyřicí se za </a:t>
            </a:r>
            <a:r>
              <a:rPr lang="cs-CZ" smtClean="0"/>
              <a:t>tepla lisují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Např. </a:t>
            </a:r>
            <a:r>
              <a:rPr lang="cs-CZ" b="1" u="sng" dirty="0" err="1" smtClean="0"/>
              <a:t>pertinax</a:t>
            </a:r>
            <a:endParaRPr lang="cs-CZ" b="1" u="sng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Pertinax</a:t>
            </a:r>
            <a:r>
              <a:rPr lang="cs-CZ" dirty="0" smtClean="0"/>
              <a:t> s nanesenou vrstvou mědi, která slouží k výrobě plošných spojů, se prodává pod</a:t>
            </a:r>
          </a:p>
          <a:p>
            <a:pPr>
              <a:buNone/>
            </a:pPr>
            <a:r>
              <a:rPr lang="cs-CZ" dirty="0" smtClean="0"/>
              <a:t>	obchodním názvem </a:t>
            </a:r>
            <a:r>
              <a:rPr lang="cs-CZ" dirty="0" err="1" smtClean="0"/>
              <a:t>Cuprextit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Využití </a:t>
            </a:r>
            <a:r>
              <a:rPr lang="cs-CZ" dirty="0" err="1" smtClean="0"/>
              <a:t>cuprextitu</a:t>
            </a:r>
            <a:r>
              <a:rPr lang="cs-CZ" dirty="0" smtClean="0"/>
              <a:t> k výrobě plošných spojů</a:t>
            </a:r>
            <a:endParaRPr lang="cs-CZ" dirty="0"/>
          </a:p>
        </p:txBody>
      </p:sp>
      <p:pic>
        <p:nvPicPr>
          <p:cNvPr id="4" name="Zástupný symbol pro obsah 3" descr="WeidmannBoar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2143116"/>
            <a:ext cx="4429156" cy="2786082"/>
          </a:xfrm>
        </p:spPr>
      </p:pic>
      <p:sp>
        <p:nvSpPr>
          <p:cNvPr id="5" name="TextovéPole 4"/>
          <p:cNvSpPr txBox="1"/>
          <p:nvPr/>
        </p:nvSpPr>
        <p:spPr>
          <a:xfrm>
            <a:off x="428596" y="521495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pic>
        <p:nvPicPr>
          <p:cNvPr id="6" name="Obrázek 5" descr="PhotoProductionPCB_LF_8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643050"/>
            <a:ext cx="4071934" cy="40006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857752" y="592933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reaktoplastů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Umakart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vrstva tvrzeného papíru doplněná povrchovou dekorativní vrstvou z plastů různých vzorů a barev.</a:t>
            </a:r>
          </a:p>
          <a:p>
            <a:pPr>
              <a:buNone/>
            </a:pPr>
            <a:r>
              <a:rPr lang="cs-CZ" dirty="0" smtClean="0"/>
              <a:t>	Je symbolem minulé doby, dnes je nahrazován jinými materiály.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Využíval se ve stavebnictví, při stavbě lodí, letadel, železničních vagónů apod.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Elastická vlákna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vlákna, která se dají natáhnout na nejméně trojnásobnou délku a po uvolnění tahu se vrátí na (téměř) původní rozměr.</a:t>
            </a:r>
          </a:p>
          <a:p>
            <a:pPr>
              <a:buNone/>
            </a:pPr>
            <a:r>
              <a:rPr lang="cs-CZ" u="sng" dirty="0" smtClean="0"/>
              <a:t>Rozdělují se na:</a:t>
            </a:r>
          </a:p>
          <a:p>
            <a:r>
              <a:rPr lang="cs-CZ" dirty="0" err="1" smtClean="0"/>
              <a:t>Elastany</a:t>
            </a:r>
            <a:endParaRPr lang="cs-CZ" dirty="0" smtClean="0"/>
          </a:p>
          <a:p>
            <a:r>
              <a:rPr lang="cs-CZ" dirty="0" err="1" smtClean="0"/>
              <a:t>Elastodieny</a:t>
            </a:r>
            <a:r>
              <a:rPr lang="cs-CZ" dirty="0" smtClean="0"/>
              <a:t> – dnes nahrazovány </a:t>
            </a:r>
            <a:r>
              <a:rPr lang="cs-CZ" dirty="0" err="1" smtClean="0"/>
              <a:t>elastany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elastických vláken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svrchní a sportovní oděvy, nábytkové a automobilové potahy, stuhy</a:t>
            </a:r>
          </a:p>
          <a:p>
            <a:r>
              <a:rPr lang="cs-CZ" dirty="0" smtClean="0"/>
              <a:t> spodní prádlo, plavky </a:t>
            </a:r>
          </a:p>
          <a:p>
            <a:r>
              <a:rPr lang="cs-CZ" dirty="0" smtClean="0"/>
              <a:t>sportovní a domácí oděvy, punčochy, ponožky</a:t>
            </a:r>
          </a:p>
          <a:p>
            <a:r>
              <a:rPr lang="cs-CZ" dirty="0" smtClean="0"/>
              <a:t>elastické pleny a hygienické vložky</a:t>
            </a:r>
          </a:p>
          <a:p>
            <a:r>
              <a:rPr lang="cs-CZ" dirty="0" smtClean="0"/>
              <a:t>šicí nitě: např. pro řasení a v lemech tkanin a pletenin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elastických vláken</a:t>
            </a:r>
            <a:endParaRPr lang="cs-CZ" dirty="0"/>
          </a:p>
        </p:txBody>
      </p:sp>
      <p:pic>
        <p:nvPicPr>
          <p:cNvPr id="4" name="Zástupný symbol pro obsah 3" descr="1117847__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428736"/>
            <a:ext cx="2857500" cy="2276475"/>
          </a:xfrm>
        </p:spPr>
      </p:pic>
      <p:sp>
        <p:nvSpPr>
          <p:cNvPr id="5" name="TextovéPole 4"/>
          <p:cNvSpPr txBox="1"/>
          <p:nvPr/>
        </p:nvSpPr>
        <p:spPr>
          <a:xfrm>
            <a:off x="642910" y="378619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  <p:pic>
        <p:nvPicPr>
          <p:cNvPr id="6" name="Obrázek 5" descr="diap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1357298"/>
            <a:ext cx="2857496" cy="28574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29124" y="357187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  <p:pic>
        <p:nvPicPr>
          <p:cNvPr id="8" name="Obrázek 7" descr="plavky-nik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3042" y="4143380"/>
            <a:ext cx="6977058" cy="232568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42976" y="614364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429684" cy="512605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smtClean="0"/>
              <a:t>1/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goinggreentoday.com</a:t>
            </a:r>
            <a:r>
              <a:rPr lang="cs-CZ" sz="1200" dirty="0" smtClean="0">
                <a:hlinkClick r:id="rId2"/>
              </a:rPr>
              <a:t>/blog/</a:t>
            </a:r>
            <a:r>
              <a:rPr lang="cs-CZ" sz="1200" dirty="0" err="1" smtClean="0">
                <a:hlinkClick r:id="rId2"/>
              </a:rPr>
              <a:t>wp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content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/2011/03/plastic3.jpeg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2/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nibi.ch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plexiglas</a:t>
            </a:r>
            <a:r>
              <a:rPr lang="cs-CZ" sz="1200" dirty="0" smtClean="0">
                <a:hlinkClick r:id="rId3"/>
              </a:rPr>
              <a:t>_37.jpg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startupottawa.com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wp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content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uploads</a:t>
            </a:r>
            <a:r>
              <a:rPr lang="cs-CZ" sz="1200" dirty="0" smtClean="0">
                <a:hlinkClick r:id="rId4"/>
              </a:rPr>
              <a:t>/image/Led_Display_box_</a:t>
            </a:r>
            <a:r>
              <a:rPr lang="cs-CZ" sz="1200" dirty="0" err="1" smtClean="0">
                <a:hlinkClick r:id="rId4"/>
              </a:rPr>
              <a:t>Retail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light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cube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exhibition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stand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showcase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shop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acrylic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plexiglas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perspex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lightbox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Visual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merchandising.jpg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4/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plastebarthel.de</a:t>
            </a:r>
            <a:r>
              <a:rPr lang="cs-CZ" sz="1200" dirty="0" smtClean="0">
                <a:hlinkClick r:id="rId5"/>
              </a:rPr>
              <a:t>/media/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/6C02_5_g.</a:t>
            </a:r>
            <a:r>
              <a:rPr lang="cs-CZ" sz="1200" dirty="0" err="1" smtClean="0">
                <a:hlinkClick r:id="rId5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5/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energiesparen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im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haushalt.de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daemmung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polystyrol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eps.jpg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6/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chemgapedia.de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vsengine</a:t>
            </a:r>
            <a:r>
              <a:rPr lang="cs-CZ" sz="1200" dirty="0" smtClean="0">
                <a:hlinkClick r:id="rId7"/>
              </a:rPr>
              <a:t>/media/</a:t>
            </a:r>
            <a:r>
              <a:rPr lang="cs-CZ" sz="1200" dirty="0" err="1" smtClean="0">
                <a:hlinkClick r:id="rId7"/>
              </a:rPr>
              <a:t>vsc</a:t>
            </a:r>
            <a:r>
              <a:rPr lang="cs-CZ" sz="1200" dirty="0" smtClean="0">
                <a:hlinkClick r:id="rId7"/>
              </a:rPr>
              <a:t>/de/ch/9/</a:t>
            </a:r>
            <a:r>
              <a:rPr lang="cs-CZ" sz="1200" dirty="0" err="1" smtClean="0">
                <a:hlinkClick r:id="rId7"/>
              </a:rPr>
              <a:t>mac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werkstoff</a:t>
            </a:r>
            <a:r>
              <a:rPr lang="cs-CZ" sz="1200" dirty="0" smtClean="0">
                <a:hlinkClick r:id="rId7"/>
              </a:rPr>
              <a:t>_polystyren/</a:t>
            </a:r>
            <a:r>
              <a:rPr lang="cs-CZ" sz="1200" dirty="0" err="1" smtClean="0">
                <a:hlinkClick r:id="rId7"/>
              </a:rPr>
              <a:t>eigenschaften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thermisch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form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kaffeebecher.jpg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</a:t>
            </a:r>
            <a:r>
              <a:rPr lang="cs-CZ" sz="1200" dirty="0" smtClean="0">
                <a:hlinkClick r:id="rId8"/>
              </a:rPr>
              <a:t>http://pixabay.com/static/uploads/photo/2010/12/13/10/02/background-2182_640.jpg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</a:t>
            </a:r>
            <a:r>
              <a:rPr lang="cs-CZ" sz="1200" dirty="0" smtClean="0">
                <a:hlinkClick r:id="rId9"/>
              </a:rPr>
              <a:t>http://images.cdn.fotopedia.com/flickr-3705507804-hd.jpg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10"/>
              </a:rPr>
              <a:t>http://upload.wikimedia.org/wikipedia/commons/thumb/f/f5/Pelikan_Radiergummi.jpg/220px-Pelikan_Radiergummi.jpg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</a:t>
            </a:r>
            <a:r>
              <a:rPr lang="cs-CZ" sz="1200" dirty="0" smtClean="0">
                <a:hlinkClick r:id="rId11"/>
              </a:rPr>
              <a:t>http://brimages.bikeboardmedia.netdna-cdn.com/wp-content/uploads/2012/05/CST-Jack-Rabbit-UST-tubeless-mountain-bike-tire.jpg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11/  </a:t>
            </a:r>
            <a:r>
              <a:rPr lang="cs-CZ" sz="1200" dirty="0" smtClean="0">
                <a:hlinkClick r:id="rId12"/>
              </a:rPr>
              <a:t>http://image.</a:t>
            </a:r>
            <a:r>
              <a:rPr lang="cs-CZ" sz="1200" dirty="0" err="1" smtClean="0">
                <a:hlinkClick r:id="rId12"/>
              </a:rPr>
              <a:t>made</a:t>
            </a:r>
            <a:r>
              <a:rPr lang="cs-CZ" sz="1200" dirty="0" smtClean="0">
                <a:hlinkClick r:id="rId12"/>
              </a:rPr>
              <a:t>-in-</a:t>
            </a:r>
            <a:r>
              <a:rPr lang="cs-CZ" sz="1200" dirty="0" err="1" smtClean="0">
                <a:hlinkClick r:id="rId12"/>
              </a:rPr>
              <a:t>china.com</a:t>
            </a:r>
            <a:r>
              <a:rPr lang="cs-CZ" sz="1200" dirty="0" smtClean="0">
                <a:hlinkClick r:id="rId12"/>
              </a:rPr>
              <a:t>/2f0j00eCAadwfsrUug/PCR-</a:t>
            </a:r>
            <a:r>
              <a:rPr lang="cs-CZ" sz="1200" dirty="0" err="1" smtClean="0">
                <a:hlinkClick r:id="rId12"/>
              </a:rPr>
              <a:t>Tyre</a:t>
            </a:r>
            <a:r>
              <a:rPr lang="cs-CZ" sz="1200" dirty="0" smtClean="0">
                <a:hlinkClick r:id="rId12"/>
              </a:rPr>
              <a:t>-PCR-</a:t>
            </a:r>
            <a:r>
              <a:rPr lang="cs-CZ" sz="1200" dirty="0" err="1" smtClean="0">
                <a:hlinkClick r:id="rId12"/>
              </a:rPr>
              <a:t>Tire</a:t>
            </a:r>
            <a:r>
              <a:rPr lang="cs-CZ" sz="1200" dirty="0" smtClean="0">
                <a:hlinkClick r:id="rId12"/>
              </a:rPr>
              <a:t>-R688-.</a:t>
            </a:r>
            <a:r>
              <a:rPr lang="cs-CZ" sz="1200" dirty="0" err="1" smtClean="0">
                <a:hlinkClick r:id="rId12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12/  </a:t>
            </a:r>
            <a:r>
              <a:rPr lang="cs-CZ" sz="1200" dirty="0" smtClean="0">
                <a:hlinkClick r:id="rId13"/>
              </a:rPr>
              <a:t>http://www.</a:t>
            </a:r>
            <a:r>
              <a:rPr lang="cs-CZ" sz="1200" dirty="0" err="1" smtClean="0">
                <a:hlinkClick r:id="rId13"/>
              </a:rPr>
              <a:t>floridacriminallawblog.com</a:t>
            </a:r>
            <a:r>
              <a:rPr lang="cs-CZ" sz="1200" dirty="0" smtClean="0">
                <a:hlinkClick r:id="rId13"/>
              </a:rPr>
              <a:t>/1146563_75222141.jpg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13/  </a:t>
            </a:r>
            <a:r>
              <a:rPr lang="cs-CZ" sz="1200" dirty="0" smtClean="0">
                <a:hlinkClick r:id="rId14"/>
              </a:rPr>
              <a:t>http://upload.wikimedia.org/wikipedia/commons/thumb/4/4c/Rutan_VariEze_-_AirExpo_Muret_2007_0090_2007-05-12.jpg/800px-Rutan_VariEze_-_AirExpo_Muret_2007_0090_2007-05-12.jpg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14/  </a:t>
            </a:r>
            <a:r>
              <a:rPr lang="cs-CZ" sz="1200" dirty="0" smtClean="0">
                <a:hlinkClick r:id="rId15"/>
              </a:rPr>
              <a:t>http://image.</a:t>
            </a:r>
            <a:r>
              <a:rPr lang="cs-CZ" sz="1200" dirty="0" err="1" smtClean="0">
                <a:hlinkClick r:id="rId15"/>
              </a:rPr>
              <a:t>made</a:t>
            </a:r>
            <a:r>
              <a:rPr lang="cs-CZ" sz="1200" dirty="0" smtClean="0">
                <a:hlinkClick r:id="rId15"/>
              </a:rPr>
              <a:t>-in-</a:t>
            </a:r>
            <a:r>
              <a:rPr lang="cs-CZ" sz="1200" dirty="0" err="1" smtClean="0">
                <a:hlinkClick r:id="rId15"/>
              </a:rPr>
              <a:t>china.com</a:t>
            </a:r>
            <a:r>
              <a:rPr lang="cs-CZ" sz="1200" dirty="0" smtClean="0">
                <a:hlinkClick r:id="rId15"/>
              </a:rPr>
              <a:t>/2f0j00zeUToIRBsicV/</a:t>
            </a:r>
            <a:r>
              <a:rPr lang="cs-CZ" sz="1200" dirty="0" err="1" smtClean="0">
                <a:hlinkClick r:id="rId15"/>
              </a:rPr>
              <a:t>Canoe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Rowing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Boat</a:t>
            </a:r>
            <a:r>
              <a:rPr lang="cs-CZ" sz="1200" dirty="0" smtClean="0">
                <a:hlinkClick r:id="rId15"/>
              </a:rPr>
              <a:t>-CZ380-.</a:t>
            </a:r>
            <a:r>
              <a:rPr lang="cs-CZ" sz="1200" dirty="0" err="1" smtClean="0">
                <a:hlinkClick r:id="rId15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15/ 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ece.illinois.edu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eshop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pcbdesign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WeidmannBoard.JPG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16/  </a:t>
            </a:r>
            <a:r>
              <a:rPr lang="cs-CZ" sz="1200" dirty="0" smtClean="0">
                <a:hlinkClick r:id="rId17"/>
              </a:rPr>
              <a:t>http://www.</a:t>
            </a:r>
            <a:r>
              <a:rPr lang="cs-CZ" sz="1200" dirty="0" err="1" smtClean="0">
                <a:hlinkClick r:id="rId17"/>
              </a:rPr>
              <a:t>expresspcb.com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GSpecs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PhotoProductionPCB</a:t>
            </a:r>
            <a:r>
              <a:rPr lang="cs-CZ" sz="1200" dirty="0" smtClean="0">
                <a:hlinkClick r:id="rId17"/>
              </a:rPr>
              <a:t>_LF_800.jpg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17/ </a:t>
            </a:r>
            <a:r>
              <a:rPr lang="cs-CZ" sz="1200" dirty="0" smtClean="0">
                <a:hlinkClick r:id="rId18"/>
              </a:rPr>
              <a:t>http://www.</a:t>
            </a:r>
            <a:r>
              <a:rPr lang="cs-CZ" sz="1200" dirty="0" err="1" smtClean="0">
                <a:hlinkClick r:id="rId18"/>
              </a:rPr>
              <a:t>sxc.hu</a:t>
            </a:r>
            <a:r>
              <a:rPr lang="cs-CZ" sz="1200" dirty="0" smtClean="0">
                <a:hlinkClick r:id="rId18"/>
              </a:rPr>
              <a:t>/pic/m/t/</a:t>
            </a:r>
            <a:r>
              <a:rPr lang="cs-CZ" sz="1200" dirty="0" err="1" smtClean="0">
                <a:hlinkClick r:id="rId18"/>
              </a:rPr>
              <a:t>th</a:t>
            </a:r>
            <a:r>
              <a:rPr lang="cs-CZ" sz="1200" dirty="0" smtClean="0">
                <a:hlinkClick r:id="rId18"/>
              </a:rPr>
              <a:t>/thea0211/1117847__1.jpg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18/ </a:t>
            </a:r>
            <a:r>
              <a:rPr lang="cs-CZ" sz="1200" dirty="0" smtClean="0">
                <a:hlinkClick r:id="rId19"/>
              </a:rPr>
              <a:t>http://t0.gstatic.com/</a:t>
            </a:r>
            <a:r>
              <a:rPr lang="cs-CZ" sz="1200" dirty="0" err="1" smtClean="0">
                <a:hlinkClick r:id="rId19"/>
              </a:rPr>
              <a:t>images</a:t>
            </a:r>
            <a:r>
              <a:rPr lang="cs-CZ" sz="1200" dirty="0" smtClean="0">
                <a:hlinkClick r:id="rId19"/>
              </a:rPr>
              <a:t>?q=</a:t>
            </a:r>
            <a:r>
              <a:rPr lang="cs-CZ" sz="1200" dirty="0" err="1" smtClean="0">
                <a:hlinkClick r:id="rId19"/>
              </a:rPr>
              <a:t>tbn</a:t>
            </a:r>
            <a:r>
              <a:rPr lang="cs-CZ" sz="1200" dirty="0" smtClean="0">
                <a:hlinkClick r:id="rId19"/>
              </a:rPr>
              <a:t>:ANd9GcSD68Nvs_TNgHvM5MnVGgUa-</a:t>
            </a:r>
            <a:r>
              <a:rPr lang="cs-CZ" sz="1200" dirty="0" err="1" smtClean="0">
                <a:hlinkClick r:id="rId19"/>
              </a:rPr>
              <a:t>IJop</a:t>
            </a:r>
            <a:r>
              <a:rPr lang="cs-CZ" sz="1200" dirty="0" smtClean="0">
                <a:hlinkClick r:id="rId19"/>
              </a:rPr>
              <a:t>-rTY8XBZly24-ExUTDYmTc2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19/ </a:t>
            </a:r>
            <a:r>
              <a:rPr lang="cs-CZ" sz="1200" dirty="0" smtClean="0">
                <a:hlinkClick r:id="rId20"/>
              </a:rPr>
              <a:t>http://www.</a:t>
            </a:r>
            <a:r>
              <a:rPr lang="cs-CZ" sz="1200" dirty="0" err="1" smtClean="0">
                <a:hlinkClick r:id="rId20"/>
              </a:rPr>
              <a:t>luxurymag.cz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assets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clanky</a:t>
            </a:r>
            <a:r>
              <a:rPr lang="cs-CZ" sz="1200" dirty="0" smtClean="0">
                <a:hlinkClick r:id="rId20"/>
              </a:rPr>
              <a:t>/2011-04/clanek08718/</a:t>
            </a:r>
            <a:r>
              <a:rPr lang="cs-CZ" sz="1200" dirty="0" err="1" smtClean="0">
                <a:hlinkClick r:id="rId20"/>
              </a:rPr>
              <a:t>upload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photo</a:t>
            </a:r>
            <a:r>
              <a:rPr lang="cs-CZ" sz="1200" dirty="0" smtClean="0">
                <a:hlinkClick r:id="rId20"/>
              </a:rPr>
              <a:t>/plavky-</a:t>
            </a:r>
            <a:r>
              <a:rPr lang="cs-CZ" sz="1200" dirty="0" err="1" smtClean="0">
                <a:hlinkClick r:id="rId20"/>
              </a:rPr>
              <a:t>nike.jpg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Není-li uvedeno jinak, vlastní práce autora.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530</Words>
  <Application>Microsoft Office PowerPoint</Application>
  <PresentationFormat>Předvádění na obrazovce (4:3)</PresentationFormat>
  <Paragraphs>165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Rozdělení a využití plastů</vt:lpstr>
      <vt:lpstr>Prezentace aplikace PowerPoint</vt:lpstr>
      <vt:lpstr>Základní rozdělení plastů</vt:lpstr>
      <vt:lpstr>Termoplasty</vt:lpstr>
      <vt:lpstr>Použití termoplastů</vt:lpstr>
      <vt:lpstr>Příklady termoplastů</vt:lpstr>
      <vt:lpstr>Příklady termoplastů</vt:lpstr>
      <vt:lpstr>Příklady termoplastů</vt:lpstr>
      <vt:lpstr>Reaktoplasty</vt:lpstr>
      <vt:lpstr>Reaktoplasty</vt:lpstr>
      <vt:lpstr>Použití reaktoplastů</vt:lpstr>
      <vt:lpstr>Příklady reaktoplastů</vt:lpstr>
      <vt:lpstr>Využití bakelitu</vt:lpstr>
      <vt:lpstr>Příklady reaktoplastů</vt:lpstr>
      <vt:lpstr>Sklolamináty</vt:lpstr>
      <vt:lpstr>Využití sklolaminátů</vt:lpstr>
      <vt:lpstr>Využití sklolaminátů</vt:lpstr>
      <vt:lpstr>Příklady reaktoplastů</vt:lpstr>
      <vt:lpstr>Využití cuprextitu k výrobě plošných spojů</vt:lpstr>
      <vt:lpstr>Příklady reaktoplastů</vt:lpstr>
      <vt:lpstr>Elastická vlákna</vt:lpstr>
      <vt:lpstr>Použití elastických vláken</vt:lpstr>
      <vt:lpstr>Použití elastických vláken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Tomáš Fliedr</cp:lastModifiedBy>
  <cp:revision>28</cp:revision>
  <dcterms:created xsi:type="dcterms:W3CDTF">2013-01-16T12:55:15Z</dcterms:created>
  <dcterms:modified xsi:type="dcterms:W3CDTF">2013-02-27T10:21:02Z</dcterms:modified>
</cp:coreProperties>
</file>