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71" r:id="rId15"/>
    <p:sldId id="272" r:id="rId16"/>
    <p:sldId id="273" r:id="rId17"/>
    <p:sldId id="274" r:id="rId18"/>
    <p:sldId id="275" r:id="rId19"/>
    <p:sldId id="276" r:id="rId20"/>
    <p:sldId id="277" r:id="rId21"/>
    <p:sldId id="258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94" y="-16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diagrams/_rels/data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8C228D-4567-4D71-8976-F0FB61D4AE53}" type="doc">
      <dgm:prSet loTypeId="urn:microsoft.com/office/officeart/2005/8/layout/radial6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0CA42EAE-C265-4341-9A12-05A87C5E128C}">
      <dgm:prSet phldrT="[Text]"/>
      <dgm:spPr>
        <a:solidFill>
          <a:srgbClr val="FFFF00"/>
        </a:solidFill>
        <a:ln>
          <a:solidFill>
            <a:schemeClr val="tx1"/>
          </a:solidFill>
        </a:ln>
      </dgm:spPr>
      <dgm:t>
        <a:bodyPr/>
        <a:lstStyle/>
        <a:p>
          <a:r>
            <a:rPr lang="cs-CZ" dirty="0" smtClean="0">
              <a:solidFill>
                <a:schemeClr val="tx1"/>
              </a:solidFill>
            </a:rPr>
            <a:t>Technické kovy a jejich slitiny</a:t>
          </a:r>
          <a:endParaRPr lang="cs-CZ" dirty="0">
            <a:solidFill>
              <a:schemeClr val="tx1"/>
            </a:solidFill>
          </a:endParaRPr>
        </a:p>
      </dgm:t>
    </dgm:pt>
    <dgm:pt modelId="{87C3ED71-2FB8-43EE-9651-3CA47D2DC7BC}" type="parTrans" cxnId="{FC82FB56-CC4B-4F3D-8862-C42C33C584D9}">
      <dgm:prSet/>
      <dgm:spPr/>
      <dgm:t>
        <a:bodyPr/>
        <a:lstStyle/>
        <a:p>
          <a:endParaRPr lang="cs-CZ"/>
        </a:p>
      </dgm:t>
    </dgm:pt>
    <dgm:pt modelId="{3243AB85-2276-4040-8CBE-8D9B46FDE487}" type="sibTrans" cxnId="{FC82FB56-CC4B-4F3D-8862-C42C33C584D9}">
      <dgm:prSet/>
      <dgm:spPr/>
      <dgm:t>
        <a:bodyPr/>
        <a:lstStyle/>
        <a:p>
          <a:endParaRPr lang="cs-CZ"/>
        </a:p>
      </dgm:t>
    </dgm:pt>
    <dgm:pt modelId="{A907E4EA-9897-4139-99BE-A8E8D55C0C40}">
      <dgm:prSet phldrT="[Text]"/>
      <dgm:spPr>
        <a:solidFill>
          <a:srgbClr val="FF0000"/>
        </a:solidFill>
        <a:ln>
          <a:solidFill>
            <a:schemeClr val="tx1"/>
          </a:solidFill>
        </a:ln>
      </dgm:spPr>
      <dgm:t>
        <a:bodyPr/>
        <a:lstStyle/>
        <a:p>
          <a:r>
            <a:rPr lang="cs-CZ" dirty="0" smtClean="0"/>
            <a:t>Barevné kovy</a:t>
          </a:r>
          <a:endParaRPr lang="cs-CZ" dirty="0"/>
        </a:p>
      </dgm:t>
    </dgm:pt>
    <dgm:pt modelId="{B499F228-F730-47FE-A54F-306EE0FB0C03}" type="parTrans" cxnId="{46D57536-C1FD-44F7-AA26-427ACA9D4D6D}">
      <dgm:prSet/>
      <dgm:spPr/>
      <dgm:t>
        <a:bodyPr/>
        <a:lstStyle/>
        <a:p>
          <a:endParaRPr lang="cs-CZ"/>
        </a:p>
      </dgm:t>
    </dgm:pt>
    <dgm:pt modelId="{D7CB8F0A-FCDC-4411-A600-D47930521F7E}" type="sibTrans" cxnId="{46D57536-C1FD-44F7-AA26-427ACA9D4D6D}">
      <dgm:prSet/>
      <dgm:spPr/>
      <dgm:t>
        <a:bodyPr/>
        <a:lstStyle/>
        <a:p>
          <a:endParaRPr lang="cs-CZ"/>
        </a:p>
      </dgm:t>
    </dgm:pt>
    <dgm:pt modelId="{F0E0C393-8DC5-44D4-A540-E9F8BCB701B4}">
      <dgm:prSet phldrT="[Text]"/>
      <dgm:spPr>
        <a:solidFill>
          <a:schemeClr val="tx1">
            <a:lumMod val="85000"/>
            <a:lumOff val="15000"/>
          </a:schemeClr>
        </a:solidFill>
      </dgm:spPr>
      <dgm:t>
        <a:bodyPr/>
        <a:lstStyle/>
        <a:p>
          <a:r>
            <a:rPr lang="cs-CZ" dirty="0" smtClean="0"/>
            <a:t>Ocel</a:t>
          </a:r>
          <a:endParaRPr lang="cs-CZ" dirty="0"/>
        </a:p>
      </dgm:t>
    </dgm:pt>
    <dgm:pt modelId="{092CE1DD-35B8-4733-B3EB-D68436FA04A7}" type="parTrans" cxnId="{2390ACEB-F926-4B34-965E-1DF13344E5C8}">
      <dgm:prSet/>
      <dgm:spPr/>
      <dgm:t>
        <a:bodyPr/>
        <a:lstStyle/>
        <a:p>
          <a:endParaRPr lang="cs-CZ"/>
        </a:p>
      </dgm:t>
    </dgm:pt>
    <dgm:pt modelId="{A746C37E-5552-44C1-A8E7-44ECF384CF79}" type="sibTrans" cxnId="{2390ACEB-F926-4B34-965E-1DF13344E5C8}">
      <dgm:prSet/>
      <dgm:spPr/>
      <dgm:t>
        <a:bodyPr/>
        <a:lstStyle/>
        <a:p>
          <a:endParaRPr lang="cs-CZ"/>
        </a:p>
      </dgm:t>
    </dgm:pt>
    <dgm:pt modelId="{C2AE4169-9DC8-4175-B4DA-58D5F23978C1}">
      <dgm:prSet phldrT="[Text]"/>
      <dgm:spPr>
        <a:blipFill rotWithShape="0">
          <a:blip xmlns:r="http://schemas.openxmlformats.org/officeDocument/2006/relationships" r:embed="rId1"/>
          <a:tile tx="0" ty="0" sx="100000" sy="100000" flip="none" algn="tl"/>
        </a:blipFill>
        <a:ln>
          <a:solidFill>
            <a:schemeClr val="tx1"/>
          </a:solidFill>
        </a:ln>
      </dgm:spPr>
      <dgm:t>
        <a:bodyPr/>
        <a:lstStyle/>
        <a:p>
          <a:r>
            <a:rPr lang="cs-CZ" dirty="0" smtClean="0"/>
            <a:t>Slitiny kovů</a:t>
          </a:r>
          <a:endParaRPr lang="cs-CZ" dirty="0"/>
        </a:p>
      </dgm:t>
    </dgm:pt>
    <dgm:pt modelId="{073820C5-FAAF-47FC-88DD-D2C6B9D6B19F}" type="parTrans" cxnId="{66FCFC2E-3E4E-452A-AF14-99661109DC27}">
      <dgm:prSet/>
      <dgm:spPr/>
      <dgm:t>
        <a:bodyPr/>
        <a:lstStyle/>
        <a:p>
          <a:endParaRPr lang="cs-CZ"/>
        </a:p>
      </dgm:t>
    </dgm:pt>
    <dgm:pt modelId="{04B93AD3-C9A1-4D18-A74C-6CC1EB6F63D7}" type="sibTrans" cxnId="{66FCFC2E-3E4E-452A-AF14-99661109DC27}">
      <dgm:prSet/>
      <dgm:spPr/>
      <dgm:t>
        <a:bodyPr/>
        <a:lstStyle/>
        <a:p>
          <a:endParaRPr lang="cs-CZ"/>
        </a:p>
      </dgm:t>
    </dgm:pt>
    <dgm:pt modelId="{F588CDFF-E8C6-45AE-B000-E7578F6ADB93}">
      <dgm:prSet phldrT="[Text]"/>
      <dgm:spPr>
        <a:solidFill>
          <a:schemeClr val="bg2">
            <a:lumMod val="25000"/>
          </a:schemeClr>
        </a:solidFill>
        <a:ln>
          <a:solidFill>
            <a:schemeClr val="tx1"/>
          </a:solidFill>
        </a:ln>
      </dgm:spPr>
      <dgm:t>
        <a:bodyPr/>
        <a:lstStyle/>
        <a:p>
          <a:r>
            <a:rPr lang="cs-CZ" dirty="0" smtClean="0"/>
            <a:t>Litina</a:t>
          </a:r>
          <a:endParaRPr lang="cs-CZ" dirty="0"/>
        </a:p>
      </dgm:t>
    </dgm:pt>
    <dgm:pt modelId="{A299BE67-D7EB-4E4D-A653-8EBD9FFF5E3F}" type="parTrans" cxnId="{45986D03-F4C1-405E-9DCD-1EF0ACC3D21C}">
      <dgm:prSet/>
      <dgm:spPr/>
      <dgm:t>
        <a:bodyPr/>
        <a:lstStyle/>
        <a:p>
          <a:endParaRPr lang="cs-CZ"/>
        </a:p>
      </dgm:t>
    </dgm:pt>
    <dgm:pt modelId="{9314BCCF-BC31-43C8-AF7A-7E5FCDFE3384}" type="sibTrans" cxnId="{45986D03-F4C1-405E-9DCD-1EF0ACC3D21C}">
      <dgm:prSet/>
      <dgm:spPr/>
      <dgm:t>
        <a:bodyPr/>
        <a:lstStyle/>
        <a:p>
          <a:endParaRPr lang="cs-CZ"/>
        </a:p>
      </dgm:t>
    </dgm:pt>
    <dgm:pt modelId="{1B8A1E30-254C-498A-9157-CFC4F99E83D2}" type="pres">
      <dgm:prSet presAssocID="{BA8C228D-4567-4D71-8976-F0FB61D4AE53}" presName="Name0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E9DC144B-841B-49B6-88C0-97045763E6F8}" type="pres">
      <dgm:prSet presAssocID="{0CA42EAE-C265-4341-9A12-05A87C5E128C}" presName="centerShape" presStyleLbl="node0" presStyleIdx="0" presStyleCnt="1" custScaleX="154813"/>
      <dgm:spPr/>
      <dgm:t>
        <a:bodyPr/>
        <a:lstStyle/>
        <a:p>
          <a:endParaRPr lang="cs-CZ"/>
        </a:p>
      </dgm:t>
    </dgm:pt>
    <dgm:pt modelId="{46002F81-2E03-445E-A922-CE2E97F6BBD9}" type="pres">
      <dgm:prSet presAssocID="{A907E4EA-9897-4139-99BE-A8E8D55C0C40}" presName="node" presStyleLbl="node1" presStyleIdx="0" presStyleCnt="4" custScaleX="159662" custScaleY="11737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B6F0E23-A071-45B5-AD24-21D7DAB8A40D}" type="pres">
      <dgm:prSet presAssocID="{A907E4EA-9897-4139-99BE-A8E8D55C0C40}" presName="dummy" presStyleCnt="0"/>
      <dgm:spPr/>
    </dgm:pt>
    <dgm:pt modelId="{5B3FFB4A-0F8D-4CDA-B43F-B4360E8509D3}" type="pres">
      <dgm:prSet presAssocID="{D7CB8F0A-FCDC-4411-A600-D47930521F7E}" presName="sibTrans" presStyleLbl="sibTrans2D1" presStyleIdx="0" presStyleCnt="4" custAng="686850" custScaleX="126078" custScaleY="121516" custLinFactNeighborX="-3568" custLinFactNeighborY="10313"/>
      <dgm:spPr/>
      <dgm:t>
        <a:bodyPr/>
        <a:lstStyle/>
        <a:p>
          <a:endParaRPr lang="cs-CZ"/>
        </a:p>
      </dgm:t>
    </dgm:pt>
    <dgm:pt modelId="{B8B25B46-CC4F-4BAA-B835-5F352FF92C3A}" type="pres">
      <dgm:prSet presAssocID="{F0E0C393-8DC5-44D4-A540-E9F8BCB701B4}" presName="node" presStyleLbl="node1" presStyleIdx="1" presStyleCnt="4" custScaleX="167945" custScaleY="157587" custRadScaleRad="152936" custRadScaleInc="-1055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632144D-AFB0-413E-A154-06634C1160D3}" type="pres">
      <dgm:prSet presAssocID="{F0E0C393-8DC5-44D4-A540-E9F8BCB701B4}" presName="dummy" presStyleCnt="0"/>
      <dgm:spPr/>
    </dgm:pt>
    <dgm:pt modelId="{7364EF40-0B5F-468F-A75A-7D5491A673D2}" type="pres">
      <dgm:prSet presAssocID="{A746C37E-5552-44C1-A8E7-44ECF384CF79}" presName="sibTrans" presStyleLbl="sibTrans2D1" presStyleIdx="1" presStyleCnt="4" custScaleX="117984" custScaleY="114021" custLinFactNeighborX="-2106" custLinFactNeighborY="-2694"/>
      <dgm:spPr/>
      <dgm:t>
        <a:bodyPr/>
        <a:lstStyle/>
        <a:p>
          <a:endParaRPr lang="cs-CZ"/>
        </a:p>
      </dgm:t>
    </dgm:pt>
    <dgm:pt modelId="{4F0133DA-EA79-45A8-8B7E-C5477F9FC244}" type="pres">
      <dgm:prSet presAssocID="{C2AE4169-9DC8-4175-B4DA-58D5F23978C1}" presName="node" presStyleLbl="node1" presStyleIdx="2" presStyleCnt="4" custScaleX="188188" custScaleY="149496" custRadScaleRad="110646" custRadScaleInc="504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95CFECB-0F5A-484F-9184-BC4642F578E6}" type="pres">
      <dgm:prSet presAssocID="{C2AE4169-9DC8-4175-B4DA-58D5F23978C1}" presName="dummy" presStyleCnt="0"/>
      <dgm:spPr/>
    </dgm:pt>
    <dgm:pt modelId="{E94EFD32-F500-494A-BDDC-86F62132D0BD}" type="pres">
      <dgm:prSet presAssocID="{04B93AD3-C9A1-4D18-A74C-6CC1EB6F63D7}" presName="sibTrans" presStyleLbl="sibTrans2D1" presStyleIdx="2" presStyleCnt="4" custLinFactNeighborX="-516" custLinFactNeighborY="5444"/>
      <dgm:spPr/>
      <dgm:t>
        <a:bodyPr/>
        <a:lstStyle/>
        <a:p>
          <a:endParaRPr lang="cs-CZ"/>
        </a:p>
      </dgm:t>
    </dgm:pt>
    <dgm:pt modelId="{05782367-740A-43B1-8033-FF985247A60B}" type="pres">
      <dgm:prSet presAssocID="{F588CDFF-E8C6-45AE-B000-E7578F6ADB93}" presName="node" presStyleLbl="node1" presStyleIdx="3" presStyleCnt="4" custScaleX="175797" custScaleY="132987" custRadScaleRad="153140" custRadScaleInc="547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7D32C9D-CE82-423F-9A61-A9C3AE23B05A}" type="pres">
      <dgm:prSet presAssocID="{F588CDFF-E8C6-45AE-B000-E7578F6ADB93}" presName="dummy" presStyleCnt="0"/>
      <dgm:spPr/>
    </dgm:pt>
    <dgm:pt modelId="{0B31ED5F-9897-430A-AFB4-BA01A6CB5F26}" type="pres">
      <dgm:prSet presAssocID="{9314BCCF-BC31-43C8-AF7A-7E5FCDFE3384}" presName="sibTrans" presStyleLbl="sibTrans2D1" presStyleIdx="3" presStyleCnt="4" custAng="0" custScaleX="115804" custScaleY="99231" custLinFactNeighborX="2848" custLinFactNeighborY="3963"/>
      <dgm:spPr/>
      <dgm:t>
        <a:bodyPr/>
        <a:lstStyle/>
        <a:p>
          <a:endParaRPr lang="cs-CZ"/>
        </a:p>
      </dgm:t>
    </dgm:pt>
  </dgm:ptLst>
  <dgm:cxnLst>
    <dgm:cxn modelId="{66FCFC2E-3E4E-452A-AF14-99661109DC27}" srcId="{0CA42EAE-C265-4341-9A12-05A87C5E128C}" destId="{C2AE4169-9DC8-4175-B4DA-58D5F23978C1}" srcOrd="2" destOrd="0" parTransId="{073820C5-FAAF-47FC-88DD-D2C6B9D6B19F}" sibTransId="{04B93AD3-C9A1-4D18-A74C-6CC1EB6F63D7}"/>
    <dgm:cxn modelId="{F64CC197-44A8-44B1-B5AD-234BEAAF7482}" type="presOf" srcId="{04B93AD3-C9A1-4D18-A74C-6CC1EB6F63D7}" destId="{E94EFD32-F500-494A-BDDC-86F62132D0BD}" srcOrd="0" destOrd="0" presId="urn:microsoft.com/office/officeart/2005/8/layout/radial6"/>
    <dgm:cxn modelId="{42D1D4F3-F729-4069-B918-632CE12B3B0F}" type="presOf" srcId="{F588CDFF-E8C6-45AE-B000-E7578F6ADB93}" destId="{05782367-740A-43B1-8033-FF985247A60B}" srcOrd="0" destOrd="0" presId="urn:microsoft.com/office/officeart/2005/8/layout/radial6"/>
    <dgm:cxn modelId="{08DC1D64-18E0-4D15-A250-ECBE1A1A3BA2}" type="presOf" srcId="{0CA42EAE-C265-4341-9A12-05A87C5E128C}" destId="{E9DC144B-841B-49B6-88C0-97045763E6F8}" srcOrd="0" destOrd="0" presId="urn:microsoft.com/office/officeart/2005/8/layout/radial6"/>
    <dgm:cxn modelId="{45986D03-F4C1-405E-9DCD-1EF0ACC3D21C}" srcId="{0CA42EAE-C265-4341-9A12-05A87C5E128C}" destId="{F588CDFF-E8C6-45AE-B000-E7578F6ADB93}" srcOrd="3" destOrd="0" parTransId="{A299BE67-D7EB-4E4D-A653-8EBD9FFF5E3F}" sibTransId="{9314BCCF-BC31-43C8-AF7A-7E5FCDFE3384}"/>
    <dgm:cxn modelId="{ED0276D5-7A0C-4DF3-AC04-CAF819BA0B76}" type="presOf" srcId="{C2AE4169-9DC8-4175-B4DA-58D5F23978C1}" destId="{4F0133DA-EA79-45A8-8B7E-C5477F9FC244}" srcOrd="0" destOrd="0" presId="urn:microsoft.com/office/officeart/2005/8/layout/radial6"/>
    <dgm:cxn modelId="{441F5BF7-2E4D-42EC-B1B2-71D7D146D860}" type="presOf" srcId="{BA8C228D-4567-4D71-8976-F0FB61D4AE53}" destId="{1B8A1E30-254C-498A-9157-CFC4F99E83D2}" srcOrd="0" destOrd="0" presId="urn:microsoft.com/office/officeart/2005/8/layout/radial6"/>
    <dgm:cxn modelId="{ED850587-ECA8-4E31-BDC8-B73A8EF7D9D0}" type="presOf" srcId="{9314BCCF-BC31-43C8-AF7A-7E5FCDFE3384}" destId="{0B31ED5F-9897-430A-AFB4-BA01A6CB5F26}" srcOrd="0" destOrd="0" presId="urn:microsoft.com/office/officeart/2005/8/layout/radial6"/>
    <dgm:cxn modelId="{45E4A5FD-780E-4B20-803A-B89ED75657B0}" type="presOf" srcId="{A746C37E-5552-44C1-A8E7-44ECF384CF79}" destId="{7364EF40-0B5F-468F-A75A-7D5491A673D2}" srcOrd="0" destOrd="0" presId="urn:microsoft.com/office/officeart/2005/8/layout/radial6"/>
    <dgm:cxn modelId="{1C2FC404-1569-44CD-967C-46475BCD4661}" type="presOf" srcId="{A907E4EA-9897-4139-99BE-A8E8D55C0C40}" destId="{46002F81-2E03-445E-A922-CE2E97F6BBD9}" srcOrd="0" destOrd="0" presId="urn:microsoft.com/office/officeart/2005/8/layout/radial6"/>
    <dgm:cxn modelId="{2390ACEB-F926-4B34-965E-1DF13344E5C8}" srcId="{0CA42EAE-C265-4341-9A12-05A87C5E128C}" destId="{F0E0C393-8DC5-44D4-A540-E9F8BCB701B4}" srcOrd="1" destOrd="0" parTransId="{092CE1DD-35B8-4733-B3EB-D68436FA04A7}" sibTransId="{A746C37E-5552-44C1-A8E7-44ECF384CF79}"/>
    <dgm:cxn modelId="{FAC6CD06-F6C6-4E21-B6BF-C1AD40D8CC7A}" type="presOf" srcId="{D7CB8F0A-FCDC-4411-A600-D47930521F7E}" destId="{5B3FFB4A-0F8D-4CDA-B43F-B4360E8509D3}" srcOrd="0" destOrd="0" presId="urn:microsoft.com/office/officeart/2005/8/layout/radial6"/>
    <dgm:cxn modelId="{46D57536-C1FD-44F7-AA26-427ACA9D4D6D}" srcId="{0CA42EAE-C265-4341-9A12-05A87C5E128C}" destId="{A907E4EA-9897-4139-99BE-A8E8D55C0C40}" srcOrd="0" destOrd="0" parTransId="{B499F228-F730-47FE-A54F-306EE0FB0C03}" sibTransId="{D7CB8F0A-FCDC-4411-A600-D47930521F7E}"/>
    <dgm:cxn modelId="{FC82FB56-CC4B-4F3D-8862-C42C33C584D9}" srcId="{BA8C228D-4567-4D71-8976-F0FB61D4AE53}" destId="{0CA42EAE-C265-4341-9A12-05A87C5E128C}" srcOrd="0" destOrd="0" parTransId="{87C3ED71-2FB8-43EE-9651-3CA47D2DC7BC}" sibTransId="{3243AB85-2276-4040-8CBE-8D9B46FDE487}"/>
    <dgm:cxn modelId="{F369953D-578A-4634-BD5B-3A2CA49249AB}" type="presOf" srcId="{F0E0C393-8DC5-44D4-A540-E9F8BCB701B4}" destId="{B8B25B46-CC4F-4BAA-B835-5F352FF92C3A}" srcOrd="0" destOrd="0" presId="urn:microsoft.com/office/officeart/2005/8/layout/radial6"/>
    <dgm:cxn modelId="{D42AB133-26BB-44A7-90DE-480848E10215}" type="presParOf" srcId="{1B8A1E30-254C-498A-9157-CFC4F99E83D2}" destId="{E9DC144B-841B-49B6-88C0-97045763E6F8}" srcOrd="0" destOrd="0" presId="urn:microsoft.com/office/officeart/2005/8/layout/radial6"/>
    <dgm:cxn modelId="{7A36D4B9-050A-491E-AF9C-0B1D68D9977C}" type="presParOf" srcId="{1B8A1E30-254C-498A-9157-CFC4F99E83D2}" destId="{46002F81-2E03-445E-A922-CE2E97F6BBD9}" srcOrd="1" destOrd="0" presId="urn:microsoft.com/office/officeart/2005/8/layout/radial6"/>
    <dgm:cxn modelId="{60391AAB-D484-4FE8-8A6A-1A347C850C58}" type="presParOf" srcId="{1B8A1E30-254C-498A-9157-CFC4F99E83D2}" destId="{3B6F0E23-A071-45B5-AD24-21D7DAB8A40D}" srcOrd="2" destOrd="0" presId="urn:microsoft.com/office/officeart/2005/8/layout/radial6"/>
    <dgm:cxn modelId="{8E5C7CEF-2AEE-42F3-A84C-9A3C78EAFF21}" type="presParOf" srcId="{1B8A1E30-254C-498A-9157-CFC4F99E83D2}" destId="{5B3FFB4A-0F8D-4CDA-B43F-B4360E8509D3}" srcOrd="3" destOrd="0" presId="urn:microsoft.com/office/officeart/2005/8/layout/radial6"/>
    <dgm:cxn modelId="{13703390-0150-4EC8-A28C-625D58147D81}" type="presParOf" srcId="{1B8A1E30-254C-498A-9157-CFC4F99E83D2}" destId="{B8B25B46-CC4F-4BAA-B835-5F352FF92C3A}" srcOrd="4" destOrd="0" presId="urn:microsoft.com/office/officeart/2005/8/layout/radial6"/>
    <dgm:cxn modelId="{353E38E6-E3AA-4C6F-A374-3FA2ECC14400}" type="presParOf" srcId="{1B8A1E30-254C-498A-9157-CFC4F99E83D2}" destId="{6632144D-AFB0-413E-A154-06634C1160D3}" srcOrd="5" destOrd="0" presId="urn:microsoft.com/office/officeart/2005/8/layout/radial6"/>
    <dgm:cxn modelId="{9CCB7991-C88D-45E9-94E7-4F264B8BE35F}" type="presParOf" srcId="{1B8A1E30-254C-498A-9157-CFC4F99E83D2}" destId="{7364EF40-0B5F-468F-A75A-7D5491A673D2}" srcOrd="6" destOrd="0" presId="urn:microsoft.com/office/officeart/2005/8/layout/radial6"/>
    <dgm:cxn modelId="{9FD6EDD7-412F-455E-B811-AF2CA7F37C70}" type="presParOf" srcId="{1B8A1E30-254C-498A-9157-CFC4F99E83D2}" destId="{4F0133DA-EA79-45A8-8B7E-C5477F9FC244}" srcOrd="7" destOrd="0" presId="urn:microsoft.com/office/officeart/2005/8/layout/radial6"/>
    <dgm:cxn modelId="{3D442F27-68F1-4793-89EF-7DEE7D57396B}" type="presParOf" srcId="{1B8A1E30-254C-498A-9157-CFC4F99E83D2}" destId="{095CFECB-0F5A-484F-9184-BC4642F578E6}" srcOrd="8" destOrd="0" presId="urn:microsoft.com/office/officeart/2005/8/layout/radial6"/>
    <dgm:cxn modelId="{343DE9E1-D21B-4E74-A0D6-873B5CF659A5}" type="presParOf" srcId="{1B8A1E30-254C-498A-9157-CFC4F99E83D2}" destId="{E94EFD32-F500-494A-BDDC-86F62132D0BD}" srcOrd="9" destOrd="0" presId="urn:microsoft.com/office/officeart/2005/8/layout/radial6"/>
    <dgm:cxn modelId="{BC6950DA-E125-437D-9A43-ACFCE9097CBA}" type="presParOf" srcId="{1B8A1E30-254C-498A-9157-CFC4F99E83D2}" destId="{05782367-740A-43B1-8033-FF985247A60B}" srcOrd="10" destOrd="0" presId="urn:microsoft.com/office/officeart/2005/8/layout/radial6"/>
    <dgm:cxn modelId="{FA6AF065-954F-4C7A-945F-04066257161E}" type="presParOf" srcId="{1B8A1E30-254C-498A-9157-CFC4F99E83D2}" destId="{A7D32C9D-CE82-423F-9A61-A9C3AE23B05A}" srcOrd="11" destOrd="0" presId="urn:microsoft.com/office/officeart/2005/8/layout/radial6"/>
    <dgm:cxn modelId="{59D7D029-E31E-49ED-8120-E4B09EDFC3AE}" type="presParOf" srcId="{1B8A1E30-254C-498A-9157-CFC4F99E83D2}" destId="{0B31ED5F-9897-430A-AFB4-BA01A6CB5F26}" srcOrd="12" destOrd="0" presId="urn:microsoft.com/office/officeart/2005/8/layout/radial6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0B31ED5F-9897-430A-AFB4-BA01A6CB5F26}">
      <dsp:nvSpPr>
        <dsp:cNvPr id="0" name=""/>
        <dsp:cNvSpPr/>
      </dsp:nvSpPr>
      <dsp:spPr>
        <a:xfrm>
          <a:off x="1257280" y="328594"/>
          <a:ext cx="4174638" cy="3577195"/>
        </a:xfrm>
        <a:prstGeom prst="blockArc">
          <a:avLst>
            <a:gd name="adj1" fmla="val 10412125"/>
            <a:gd name="adj2" fmla="val 18149303"/>
            <a:gd name="adj3" fmla="val 464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94EFD32-F500-494A-BDDC-86F62132D0BD}">
      <dsp:nvSpPr>
        <dsp:cNvPr id="0" name=""/>
        <dsp:cNvSpPr/>
      </dsp:nvSpPr>
      <dsp:spPr>
        <a:xfrm>
          <a:off x="1400142" y="900109"/>
          <a:ext cx="3604917" cy="3604917"/>
        </a:xfrm>
        <a:prstGeom prst="blockArc">
          <a:avLst>
            <a:gd name="adj1" fmla="val 3521244"/>
            <a:gd name="adj2" fmla="val 11455648"/>
            <a:gd name="adj3" fmla="val 464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364EF40-0B5F-468F-A75A-7D5491A673D2}">
      <dsp:nvSpPr>
        <dsp:cNvPr id="0" name=""/>
        <dsp:cNvSpPr/>
      </dsp:nvSpPr>
      <dsp:spPr>
        <a:xfrm>
          <a:off x="2984515" y="445548"/>
          <a:ext cx="4253226" cy="4110363"/>
        </a:xfrm>
        <a:prstGeom prst="blockArc">
          <a:avLst>
            <a:gd name="adj1" fmla="val 20616763"/>
            <a:gd name="adj2" fmla="val 7598649"/>
            <a:gd name="adj3" fmla="val 464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B3FFB4A-0F8D-4CDA-B43F-B4360E8509D3}">
      <dsp:nvSpPr>
        <dsp:cNvPr id="0" name=""/>
        <dsp:cNvSpPr/>
      </dsp:nvSpPr>
      <dsp:spPr>
        <a:xfrm rot="686850">
          <a:off x="2718360" y="164543"/>
          <a:ext cx="4545008" cy="4380551"/>
        </a:xfrm>
        <a:prstGeom prst="blockArc">
          <a:avLst>
            <a:gd name="adj1" fmla="val 14282607"/>
            <a:gd name="adj2" fmla="val 230722"/>
            <a:gd name="adj3" fmla="val 464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9DC144B-841B-49B6-88C0-97045763E6F8}">
      <dsp:nvSpPr>
        <dsp:cNvPr id="0" name=""/>
        <dsp:cNvSpPr/>
      </dsp:nvSpPr>
      <dsp:spPr>
        <a:xfrm>
          <a:off x="2903123" y="1420158"/>
          <a:ext cx="2568999" cy="1659420"/>
        </a:xfrm>
        <a:prstGeom prst="ellipse">
          <a:avLst/>
        </a:prstGeom>
        <a:solidFill>
          <a:srgbClr val="FFFF00"/>
        </a:solidFill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>
              <a:solidFill>
                <a:schemeClr val="tx1"/>
              </a:solidFill>
            </a:rPr>
            <a:t>Technické kovy a jejich slitiny</a:t>
          </a:r>
          <a:endParaRPr lang="cs-CZ" sz="2600" kern="1200" dirty="0">
            <a:solidFill>
              <a:schemeClr val="tx1"/>
            </a:solidFill>
          </a:endParaRPr>
        </a:p>
      </dsp:txBody>
      <dsp:txXfrm>
        <a:off x="2903123" y="1420158"/>
        <a:ext cx="2568999" cy="1659420"/>
      </dsp:txXfrm>
    </dsp:sp>
    <dsp:sp modelId="{46002F81-2E03-445E-A922-CE2E97F6BBD9}">
      <dsp:nvSpPr>
        <dsp:cNvPr id="0" name=""/>
        <dsp:cNvSpPr/>
      </dsp:nvSpPr>
      <dsp:spPr>
        <a:xfrm>
          <a:off x="3260310" y="-192459"/>
          <a:ext cx="1854625" cy="1363375"/>
        </a:xfrm>
        <a:prstGeom prst="ellipse">
          <a:avLst/>
        </a:prstGeom>
        <a:solidFill>
          <a:srgbClr val="FF0000"/>
        </a:solidFill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Barevné kovy</a:t>
          </a:r>
          <a:endParaRPr lang="cs-CZ" sz="2400" kern="1200" dirty="0"/>
        </a:p>
      </dsp:txBody>
      <dsp:txXfrm>
        <a:off x="3260310" y="-192459"/>
        <a:ext cx="1854625" cy="1363375"/>
      </dsp:txXfrm>
    </dsp:sp>
    <dsp:sp modelId="{B8B25B46-CC4F-4BAA-B835-5F352FF92C3A}">
      <dsp:nvSpPr>
        <dsp:cNvPr id="0" name=""/>
        <dsp:cNvSpPr/>
      </dsp:nvSpPr>
      <dsp:spPr>
        <a:xfrm>
          <a:off x="5900745" y="1185858"/>
          <a:ext cx="1950840" cy="1830522"/>
        </a:xfrm>
        <a:prstGeom prst="ellipse">
          <a:avLst/>
        </a:prstGeom>
        <a:solidFill>
          <a:schemeClr val="tx1">
            <a:lumMod val="85000"/>
            <a:lumOff val="15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Ocel</a:t>
          </a:r>
          <a:endParaRPr lang="cs-CZ" sz="2400" kern="1200" dirty="0"/>
        </a:p>
      </dsp:txBody>
      <dsp:txXfrm>
        <a:off x="5900745" y="1185858"/>
        <a:ext cx="1950840" cy="1830522"/>
      </dsp:txXfrm>
    </dsp:sp>
    <dsp:sp modelId="{4F0133DA-EA79-45A8-8B7E-C5477F9FC244}">
      <dsp:nvSpPr>
        <dsp:cNvPr id="0" name=""/>
        <dsp:cNvSpPr/>
      </dsp:nvSpPr>
      <dsp:spPr>
        <a:xfrm>
          <a:off x="3043229" y="3142242"/>
          <a:ext cx="2185981" cy="1736537"/>
        </a:xfrm>
        <a:prstGeom prst="ellipse">
          <a:avLst/>
        </a:prstGeom>
        <a:blipFill rotWithShape="0">
          <a:blip xmlns:r="http://schemas.openxmlformats.org/officeDocument/2006/relationships" r:embed="rId1"/>
          <a:tile tx="0" ty="0" sx="100000" sy="100000" flip="none" algn="tl"/>
        </a:blipFill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Slitiny kovů</a:t>
          </a:r>
          <a:endParaRPr lang="cs-CZ" sz="2400" kern="1200" dirty="0"/>
        </a:p>
      </dsp:txBody>
      <dsp:txXfrm>
        <a:off x="3043229" y="3142242"/>
        <a:ext cx="2185981" cy="1736537"/>
      </dsp:txXfrm>
    </dsp:sp>
    <dsp:sp modelId="{05782367-740A-43B1-8033-FF985247A60B}">
      <dsp:nvSpPr>
        <dsp:cNvPr id="0" name=""/>
        <dsp:cNvSpPr/>
      </dsp:nvSpPr>
      <dsp:spPr>
        <a:xfrm>
          <a:off x="471461" y="1400173"/>
          <a:ext cx="2042048" cy="1544769"/>
        </a:xfrm>
        <a:prstGeom prst="ellipse">
          <a:avLst/>
        </a:prstGeom>
        <a:solidFill>
          <a:schemeClr val="bg2">
            <a:lumMod val="25000"/>
          </a:schemeClr>
        </a:solidFill>
        <a:ln w="25400" cap="flat" cmpd="sng" algn="ctr">
          <a:solidFill>
            <a:schemeClr val="tx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Litina</a:t>
          </a:r>
          <a:endParaRPr lang="cs-CZ" sz="2400" kern="1200" dirty="0"/>
        </a:p>
      </dsp:txBody>
      <dsp:txXfrm>
        <a:off x="471461" y="1400173"/>
        <a:ext cx="2042048" cy="154476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adial6">
  <dgm:title val=""/>
  <dgm:desc val=""/>
  <dgm:catLst>
    <dgm:cat type="cycle" pri="9000"/>
    <dgm:cat type="relationship" pri="2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choose name="Name3">
          <dgm:if name="Name4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5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6">
        <dgm:choose name="Name7">
          <dgm:if name="Name8" axis="ch ch" ptType="node node" st="1 1" cnt="1 0" func="cnt" op="lte" val="1">
            <dgm:alg type="cycle">
              <dgm:param type="stAng" val="-90"/>
              <dgm:param type="spanAng" val="360"/>
              <dgm:param type="ctrShpMap" val="fNode"/>
            </dgm:alg>
          </dgm:if>
          <dgm:else name="Name9">
            <dgm:alg type="cycle">
              <dgm:param type="stAng" val="0"/>
              <dgm:param type="spanAng" val="-360"/>
              <dgm:param type="ctrShpMap" val="fNode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10">
      <dgm:if name="Name11" func="var" arg="dir" op="equ" val="norm">
        <dgm:choose name="Name12">
          <dgm:if name="Name13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des" forName="oneNode" refType="primFontSz" refFor="ch" refForName="centerShape" op="lte" fact="0.95"/>
              <dgm:constr type="diam" for="ch" forName="singleconn" refType="diam" op="equ" fact="-1"/>
              <dgm:constr type="h" for="ch" forName="singleconn" refType="w" refFor="ch" refForName="oneComp" fact="0.24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4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forName="sibTrans" refType="diam" op="equ"/>
              <dgm:constr type="h" for="ch" forName="sibTrans" refType="w" refFor="ch" refForName="node" fact="0.24"/>
              <dgm:constr type="w" for="ch" forName="dummy" val="1"/>
            </dgm:constrLst>
          </dgm:else>
        </dgm:choose>
      </dgm:if>
      <dgm:else name="Name15">
        <dgm:choose name="Name16">
          <dgm:if name="Name17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ch" forName="oneNode" refType="primFontSz" refFor="ch" refForName="centerShape" op="lte" fact="0.95"/>
              <dgm:constr type="diam" for="ch" forName="singleconn" refType="diam"/>
              <dgm:constr type="h" for="ch" forName="singleconn" refType="w" refFor="ch" refForName="oneComp" fact="0.24"/>
              <dgm:constr type="diam" for="ch" refType="diam" op="equ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8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ptType="sibTrans" refType="diam" fact="-1"/>
              <dgm:constr type="h" for="ch" forName="sibTrans" refType="w" refFor="ch" refForName="node" fact="0.24"/>
              <dgm:constr type="diam" for="ch" refType="diam" op="equ" fact="-1"/>
              <dgm:constr type="w" for="ch" forName="dummy" val="1"/>
            </dgm:constrLst>
          </dgm:else>
        </dgm:choose>
      </dgm:else>
    </dgm:choose>
    <dgm:ruleLst>
      <dgm:rule type="diam" val="INF" fact="NaN" max="NaN"/>
    </dgm:ruleLst>
    <dgm:forEach name="Name19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20" axis="ch">
        <dgm:forEach name="Name21" axis="self" ptType="node">
          <dgm:choose name="Name22">
            <dgm:if name="Name23" axis="par ch" ptType="node node" func="cnt" op="gt" val="1">
              <dgm:layoutNode name="node" styleLbl="node1">
                <dgm:varLst>
                  <dgm:bulletEnabled val="1"/>
                </dgm:varLst>
                <dgm:alg type="tx">
                  <dgm:param type="txAnchorVertCh" val="mid"/>
                </dgm:alg>
                <dgm:shape xmlns:r="http://schemas.openxmlformats.org/officeDocument/2006/relationships" type="ellipse" r:blip="">
                  <dgm:adjLst/>
                </dgm:shape>
                <dgm:presOf axis="desOrSelf" ptType="node"/>
                <dgm:constrLst>
                  <dgm:constr type="h" refType="w"/>
                  <dgm:constr type="tMarg" refType="primFontSz" fact="0.1"/>
                  <dgm:constr type="bMarg" refType="primFontSz" fact="0.1"/>
                  <dgm:constr type="lMarg" refType="primFontSz" fact="0.1"/>
                  <dgm:constr type="rMarg" refType="primFontSz" fact="0.1"/>
                </dgm:constrLst>
                <dgm:ruleLst>
                  <dgm:rule type="primFontSz" val="5" fact="NaN" max="NaN"/>
                </dgm:ruleLst>
              </dgm:layoutNode>
              <dgm:layoutNode name="dummy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" axis="followSib" ptType="sibTrans" hideLastTrans="0" cnt="1">
                <dgm:layoutNode name="sibTrans" styleLbl="sibTrans2D1">
                  <dgm:alg type="conn">
                    <dgm:param type="connRout" val="curve"/>
                    <dgm:param type="begPts" val="ctr"/>
                    <dgm:param type="endPts" val="ctr"/>
                    <dgm:param type="begSty" val="noArr"/>
                    <dgm:param type="endSty" val="noArr"/>
                    <dgm:param type="dstNode" val="node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if name="Name24" axis="par ch" ptType="node node" func="cnt" op="equ" val="1">
              <dgm:layoutNode name="oneComp">
                <dgm:alg type="composite">
                  <dgm:param type="ar" val="1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  <dgm:constr type="l" for="ch" forName="dummyConnPt" refType="w" fact="0.5"/>
                  <dgm:constr type="t" for="ch" forName="dummyConnPt" refType="w" fact="0.5"/>
                  <dgm:constr type="l" for="ch" forName="oneNode"/>
                  <dgm:constr type="t" for="ch" forName="oneNode"/>
                  <dgm:constr type="h" for="ch" forName="oneNode" refType="h"/>
                  <dgm:constr type="w" for="ch" forName="oneNode" refType="w"/>
                </dgm:constrLst>
                <dgm:ruleLst/>
                <dgm:layoutNode name="dummyConnPt" styleLbl="node1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val="1"/>
                    <dgm:constr type="h" val="1"/>
                  </dgm:constrLst>
                  <dgm:ruleLst/>
                </dgm:layoutNode>
                <dgm:layoutNode name="oneNode" styleLbl="node1">
                  <dgm:varLst>
                    <dgm:bulletEnabled val="1"/>
                  </dgm:varLst>
                  <dgm:alg type="tx">
                    <dgm:param type="txAnchorVertCh" val="mid"/>
                  </dgm:alg>
                  <dgm:shape xmlns:r="http://schemas.openxmlformats.org/officeDocument/2006/relationships" type="ellipse" r:blip="">
                    <dgm:adjLst/>
                  </dgm:shape>
                  <dgm:presOf axis="desOrSelf" ptType="node"/>
                  <dgm:constrLst>
                    <dgm:constr type="h" refType="w"/>
                    <dgm:constr type="tMarg" refType="primFontSz" fact="0.1"/>
                    <dgm:constr type="bMarg" refType="primFontSz" fact="0.1"/>
                    <dgm:constr type="lMarg" refType="primFontSz" fact="0.1"/>
                    <dgm:constr type="rMarg" refType="primFontSz" fact="0.1"/>
                  </dgm:constrLst>
                  <dgm:ruleLst>
                    <dgm:rule type="primFontSz" val="5" fact="NaN" max="NaN"/>
                  </dgm:ruleLst>
                </dgm:layoutNode>
              </dgm:layoutNode>
              <dgm:layoutNode name="dummya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b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c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1" axis="followSib" ptType="sibTrans" hideLastTrans="0" cnt="1">
                <dgm:layoutNode name="singleconn" styleLbl="sibTrans2D1">
                  <dgm:alg type="conn">
                    <dgm:param type="connRout" val="longCurve"/>
                    <dgm:param type="begPts" val="bCtr"/>
                    <dgm:param type="endPts" val="tCtr"/>
                    <dgm:param type="begSty" val="noArr"/>
                    <dgm:param type="endSty" val="noArr"/>
                    <dgm:param type="srcNode" val="dummyConnPt"/>
                    <dgm:param type="dstNode" val="dummyConnPt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else name="Name25"/>
          </dgm:choose>
        </dgm:forEach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C413A4-E0DD-4ADD-83F5-9D7C3612C40D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39AA76-EA1B-4F40-BD15-07DBF2CEB7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C413A4-E0DD-4ADD-83F5-9D7C3612C40D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39AA76-EA1B-4F40-BD15-07DBF2CEB7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C413A4-E0DD-4ADD-83F5-9D7C3612C40D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39AA76-EA1B-4F40-BD15-07DBF2CEB7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C413A4-E0DD-4ADD-83F5-9D7C3612C40D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39AA76-EA1B-4F40-BD15-07DBF2CEB7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C413A4-E0DD-4ADD-83F5-9D7C3612C40D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39AA76-EA1B-4F40-BD15-07DBF2CEB7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C413A4-E0DD-4ADD-83F5-9D7C3612C40D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39AA76-EA1B-4F40-BD15-07DBF2CEB7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C413A4-E0DD-4ADD-83F5-9D7C3612C40D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39AA76-EA1B-4F40-BD15-07DBF2CEB7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C413A4-E0DD-4ADD-83F5-9D7C3612C40D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39AA76-EA1B-4F40-BD15-07DBF2CEB7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C413A4-E0DD-4ADD-83F5-9D7C3612C40D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39AA76-EA1B-4F40-BD15-07DBF2CEB7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C413A4-E0DD-4ADD-83F5-9D7C3612C40D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39AA76-EA1B-4F40-BD15-07DBF2CEB7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C413A4-E0DD-4ADD-83F5-9D7C3612C40D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39AA76-EA1B-4F40-BD15-07DBF2CEB7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6C413A4-E0DD-4ADD-83F5-9D7C3612C40D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F39AA76-EA1B-4F40-BD15-07DBF2CEB70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//upload.wikimedia.org/wikipedia/commons/b/b9/Electric-wiring.JPG" TargetMode="External"/><Relationship Id="rId3" Type="http://schemas.openxmlformats.org/officeDocument/2006/relationships/image" Target="../media/image2.jpeg"/><Relationship Id="rId7" Type="http://schemas.openxmlformats.org/officeDocument/2006/relationships/image" Target="../media/image4.jpeg"/><Relationship Id="rId2" Type="http://schemas.openxmlformats.org/officeDocument/2006/relationships/hyperlink" Target="//upload.wikimedia.org/wikipedia/commons/b/b8/Steel_wire_rope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//upload.wikimedia.org/wikipedia/commons/2/2d/Britzer_Hafensteg_1_Berlin.JPG" TargetMode="External"/><Relationship Id="rId5" Type="http://schemas.openxmlformats.org/officeDocument/2006/relationships/image" Target="../media/image3.jpeg"/><Relationship Id="rId4" Type="http://schemas.openxmlformats.org/officeDocument/2006/relationships/hyperlink" Target="//upload.wikimedia.org/wikipedia/commons/c/c2/Rebarbeams.JPG" TargetMode="External"/><Relationship Id="rId9" Type="http://schemas.openxmlformats.org/officeDocument/2006/relationships/image" Target="../media/image5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//upload.wikimedia.org/wikipedia/commons/5/5a/Steam_locomotive_S_crank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jpeg"/><Relationship Id="rId4" Type="http://schemas.openxmlformats.org/officeDocument/2006/relationships/hyperlink" Target="//upload.wikimedia.org/wikipedia/commons/8/86/Oil_heater.jpg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//upload.wikimedia.org/wikipedia/commons/5/5d/Aluminium-4.jpg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hyperlink" Target="//upload.wikimedia.org/wikipedia/commons/f/fa/Anticlastic-Copper-Cuff-Bracelet.jpg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hyperlink" Target="//upload.wikimedia.org/wikipedia/commons/f/f9/Zinc_fragment_sublimed_and_1cm3_cube.jpg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hyperlink" Target="//upload.wikimedia.org/wikipedia/commons/e/ef/Metal_cube_lead.jpg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hyperlink" Target="//upload.wikimedia.org/wikipedia/commons/5/56/Metal_cube_tin.jpg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hyperlink" Target="//upload.wikimedia.org/wikipedia/commons/c/c5/Metal_cube_brass.jpg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hyperlink" Target="//upload.wikimedia.org/wikipedia/commons/b/bf/Thattam.jpg" TargetMode="Externa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7" Type="http://schemas.openxmlformats.org/officeDocument/2006/relationships/image" Target="../media/image17.jpeg"/><Relationship Id="rId2" Type="http://schemas.openxmlformats.org/officeDocument/2006/relationships/hyperlink" Target="//upload.wikimedia.org/wikipedia/commons/f/fc/The_Laughing_&amp;_Lucky_Buddha!_A_stroke_of_Luck!_(413428647)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Trumpet_in_b_german.jpg" TargetMode="External"/><Relationship Id="rId5" Type="http://schemas.openxmlformats.org/officeDocument/2006/relationships/image" Target="../media/image16.jpeg"/><Relationship Id="rId4" Type="http://schemas.openxmlformats.org/officeDocument/2006/relationships/hyperlink" Target="//upload.wikimedia.org/wikipedia/commons/f/f2/Duraluminiumstruktur_eines_Zeppelin.jpg" TargetMode="Externa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7" Type="http://schemas.openxmlformats.org/officeDocument/2006/relationships/image" Target="../media/image20.jpeg"/><Relationship Id="rId2" Type="http://schemas.openxmlformats.org/officeDocument/2006/relationships/hyperlink" Target="//upload.wikimedia.org/wikipedia/commons/7/71/450_Corto_-_LR_-_Fiocchi_-_1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//upload.wikimedia.org/wikipedia/commons/e/e5/Cynowy_Danzig_ubt.jpeg" TargetMode="External"/><Relationship Id="rId5" Type="http://schemas.openxmlformats.org/officeDocument/2006/relationships/image" Target="../media/image19.jpeg"/><Relationship Id="rId4" Type="http://schemas.openxmlformats.org/officeDocument/2006/relationships/hyperlink" Target="//upload.wikimedia.org/wikipedia/commons/0/0a/Kupra_tubo.jpg" TargetMode="Externa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thumb/5/5d/Aluminium-4.jpg/600px-Aluminium-4.jpg" TargetMode="External"/><Relationship Id="rId13" Type="http://schemas.openxmlformats.org/officeDocument/2006/relationships/hyperlink" Target="http://upload.wikimedia.org/wikipedia/commons/thumb/c/c5/Metal_cube_brass.jpg/638px-Metal_cube_brass.jpg" TargetMode="External"/><Relationship Id="rId18" Type="http://schemas.openxmlformats.org/officeDocument/2006/relationships/hyperlink" Target="http://upload.wikimedia.org/wikipedia/commons/thumb/7/71/450_Corto_-_LR_-_Fiocchi_-_1.jpg/800px-450_Corto_-_LR_-_Fiocchi_-_1.jpg" TargetMode="External"/><Relationship Id="rId3" Type="http://schemas.openxmlformats.org/officeDocument/2006/relationships/hyperlink" Target="http://upload.wikimedia.org/wikipedia/commons/thumb/c/c2/Rebarbeams.JPG/800px-Rebarbeams.JPG" TargetMode="External"/><Relationship Id="rId7" Type="http://schemas.openxmlformats.org/officeDocument/2006/relationships/hyperlink" Target="http://upload.wikimedia.org/wikipedia/commons/8/86/Oil_heater.jpg" TargetMode="External"/><Relationship Id="rId12" Type="http://schemas.openxmlformats.org/officeDocument/2006/relationships/hyperlink" Target="http://upload.wikimedia.org/wikipedia/commons/thumb/5/56/Metal_cube_tin.jpg/653px-Metal_cube_tin.jpg" TargetMode="External"/><Relationship Id="rId17" Type="http://schemas.openxmlformats.org/officeDocument/2006/relationships/hyperlink" Target="http://upload.wikimedia.org/wikipedia/commons/f/f2/Duraluminiumstruktur_eines_Zeppelin.jpg" TargetMode="External"/><Relationship Id="rId2" Type="http://schemas.openxmlformats.org/officeDocument/2006/relationships/hyperlink" Target="http://upload.wikimedia.org/wikipedia/commons/thumb/b/b8/Steel_wire_rope.JPG/479px-Steel_wire_rope.JPG" TargetMode="External"/><Relationship Id="rId16" Type="http://schemas.openxmlformats.org/officeDocument/2006/relationships/hyperlink" Target="http://upload.wikimedia.org/wikipedia/commons/thumb/f/fc/The_Laughing_&amp;_Lucky_Buddha!_A_stroke_of_Luck!_(413428647).jpg/400px-The_Laughing_&amp;_Lucky_Buddha!_A_stroke_of_Luck!_(413428647).jpg" TargetMode="External"/><Relationship Id="rId20" Type="http://schemas.openxmlformats.org/officeDocument/2006/relationships/hyperlink" Target="http://upload.wikimedia.org/wikipedia/commons/thumb/e/e5/Cynowy_Danzig_ubt.jpeg/454px-Cynowy_Danzig_ubt.jpe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thumb/5/5a/Steam_locomotive_S_crank.jpg/800px-Steam_locomotive_S_crank.jpg" TargetMode="External"/><Relationship Id="rId11" Type="http://schemas.openxmlformats.org/officeDocument/2006/relationships/hyperlink" Target="http://upload.wikimedia.org/wikipedia/commons/thumb/e/ef/Metal_cube_lead.jpg/705px-Metal_cube_lead.jpg" TargetMode="External"/><Relationship Id="rId5" Type="http://schemas.openxmlformats.org/officeDocument/2006/relationships/hyperlink" Target="http://upload.wikimedia.org/wikipedia/commons/thumb/b/b9/Electric-wiring.JPG/800px-Electric-wiring.JPG" TargetMode="External"/><Relationship Id="rId15" Type="http://schemas.openxmlformats.org/officeDocument/2006/relationships/hyperlink" Target="http://upload.wikimedia.org/wikipedia/commons/e/e5/Trumpet_in_b_german.jpg" TargetMode="External"/><Relationship Id="rId10" Type="http://schemas.openxmlformats.org/officeDocument/2006/relationships/hyperlink" Target="http://upload.wikimedia.org/wikipedia/commons/thumb/f/f9/Zinc_fragment_sublimed_and_1cm3_cube.jpg/800px-Zinc_fragment_sublimed_and_1cm3_cube.jpg" TargetMode="External"/><Relationship Id="rId19" Type="http://schemas.openxmlformats.org/officeDocument/2006/relationships/hyperlink" Target="http://upload.wikimedia.org/wikipedia/commons/0/0a/Kupra_tubo.jpg" TargetMode="External"/><Relationship Id="rId4" Type="http://schemas.openxmlformats.org/officeDocument/2006/relationships/hyperlink" Target="http://upload.wikimedia.org/wikipedia/commons/thumb/2/2d/Britzer_Hafensteg_1_Berlin.JPG/220px-Britzer_Hafensteg_1_Berlin.JPG" TargetMode="External"/><Relationship Id="rId9" Type="http://schemas.openxmlformats.org/officeDocument/2006/relationships/hyperlink" Target="http://upload.wikimedia.org/wikipedia/commons/f/fa/Anticlastic-Copper-Cuff-Bracelet.jpg" TargetMode="External"/><Relationship Id="rId14" Type="http://schemas.openxmlformats.org/officeDocument/2006/relationships/hyperlink" Target="http://upload.wikimedia.org/wikipedia/commons/thumb/b/bf/Thattam.jpg/800px-Thattam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400"/>
          </a:xfrm>
        </p:spPr>
        <p:txBody>
          <a:bodyPr/>
          <a:lstStyle/>
          <a:p>
            <a:pPr algn="l" eaLnBrk="1" hangingPunct="1"/>
            <a:r>
              <a:rPr lang="cs-CZ" sz="1200" dirty="0" smtClean="0"/>
              <a:t>		</a:t>
            </a:r>
            <a:br>
              <a:rPr lang="cs-CZ" sz="1200" dirty="0" smtClean="0"/>
            </a:br>
            <a:r>
              <a:rPr lang="cs-CZ" sz="1200" dirty="0" smtClean="0"/>
              <a:t>		Základní škola Ústí nad Labem, Anežky České 702/17, příspěvková organizace</a:t>
            </a:r>
            <a:br>
              <a:rPr lang="cs-CZ" sz="1200" dirty="0" smtClean="0"/>
            </a:br>
            <a:r>
              <a:rPr lang="cs-CZ" sz="1200" dirty="0" smtClean="0"/>
              <a:t> </a:t>
            </a:r>
            <a:br>
              <a:rPr lang="cs-CZ" sz="1200" dirty="0" smtClean="0"/>
            </a:br>
            <a:r>
              <a:rPr lang="cs-CZ" sz="1200" dirty="0" smtClean="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dirty="0" smtClean="0"/>
              <a:t>			</a:t>
            </a:r>
            <a:br>
              <a:rPr lang="cs-CZ" sz="1200" dirty="0" smtClean="0"/>
            </a:br>
            <a:r>
              <a:rPr lang="cs-CZ" sz="1200" dirty="0" smtClean="0">
                <a:ea typeface="Calibri" pitchFamily="34" charset="0"/>
                <a:cs typeface="Calibri" pitchFamily="34" charset="0"/>
              </a:rPr>
              <a:t>Název projektu: „Učíme lépe a moderněji“ 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>
                <a:ea typeface="Calibri" pitchFamily="34" charset="0"/>
                <a:cs typeface="Calibri" pitchFamily="34" charset="0"/>
              </a:rPr>
              <a:t>OP VK 1.4 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		               </a:t>
            </a:r>
            <a:r>
              <a:rPr lang="cs-CZ" sz="3600" dirty="0" smtClean="0"/>
              <a:t>Výukový materiál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2349500"/>
            <a:ext cx="8229600" cy="3959225"/>
          </a:xfrm>
        </p:spPr>
        <p:txBody>
          <a:bodyPr rtlCol="0">
            <a:normAutofit fontScale="550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Název </a:t>
            </a:r>
            <a:r>
              <a:rPr lang="cs-CZ" sz="1700" dirty="0" err="1"/>
              <a:t>DUMu</a:t>
            </a:r>
            <a:r>
              <a:rPr lang="cs-CZ" sz="1700" dirty="0" smtClean="0"/>
              <a:t>:	</a:t>
            </a:r>
            <a:r>
              <a:rPr lang="cs-CZ" sz="1800" b="1" dirty="0"/>
              <a:t> </a:t>
            </a:r>
            <a:r>
              <a:rPr lang="cs-CZ" sz="1800" b="1" dirty="0" smtClean="0"/>
              <a:t>	VY_32_INOVACE_18_14_Vlastnosti  a využití technických kovů a jejich slitin</a:t>
            </a: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Číslo skupiny:		1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Autor:			Mgr. Tomáš </a:t>
            </a:r>
            <a:r>
              <a:rPr lang="cs-CZ" sz="1700" dirty="0" err="1" smtClean="0"/>
              <a:t>Fliedr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Vzdělávací oblast/Předmět/Téma:	Člověk a svět práce/Pracovní činnosti/Práce s technickými materiály</a:t>
            </a: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Druh </a:t>
            </a:r>
            <a:r>
              <a:rPr lang="cs-CZ" sz="1700" dirty="0"/>
              <a:t>učebního materiálu</a:t>
            </a:r>
            <a:r>
              <a:rPr lang="cs-CZ" sz="1700" dirty="0" smtClean="0"/>
              <a:t>:	Výuková prezentace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Metodický list:		ne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Anotace:</a:t>
            </a:r>
            <a:r>
              <a:rPr lang="cs-CZ" sz="1700" dirty="0"/>
              <a:t>	Materiál je určen pro žáky </a:t>
            </a:r>
            <a:r>
              <a:rPr lang="cs-CZ" sz="1700" dirty="0" smtClean="0"/>
              <a:t>6. </a:t>
            </a:r>
            <a:r>
              <a:rPr lang="cs-CZ" sz="1700" dirty="0"/>
              <a:t>ročníku. </a:t>
            </a:r>
            <a:r>
              <a:rPr lang="cs-CZ" sz="1700" dirty="0" smtClean="0"/>
              <a:t> Žáci se seznamují s vlastnostmi technických kovů a jejich slitin a možnostmi jejich využití.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Ověřeno </a:t>
            </a:r>
            <a:r>
              <a:rPr lang="cs-CZ" sz="1700" dirty="0"/>
              <a:t>ve třídě</a:t>
            </a:r>
            <a:r>
              <a:rPr lang="cs-CZ" sz="1700" dirty="0" smtClean="0"/>
              <a:t>:	VI. A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Datum </a:t>
            </a:r>
            <a:r>
              <a:rPr lang="cs-CZ" sz="1700" dirty="0"/>
              <a:t>ověření</a:t>
            </a:r>
            <a:r>
              <a:rPr lang="cs-CZ" sz="1700" dirty="0" smtClean="0"/>
              <a:t>:  5. 3.  2013</a:t>
            </a: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Prohlášení: Prohlašuji, že při tvorbě výukového materiálu jsem respektoval(a) všeobecně užívané právní a morální zvyklosti, autorská a jiná práva třetích osob, zejména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práva duševního vlastnictví (např. práva k obchodní firmě, autorská práva k software, k filmovým, </a:t>
            </a:r>
            <a:r>
              <a:rPr lang="cs-CZ" sz="1700" dirty="0" smtClean="0"/>
              <a:t>hudebním a </a:t>
            </a:r>
            <a:r>
              <a:rPr lang="cs-CZ" sz="1700" dirty="0" smtClean="0"/>
              <a:t>fotografickým dílům nebo práva k ochranným známkám)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dle zákona 121/2000 Sb. (autorský zákon). Nesu veškerou právní odpovědnost za obsah a původ svého díla. Prohlašuji dále, že </a:t>
            </a:r>
            <a:r>
              <a:rPr lang="cs-CZ" sz="1700" dirty="0"/>
              <a:t>výše uvedený materiál jsem ověřil(a) 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ve </a:t>
            </a:r>
            <a:r>
              <a:rPr lang="cs-CZ" sz="1700" dirty="0"/>
              <a:t>výuce a provedl(a) o tom zápis do </a:t>
            </a:r>
            <a:r>
              <a:rPr lang="cs-CZ" sz="1700" dirty="0" smtClean="0"/>
              <a:t>TK.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Dávám souhlas, aby moje dílo bylo dáno k dispozici veřejnosti k účelům volného užití (§30 odst. 1 zákona 121/2000 Sb.), tj. že k uvedeným účelům může být kýmkoliv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zveřejňováno, používáno, upravováno a uchováváno.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Datum:			Podpis: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/>
              <a:t> 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Vlastnosti a využití technických kovů a jejich slitin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Vlastnosti technických materiálů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1600200"/>
            <a:ext cx="8858280" cy="4525963"/>
          </a:xfrm>
        </p:spPr>
        <p:txBody>
          <a:bodyPr/>
          <a:lstStyle/>
          <a:p>
            <a:r>
              <a:rPr lang="cs-CZ" b="1" dirty="0" smtClean="0"/>
              <a:t>Mechanické</a:t>
            </a:r>
            <a:r>
              <a:rPr lang="cs-CZ" dirty="0" smtClean="0"/>
              <a:t> (pevnost, tvrdost a pružnost</a:t>
            </a:r>
          </a:p>
          <a:p>
            <a:pPr>
              <a:buNone/>
            </a:pPr>
            <a:r>
              <a:rPr lang="cs-CZ" dirty="0" smtClean="0"/>
              <a:t>	materiálu)</a:t>
            </a:r>
          </a:p>
          <a:p>
            <a:r>
              <a:rPr lang="cs-CZ" b="1" dirty="0" smtClean="0"/>
              <a:t>Fyzikální	</a:t>
            </a:r>
            <a:r>
              <a:rPr lang="cs-CZ" dirty="0" smtClean="0"/>
              <a:t>(tepelná a elektrická vodivost,barva, lesk, magnetické vlastnosti…)		</a:t>
            </a:r>
          </a:p>
          <a:p>
            <a:r>
              <a:rPr lang="cs-CZ" b="1" dirty="0" smtClean="0"/>
              <a:t>Chemické</a:t>
            </a:r>
            <a:r>
              <a:rPr lang="cs-CZ" dirty="0" smtClean="0"/>
              <a:t> (odolnost kyselinám, plynům, korozi…)</a:t>
            </a:r>
          </a:p>
          <a:p>
            <a:pPr>
              <a:buNone/>
            </a:pPr>
            <a:endParaRPr lang="cs-CZ" dirty="0" smtClean="0"/>
          </a:p>
          <a:p>
            <a:r>
              <a:rPr lang="cs-CZ" b="1" dirty="0" smtClean="0"/>
              <a:t>Technologické</a:t>
            </a:r>
            <a:r>
              <a:rPr lang="cs-CZ" dirty="0" smtClean="0"/>
              <a:t> (vhodnost pro </a:t>
            </a:r>
            <a:r>
              <a:rPr lang="cs-CZ" dirty="0" smtClean="0"/>
              <a:t>zpracování, </a:t>
            </a:r>
            <a:r>
              <a:rPr lang="cs-CZ" dirty="0" smtClean="0"/>
              <a:t>jako je např. ohýbání, svařování…)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Základní rozdělení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329642" cy="46863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Ocel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Ocel</a:t>
            </a:r>
            <a:r>
              <a:rPr lang="cs-CZ" dirty="0" smtClean="0"/>
              <a:t> je slitina železa, uhlíku a dalších prvků, která obsahuje méně než 2,11 % uhlíku.</a:t>
            </a:r>
          </a:p>
          <a:p>
            <a:r>
              <a:rPr lang="cs-CZ" dirty="0" smtClean="0"/>
              <a:t>Je nejčastěji používaným kovovým materiálem.</a:t>
            </a:r>
          </a:p>
          <a:p>
            <a:r>
              <a:rPr lang="cs-CZ" dirty="0" smtClean="0"/>
              <a:t>V současnosti je vyráběno asi 2500 druhů ocelí.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Využití oceli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</a:t>
            </a:r>
            <a:r>
              <a:rPr lang="cs-CZ" smtClean="0"/>
              <a:t>osné </a:t>
            </a:r>
            <a:r>
              <a:rPr lang="cs-CZ" dirty="0" smtClean="0"/>
              <a:t>konstrukce </a:t>
            </a:r>
            <a:r>
              <a:rPr lang="cs-CZ" smtClean="0"/>
              <a:t>staveb </a:t>
            </a:r>
          </a:p>
          <a:p>
            <a:r>
              <a:rPr lang="cs-CZ" smtClean="0"/>
              <a:t>Konstrukce průmyslových hal </a:t>
            </a:r>
          </a:p>
          <a:p>
            <a:r>
              <a:rPr lang="cs-CZ" smtClean="0"/>
              <a:t>Stavba mostů, lávek, </a:t>
            </a:r>
            <a:r>
              <a:rPr lang="cs-CZ" dirty="0" smtClean="0"/>
              <a:t>různých typů </a:t>
            </a:r>
            <a:r>
              <a:rPr lang="cs-CZ" smtClean="0"/>
              <a:t>schodišť.</a:t>
            </a:r>
            <a:endParaRPr lang="cs-CZ" dirty="0" smtClean="0"/>
          </a:p>
          <a:p>
            <a:r>
              <a:rPr lang="cs-CZ" smtClean="0"/>
              <a:t>Výztuha  </a:t>
            </a:r>
            <a:r>
              <a:rPr lang="cs-CZ" dirty="0" smtClean="0"/>
              <a:t>betonových</a:t>
            </a:r>
            <a:r>
              <a:rPr lang="cs-CZ" smtClean="0"/>
              <a:t>, dřevěných, skleněných konstrukcí </a:t>
            </a:r>
            <a:r>
              <a:rPr lang="cs-CZ" dirty="0" smtClean="0"/>
              <a:t>a jejich </a:t>
            </a:r>
            <a:r>
              <a:rPr lang="cs-CZ" smtClean="0"/>
              <a:t>částí.</a:t>
            </a:r>
          </a:p>
          <a:p>
            <a:r>
              <a:rPr lang="cs-CZ" smtClean="0"/>
              <a:t>Strojírenství</a:t>
            </a:r>
            <a:endParaRPr lang="cs-CZ" dirty="0" smtClean="0"/>
          </a:p>
          <a:p>
            <a:r>
              <a:rPr lang="cs-CZ" smtClean="0"/>
              <a:t>Konstrukce </a:t>
            </a:r>
            <a:r>
              <a:rPr lang="cs-CZ" dirty="0" smtClean="0"/>
              <a:t>pro průmysl, energetiku, </a:t>
            </a:r>
            <a:r>
              <a:rPr lang="cs-CZ" smtClean="0"/>
              <a:t>věže apod.</a:t>
            </a: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0"/>
            <a:ext cx="8229600" cy="1143000"/>
          </a:xfrm>
        </p:spPr>
        <p:txBody>
          <a:bodyPr/>
          <a:lstStyle/>
          <a:p>
            <a:r>
              <a:rPr lang="cs-CZ" dirty="0" smtClean="0"/>
              <a:t>Využití oceli</a:t>
            </a:r>
            <a:endParaRPr lang="cs-CZ" dirty="0"/>
          </a:p>
        </p:txBody>
      </p:sp>
      <p:pic>
        <p:nvPicPr>
          <p:cNvPr id="1026" name="Picture 2" descr="Soubor:Steel wire rope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7158" y="1142984"/>
            <a:ext cx="1704955" cy="2132084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214282" y="3357562"/>
            <a:ext cx="207170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 1 Ocelové lano</a:t>
            </a:r>
            <a:endParaRPr lang="cs-CZ" sz="1200" dirty="0"/>
          </a:p>
        </p:txBody>
      </p:sp>
      <p:pic>
        <p:nvPicPr>
          <p:cNvPr id="1028" name="Picture 4" descr="Soubor:Rebarbeams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214546" y="1142984"/>
            <a:ext cx="3262282" cy="2446712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2071670" y="3571876"/>
            <a:ext cx="335758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 2 Výztuha betonové konstrukce </a:t>
            </a:r>
            <a:endParaRPr lang="cs-CZ" sz="1200" dirty="0"/>
          </a:p>
        </p:txBody>
      </p:sp>
      <p:pic>
        <p:nvPicPr>
          <p:cNvPr id="1030" name="Picture 6" descr="Soubor:Britzer Hafensteg 1 Berlin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572132" y="1000108"/>
            <a:ext cx="3428992" cy="2571744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5857884" y="3643314"/>
            <a:ext cx="300039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 3 Ocelový most</a:t>
            </a:r>
            <a:endParaRPr lang="cs-CZ" sz="1200" dirty="0"/>
          </a:p>
        </p:txBody>
      </p:sp>
      <p:pic>
        <p:nvPicPr>
          <p:cNvPr id="1032" name="Picture 8" descr="Soubor:Electric-wiring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2714612" y="3929066"/>
            <a:ext cx="3690942" cy="2768207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928662" y="6215082"/>
            <a:ext cx="150019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 4 Energetika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Litina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 slitina železa s uhlíkem. Uhlíku musí být více než 2,14 %.</a:t>
            </a:r>
          </a:p>
          <a:p>
            <a:r>
              <a:rPr lang="cs-CZ" dirty="0" smtClean="0"/>
              <a:t>Má vysokou odolnost vůči tlaku a teplotě a</a:t>
            </a:r>
          </a:p>
          <a:p>
            <a:pPr>
              <a:buNone/>
            </a:pPr>
            <a:r>
              <a:rPr lang="cs-CZ" dirty="0" smtClean="0"/>
              <a:t>	nízkou pružnost.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Využití litiny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Potrubí a armatury</a:t>
            </a:r>
          </a:p>
          <a:p>
            <a:r>
              <a:rPr lang="cs-CZ" dirty="0" smtClean="0"/>
              <a:t>Automobilový průmysl</a:t>
            </a:r>
          </a:p>
          <a:p>
            <a:r>
              <a:rPr lang="cs-CZ" dirty="0" smtClean="0"/>
              <a:t>Výroba strojů</a:t>
            </a:r>
          </a:p>
          <a:p>
            <a:r>
              <a:rPr lang="cs-CZ" dirty="0" smtClean="0"/>
              <a:t>Odlitky pro stavební průmysl atd.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Využití litiny</a:t>
            </a:r>
            <a:endParaRPr lang="cs-CZ" dirty="0"/>
          </a:p>
        </p:txBody>
      </p:sp>
      <p:pic>
        <p:nvPicPr>
          <p:cNvPr id="22530" name="Picture 2" descr="Soubor:Steam locomotive S crank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7158" y="1571612"/>
            <a:ext cx="4551912" cy="3038401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714348" y="4643446"/>
            <a:ext cx="221457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 5 Kliková hřídel</a:t>
            </a:r>
            <a:endParaRPr lang="cs-CZ" sz="1200" dirty="0"/>
          </a:p>
        </p:txBody>
      </p:sp>
      <p:pic>
        <p:nvPicPr>
          <p:cNvPr id="22532" name="Picture 4" descr="Soubor:Oil heater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143504" y="2571744"/>
            <a:ext cx="3524232" cy="2643174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5286380" y="5357826"/>
            <a:ext cx="171451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 6 Radiátor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Barevné kovy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1600200"/>
            <a:ext cx="8643998" cy="4525963"/>
          </a:xfrm>
        </p:spPr>
        <p:txBody>
          <a:bodyPr/>
          <a:lstStyle/>
          <a:p>
            <a:r>
              <a:rPr lang="cs-CZ" b="1" dirty="0" smtClean="0"/>
              <a:t>Hliník</a:t>
            </a:r>
            <a:r>
              <a:rPr lang="cs-CZ" dirty="0" smtClean="0"/>
              <a:t> </a:t>
            </a:r>
          </a:p>
          <a:p>
            <a:pPr>
              <a:buNone/>
            </a:pPr>
            <a:r>
              <a:rPr lang="cs-CZ" sz="2800" dirty="0" smtClean="0"/>
              <a:t> - lehký kov bělavě šedé barvy, měkký a tvárný</a:t>
            </a:r>
          </a:p>
          <a:p>
            <a:pPr>
              <a:buFontTx/>
              <a:buChar char="-"/>
            </a:pPr>
            <a:r>
              <a:rPr lang="cs-CZ" sz="2800" dirty="0" smtClean="0"/>
              <a:t>je dobrý tepelný i elektrický vodič, odolává korozi</a:t>
            </a:r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r>
              <a:rPr lang="cs-CZ" sz="2800" b="1" dirty="0" smtClean="0"/>
              <a:t>Použití:</a:t>
            </a:r>
          </a:p>
          <a:p>
            <a:pPr>
              <a:buNone/>
            </a:pPr>
            <a:r>
              <a:rPr lang="cs-CZ" sz="2800" dirty="0" smtClean="0"/>
              <a:t>Elektrotechnika, automobilový </a:t>
            </a:r>
          </a:p>
          <a:p>
            <a:pPr>
              <a:buNone/>
            </a:pPr>
            <a:r>
              <a:rPr lang="cs-CZ" sz="2800" dirty="0" smtClean="0"/>
              <a:t>a letecký průmysl,obalové</a:t>
            </a:r>
          </a:p>
          <a:p>
            <a:pPr>
              <a:buNone/>
            </a:pPr>
            <a:r>
              <a:rPr lang="cs-CZ" sz="2800" dirty="0" smtClean="0"/>
              <a:t>fólie - alobal atd.</a:t>
            </a:r>
            <a:endParaRPr lang="cs-CZ" sz="2800" dirty="0"/>
          </a:p>
        </p:txBody>
      </p:sp>
      <p:pic>
        <p:nvPicPr>
          <p:cNvPr id="9218" name="Picture 2" descr="Soubor:Aluminium-4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29256" y="3286124"/>
            <a:ext cx="3214710" cy="321471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4000496" y="6000768"/>
            <a:ext cx="12144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7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Barevné kovy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Měď</a:t>
            </a:r>
          </a:p>
          <a:p>
            <a:pPr>
              <a:buNone/>
            </a:pPr>
            <a:r>
              <a:rPr lang="cs-CZ" dirty="0" smtClean="0"/>
              <a:t> - </a:t>
            </a:r>
            <a:r>
              <a:rPr lang="cs-CZ" sz="2800" dirty="0" smtClean="0"/>
              <a:t>má</a:t>
            </a:r>
            <a:r>
              <a:rPr lang="cs-CZ" dirty="0" smtClean="0"/>
              <a:t> </a:t>
            </a:r>
            <a:r>
              <a:rPr lang="cs-CZ" sz="2800" dirty="0" smtClean="0"/>
              <a:t>načervenalou barvu, dobrou tepelnou a elektrickou vodivost, je měkká a houževnatá, dobře se mechanicky zpracovává a je odolná proti korozi. </a:t>
            </a:r>
          </a:p>
          <a:p>
            <a:pPr>
              <a:buNone/>
            </a:pPr>
            <a:r>
              <a:rPr lang="cs-CZ" sz="2800" u="sng" dirty="0" smtClean="0"/>
              <a:t>Použití:</a:t>
            </a:r>
          </a:p>
          <a:p>
            <a:pPr>
              <a:buNone/>
            </a:pPr>
            <a:r>
              <a:rPr lang="cs-CZ" sz="2800" dirty="0" smtClean="0"/>
              <a:t>Střešní krytiny, okapy, trubky</a:t>
            </a:r>
          </a:p>
          <a:p>
            <a:pPr>
              <a:buNone/>
            </a:pPr>
            <a:r>
              <a:rPr lang="cs-CZ" sz="2800" dirty="0" smtClean="0"/>
              <a:t> pro rozvod plynů,</a:t>
            </a:r>
          </a:p>
          <a:p>
            <a:pPr>
              <a:buNone/>
            </a:pPr>
            <a:r>
              <a:rPr lang="cs-CZ" sz="2800" dirty="0" smtClean="0"/>
              <a:t>elektrotechnika…</a:t>
            </a:r>
            <a:endParaRPr lang="cs-CZ" sz="2800" dirty="0"/>
          </a:p>
        </p:txBody>
      </p:sp>
      <p:pic>
        <p:nvPicPr>
          <p:cNvPr id="8194" name="Picture 2" descr="Soubor:Anticlastic-Copper-Cuff-Bracelet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29256" y="3714752"/>
            <a:ext cx="3000396" cy="3000397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4000496" y="5786454"/>
            <a:ext cx="10715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8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Barevné kovy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Zinek</a:t>
            </a:r>
          </a:p>
          <a:p>
            <a:pPr>
              <a:buNone/>
            </a:pPr>
            <a:r>
              <a:rPr lang="cs-CZ" dirty="0" smtClean="0"/>
              <a:t> - </a:t>
            </a:r>
            <a:r>
              <a:rPr lang="cs-CZ" sz="2800" dirty="0" smtClean="0"/>
              <a:t>je modrobílý kov, snadno se taví a odolává korozi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u="sng" dirty="0" smtClean="0"/>
              <a:t>Použití:</a:t>
            </a:r>
          </a:p>
          <a:p>
            <a:pPr>
              <a:buNone/>
            </a:pPr>
            <a:r>
              <a:rPr lang="cs-CZ" sz="2800" dirty="0" smtClean="0"/>
              <a:t> - antikorozní ochranný</a:t>
            </a:r>
          </a:p>
          <a:p>
            <a:pPr>
              <a:buNone/>
            </a:pPr>
            <a:r>
              <a:rPr lang="cs-CZ" sz="2800" dirty="0" smtClean="0"/>
              <a:t> materiál( pozinkovaný plech),</a:t>
            </a:r>
          </a:p>
          <a:p>
            <a:pPr>
              <a:buNone/>
            </a:pPr>
            <a:r>
              <a:rPr lang="cs-CZ" sz="2800" dirty="0" smtClean="0"/>
              <a:t> vyvažování automobilových kol,</a:t>
            </a:r>
          </a:p>
          <a:p>
            <a:pPr>
              <a:buNone/>
            </a:pPr>
            <a:r>
              <a:rPr lang="cs-CZ" sz="2800" dirty="0" smtClean="0"/>
              <a:t> výroba suchých článků el. baterií.</a:t>
            </a:r>
            <a:endParaRPr lang="cs-CZ" sz="2800" dirty="0"/>
          </a:p>
        </p:txBody>
      </p:sp>
      <p:pic>
        <p:nvPicPr>
          <p:cNvPr id="6146" name="Picture 2" descr="Soubor:Zinc fragment sublimed and 1cm3 cube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14942" y="3071810"/>
            <a:ext cx="3714776" cy="2270658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7643834" y="5500702"/>
            <a:ext cx="12858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9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Barevné kovy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 smtClean="0"/>
              <a:t>Olovo</a:t>
            </a:r>
          </a:p>
          <a:p>
            <a:pPr>
              <a:buNone/>
            </a:pPr>
            <a:r>
              <a:rPr lang="cs-CZ" dirty="0" smtClean="0"/>
              <a:t> - těžký toxický kov, je šedý, měkký, málo pevný, snadno tavitelný a odolný proti korozi.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u="sng" dirty="0" smtClean="0"/>
              <a:t>Použití:</a:t>
            </a:r>
          </a:p>
          <a:p>
            <a:pPr>
              <a:buNone/>
            </a:pPr>
            <a:r>
              <a:rPr lang="cs-CZ" dirty="0" smtClean="0"/>
              <a:t> - výroba akumulátorů, střeliva,</a:t>
            </a:r>
          </a:p>
          <a:p>
            <a:pPr>
              <a:buNone/>
            </a:pPr>
            <a:r>
              <a:rPr lang="cs-CZ" dirty="0" smtClean="0"/>
              <a:t> měkkých pájek, ochrana proti</a:t>
            </a:r>
          </a:p>
          <a:p>
            <a:pPr>
              <a:buNone/>
            </a:pPr>
            <a:r>
              <a:rPr lang="cs-CZ" dirty="0" smtClean="0"/>
              <a:t> rentgenovému záření</a:t>
            </a:r>
            <a:endParaRPr lang="cs-CZ" dirty="0"/>
          </a:p>
        </p:txBody>
      </p:sp>
      <p:pic>
        <p:nvPicPr>
          <p:cNvPr id="5124" name="Picture 4" descr="Soubor:Metal cube lead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857884" y="3643314"/>
            <a:ext cx="3021827" cy="2571768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6143636" y="6357958"/>
            <a:ext cx="16430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10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Barevné kovy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Cín</a:t>
            </a:r>
          </a:p>
          <a:p>
            <a:pPr>
              <a:buNone/>
            </a:pPr>
            <a:r>
              <a:rPr lang="cs-CZ" dirty="0" smtClean="0"/>
              <a:t> - bílý kov, snadno se taví, je měkký a tvárný.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u="sng" dirty="0" smtClean="0"/>
              <a:t>Použití:</a:t>
            </a:r>
          </a:p>
          <a:p>
            <a:pPr>
              <a:buNone/>
            </a:pPr>
            <a:r>
              <a:rPr lang="cs-CZ" dirty="0" smtClean="0"/>
              <a:t> - pájení, výroba slitin, </a:t>
            </a:r>
          </a:p>
          <a:p>
            <a:pPr>
              <a:buNone/>
            </a:pPr>
            <a:r>
              <a:rPr lang="cs-CZ" dirty="0" smtClean="0"/>
              <a:t>potravinářství (konzervy,</a:t>
            </a:r>
          </a:p>
          <a:p>
            <a:pPr>
              <a:buNone/>
            </a:pPr>
            <a:r>
              <a:rPr lang="cs-CZ" dirty="0" smtClean="0"/>
              <a:t> tenká fólie - staniol) </a:t>
            </a:r>
            <a:endParaRPr lang="cs-CZ" dirty="0"/>
          </a:p>
        </p:txBody>
      </p:sp>
      <p:pic>
        <p:nvPicPr>
          <p:cNvPr id="4098" name="Picture 2" descr="Soubor:Metal cube tin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14942" y="3286124"/>
            <a:ext cx="3026821" cy="2776518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5286380" y="6215082"/>
            <a:ext cx="21431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11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Slitiny kovů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 smtClean="0"/>
              <a:t>Mosaz</a:t>
            </a:r>
            <a:endParaRPr lang="cs-CZ" dirty="0" smtClean="0"/>
          </a:p>
          <a:p>
            <a:pPr>
              <a:buNone/>
            </a:pPr>
            <a:r>
              <a:rPr lang="cs-CZ" b="1" dirty="0" smtClean="0"/>
              <a:t> </a:t>
            </a:r>
            <a:r>
              <a:rPr lang="cs-CZ" dirty="0" smtClean="0"/>
              <a:t> </a:t>
            </a:r>
            <a:r>
              <a:rPr lang="cs-CZ" sz="2800" dirty="0" smtClean="0"/>
              <a:t>- slitina mědi a zinku, je snadno obrobitelná, odolává korozi.</a:t>
            </a:r>
          </a:p>
          <a:p>
            <a:pPr>
              <a:buNone/>
            </a:pPr>
            <a:endParaRPr lang="cs-CZ" sz="2800" b="1" dirty="0" smtClean="0"/>
          </a:p>
          <a:p>
            <a:pPr>
              <a:buNone/>
            </a:pPr>
            <a:r>
              <a:rPr lang="cs-CZ" sz="2800" u="sng" dirty="0" smtClean="0"/>
              <a:t>Použití:</a:t>
            </a:r>
          </a:p>
          <a:p>
            <a:pPr>
              <a:buNone/>
            </a:pPr>
            <a:r>
              <a:rPr lang="cs-CZ" sz="2800" dirty="0" smtClean="0"/>
              <a:t> - </a:t>
            </a:r>
            <a:r>
              <a:rPr lang="cs-CZ" sz="2800" dirty="0" err="1" smtClean="0"/>
              <a:t>vodoinstalační</a:t>
            </a:r>
            <a:r>
              <a:rPr lang="cs-CZ" sz="2800" dirty="0" smtClean="0"/>
              <a:t> armatury,</a:t>
            </a:r>
          </a:p>
          <a:p>
            <a:pPr>
              <a:buNone/>
            </a:pPr>
            <a:r>
              <a:rPr lang="cs-CZ" sz="2800" dirty="0" smtClean="0"/>
              <a:t> čerpadla, kování nábytku, </a:t>
            </a:r>
          </a:p>
          <a:p>
            <a:pPr>
              <a:buNone/>
            </a:pPr>
            <a:r>
              <a:rPr lang="cs-CZ" sz="2800" dirty="0" smtClean="0"/>
              <a:t>výroba žesťových nástrojů, </a:t>
            </a:r>
          </a:p>
          <a:p>
            <a:pPr>
              <a:buNone/>
            </a:pPr>
            <a:r>
              <a:rPr lang="cs-CZ" sz="2800" dirty="0" smtClean="0"/>
              <a:t>lopatek turbín, lodních šroubů…</a:t>
            </a:r>
            <a:endParaRPr lang="cs-CZ" sz="2800" dirty="0"/>
          </a:p>
        </p:txBody>
      </p:sp>
      <p:pic>
        <p:nvPicPr>
          <p:cNvPr id="3074" name="Picture 2" descr="File:Metal cube brass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57818" y="3071810"/>
            <a:ext cx="3219430" cy="3027677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5429256" y="6286520"/>
            <a:ext cx="10001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12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Slitiny kovů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Dural</a:t>
            </a:r>
          </a:p>
          <a:p>
            <a:pPr>
              <a:buNone/>
            </a:pPr>
            <a:r>
              <a:rPr lang="cs-CZ" dirty="0" smtClean="0"/>
              <a:t> </a:t>
            </a:r>
            <a:r>
              <a:rPr lang="cs-CZ" sz="2800" dirty="0" smtClean="0"/>
              <a:t>- slitina hliníku, mědi, hořčíku a manganu aj. Je lehký, pevný a tvrdý.</a:t>
            </a:r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r>
              <a:rPr lang="cs-CZ" sz="2800" u="sng" dirty="0" smtClean="0"/>
              <a:t>Použití:</a:t>
            </a:r>
          </a:p>
          <a:p>
            <a:pPr>
              <a:buNone/>
            </a:pPr>
            <a:r>
              <a:rPr lang="cs-CZ" sz="2800" dirty="0" smtClean="0"/>
              <a:t> - automobilový průmysl, stavba letadel a lodí, ve stavebnictví, výroba sportovních a zdravotnických potřeb (duralové plechy, dráty, tyče, trubky…)</a:t>
            </a:r>
          </a:p>
          <a:p>
            <a:pPr>
              <a:buNone/>
            </a:pPr>
            <a:endParaRPr lang="cs-CZ" sz="28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Slitiny kovů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 smtClean="0"/>
              <a:t>Bronz</a:t>
            </a:r>
          </a:p>
          <a:p>
            <a:pPr>
              <a:buNone/>
            </a:pPr>
            <a:r>
              <a:rPr lang="cs-CZ" b="1" dirty="0" smtClean="0"/>
              <a:t> </a:t>
            </a:r>
            <a:r>
              <a:rPr lang="cs-CZ" dirty="0" smtClean="0"/>
              <a:t> </a:t>
            </a:r>
            <a:r>
              <a:rPr lang="cs-CZ" sz="2800" dirty="0" smtClean="0"/>
              <a:t>- slitina mědi a cínu. Existuje množství druhů bronzů (např. hliníkový, manganový, niklový, červený, olověný…)</a:t>
            </a:r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r>
              <a:rPr lang="cs-CZ" sz="2800" u="sng" dirty="0" smtClean="0"/>
              <a:t>Použití:</a:t>
            </a:r>
          </a:p>
          <a:p>
            <a:pPr>
              <a:buNone/>
            </a:pPr>
            <a:r>
              <a:rPr lang="cs-CZ" sz="2800" dirty="0" smtClean="0"/>
              <a:t> - měřící odpory, ložiskové materiály,</a:t>
            </a:r>
          </a:p>
          <a:p>
            <a:pPr>
              <a:buNone/>
            </a:pPr>
            <a:r>
              <a:rPr lang="cs-CZ" sz="2800" dirty="0" smtClean="0"/>
              <a:t> potrubí, sochy, kytarové struny,</a:t>
            </a:r>
          </a:p>
          <a:p>
            <a:pPr>
              <a:buNone/>
            </a:pPr>
            <a:r>
              <a:rPr lang="cs-CZ" sz="2800" dirty="0" smtClean="0"/>
              <a:t> elektrody, ventily čerpadel…</a:t>
            </a:r>
            <a:endParaRPr lang="cs-CZ" sz="2800" dirty="0"/>
          </a:p>
        </p:txBody>
      </p:sp>
      <p:pic>
        <p:nvPicPr>
          <p:cNvPr id="1026" name="Picture 2" descr="File:Thattam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86446" y="3786190"/>
            <a:ext cx="3047968" cy="2285976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5857884" y="6286520"/>
            <a:ext cx="9286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13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Příklady využití slitin kovů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57158" y="5429264"/>
            <a:ext cx="22860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14 Mosazný hudební nástroj </a:t>
            </a:r>
            <a:endParaRPr lang="cs-CZ" dirty="0"/>
          </a:p>
        </p:txBody>
      </p:sp>
      <p:pic>
        <p:nvPicPr>
          <p:cNvPr id="2052" name="Picture 4" descr="File:The Laughing &amp; Lucky Buddha! A stroke of Luck! (413428647)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28926" y="1571612"/>
            <a:ext cx="2524132" cy="3786198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3071802" y="5429264"/>
            <a:ext cx="25003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15 Bronzová socha</a:t>
            </a:r>
            <a:endParaRPr lang="cs-CZ" dirty="0"/>
          </a:p>
        </p:txBody>
      </p:sp>
      <p:pic>
        <p:nvPicPr>
          <p:cNvPr id="2054" name="Picture 6" descr="Soubor:Duraluminiumstruktur eines Zeppelin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rot="5400000">
            <a:off x="5619762" y="2166924"/>
            <a:ext cx="3619483" cy="2714612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5715008" y="5572140"/>
            <a:ext cx="30003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16 Duralová konstrukce</a:t>
            </a:r>
            <a:endParaRPr lang="cs-CZ" dirty="0"/>
          </a:p>
        </p:txBody>
      </p:sp>
      <p:pic>
        <p:nvPicPr>
          <p:cNvPr id="2056" name="Picture 8" descr="http://upload.wikimedia.org/wikipedia/commons/e/e5/Trumpet_in_b_german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71472" y="1571612"/>
            <a:ext cx="1700211" cy="383380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Příklady využití barevných kovů</a:t>
            </a:r>
            <a:endParaRPr lang="cs-CZ" dirty="0"/>
          </a:p>
        </p:txBody>
      </p:sp>
      <p:pic>
        <p:nvPicPr>
          <p:cNvPr id="33794" name="Picture 2" descr="Soubor:450 Corto - LR - Fiocchi - 1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6200000">
            <a:off x="-220885" y="2149655"/>
            <a:ext cx="4119538" cy="267770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571472" y="5643578"/>
            <a:ext cx="24288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17 Olověné střelivo</a:t>
            </a:r>
            <a:endParaRPr lang="cs-CZ" dirty="0"/>
          </a:p>
        </p:txBody>
      </p:sp>
      <p:pic>
        <p:nvPicPr>
          <p:cNvPr id="33796" name="Picture 4" descr="Soubor:Kupra tubo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rot="5400000">
            <a:off x="2385376" y="2400914"/>
            <a:ext cx="4373248" cy="2286016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3214678" y="5715016"/>
            <a:ext cx="39290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18 Měděná trubka</a:t>
            </a:r>
            <a:endParaRPr lang="cs-CZ" dirty="0"/>
          </a:p>
        </p:txBody>
      </p:sp>
      <p:pic>
        <p:nvPicPr>
          <p:cNvPr id="33798" name="Picture 6" descr="Soubor:Cynowy Danzig ubt.jpe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857884" y="1428736"/>
            <a:ext cx="3079015" cy="4062402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6000760" y="5715016"/>
            <a:ext cx="23574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19 Cínová nádoba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54032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857232"/>
            <a:ext cx="8715436" cy="578647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200" dirty="0" smtClean="0"/>
              <a:t>1/ </a:t>
            </a:r>
            <a:r>
              <a:rPr lang="cs-CZ" sz="1200" dirty="0" smtClean="0">
                <a:hlinkClick r:id="rId2"/>
              </a:rPr>
              <a:t>http://upload.wikimedia.org/wikipedia/commons/thumb/b/b8/Steel_wire_rope.JPG/479px-Steel_wire_rope.JPG</a:t>
            </a:r>
            <a:endParaRPr lang="cs-CZ" sz="1200" dirty="0" smtClean="0"/>
          </a:p>
          <a:p>
            <a:pPr>
              <a:buNone/>
            </a:pPr>
            <a:r>
              <a:rPr lang="cs-CZ" sz="1200" dirty="0" smtClean="0"/>
              <a:t>2/ </a:t>
            </a:r>
            <a:r>
              <a:rPr lang="cs-CZ" sz="1200" dirty="0" smtClean="0">
                <a:hlinkClick r:id="rId3"/>
              </a:rPr>
              <a:t>http://upload.wikimedia.org/wikipedia/commons/thumb/c/c2/Rebarbeams.JPG/800px-Rebarbeams.JPG</a:t>
            </a:r>
            <a:endParaRPr lang="cs-CZ" sz="1200" dirty="0" smtClean="0"/>
          </a:p>
          <a:p>
            <a:pPr>
              <a:buNone/>
            </a:pPr>
            <a:r>
              <a:rPr lang="cs-CZ" sz="1200" dirty="0" smtClean="0"/>
              <a:t>3/ </a:t>
            </a:r>
            <a:r>
              <a:rPr lang="cs-CZ" sz="1200" dirty="0" smtClean="0">
                <a:hlinkClick r:id="rId4"/>
              </a:rPr>
              <a:t>http://upload.wikimedia.org/wikipedia/commons/thumb/2/2d/Britzer_Hafensteg_1_Berlin.JPG/220px-Britzer_Hafensteg_1_Berlin.JPG</a:t>
            </a:r>
            <a:endParaRPr lang="cs-CZ" sz="1200" dirty="0" smtClean="0"/>
          </a:p>
          <a:p>
            <a:pPr>
              <a:buNone/>
            </a:pPr>
            <a:r>
              <a:rPr lang="cs-CZ" sz="1200" dirty="0" smtClean="0"/>
              <a:t>4/ </a:t>
            </a:r>
            <a:r>
              <a:rPr lang="cs-CZ" sz="1200" dirty="0" smtClean="0">
                <a:hlinkClick r:id="rId5"/>
              </a:rPr>
              <a:t>http://upload.wikimedia.org/wikipedia/commons/thumb/b/b9/Electric-wiring.JPG/800px-Electric-wiring.JPG</a:t>
            </a:r>
            <a:endParaRPr lang="cs-CZ" sz="1200" dirty="0" smtClean="0"/>
          </a:p>
          <a:p>
            <a:pPr>
              <a:buNone/>
            </a:pPr>
            <a:r>
              <a:rPr lang="cs-CZ" sz="1200" dirty="0" smtClean="0"/>
              <a:t>5/  </a:t>
            </a:r>
            <a:r>
              <a:rPr lang="cs-CZ" sz="1200" dirty="0" smtClean="0">
                <a:hlinkClick r:id="rId6"/>
              </a:rPr>
              <a:t>http://upload.wikimedia.org/wikipedia/commons/thumb/5/5a/Steam_locomotive_S_crank.jpg/800px-Steam_locomotive_S_crank.jpg</a:t>
            </a:r>
            <a:endParaRPr lang="cs-CZ" sz="1200" dirty="0" smtClean="0"/>
          </a:p>
          <a:p>
            <a:pPr>
              <a:buNone/>
            </a:pPr>
            <a:r>
              <a:rPr lang="cs-CZ" sz="1200" dirty="0" smtClean="0"/>
              <a:t>6/  </a:t>
            </a:r>
            <a:r>
              <a:rPr lang="cs-CZ" sz="1200" dirty="0" smtClean="0">
                <a:hlinkClick r:id="rId7"/>
              </a:rPr>
              <a:t>http://upload.wikimedia.org/wikipedia/commons/8/86/Oil_heater.jpg</a:t>
            </a:r>
            <a:endParaRPr lang="cs-CZ" sz="1200" dirty="0" smtClean="0"/>
          </a:p>
          <a:p>
            <a:pPr>
              <a:buNone/>
            </a:pPr>
            <a:r>
              <a:rPr lang="cs-CZ" sz="1200" dirty="0" smtClean="0"/>
              <a:t>7/ </a:t>
            </a:r>
            <a:r>
              <a:rPr lang="cs-CZ" sz="1200" dirty="0" smtClean="0">
                <a:hlinkClick r:id="rId8"/>
              </a:rPr>
              <a:t>http://upload.wikimedia.org/wikipedia/commons/thumb/5/5d/Aluminium-4.jpg/600px-Aluminium-4.jpg</a:t>
            </a:r>
            <a:endParaRPr lang="cs-CZ" sz="1200" dirty="0" smtClean="0"/>
          </a:p>
          <a:p>
            <a:pPr>
              <a:buNone/>
            </a:pPr>
            <a:r>
              <a:rPr lang="cs-CZ" sz="1200" dirty="0" smtClean="0"/>
              <a:t>8/ </a:t>
            </a:r>
            <a:r>
              <a:rPr lang="cs-CZ" sz="1200" dirty="0" smtClean="0">
                <a:hlinkClick r:id="rId9"/>
              </a:rPr>
              <a:t>http://upload.wikimedia.org/wikipedia/commons/f/fa/Anticlastic-Copper-Cuff-Bracelet.jpg</a:t>
            </a:r>
            <a:endParaRPr lang="cs-CZ" sz="1200" dirty="0" smtClean="0"/>
          </a:p>
          <a:p>
            <a:pPr>
              <a:buNone/>
            </a:pPr>
            <a:r>
              <a:rPr lang="cs-CZ" sz="1200" dirty="0" smtClean="0"/>
              <a:t>9/  </a:t>
            </a:r>
            <a:r>
              <a:rPr lang="cs-CZ" sz="1200" dirty="0" smtClean="0">
                <a:hlinkClick r:id="rId10"/>
              </a:rPr>
              <a:t>http://upload.wikimedia.org/wikipedia/commons/thumb/f/f9/Zinc_fragment_sublimed_and_1cm3_cube.jpg/800px-Zinc_fragment_sublimed_and_1cm3_cube.jpg</a:t>
            </a:r>
            <a:endParaRPr lang="cs-CZ" sz="1200" dirty="0" smtClean="0"/>
          </a:p>
          <a:p>
            <a:pPr>
              <a:buNone/>
            </a:pPr>
            <a:r>
              <a:rPr lang="cs-CZ" sz="1200" dirty="0" smtClean="0"/>
              <a:t>10/  </a:t>
            </a:r>
            <a:r>
              <a:rPr lang="cs-CZ" sz="1200" dirty="0" smtClean="0">
                <a:hlinkClick r:id="rId11"/>
              </a:rPr>
              <a:t>http://upload.wikimedia.org/wikipedia/commons/thumb/e/ef/Metal_cube_lead.jpg/705px-Metal_cube_lead.jpg</a:t>
            </a:r>
            <a:endParaRPr lang="cs-CZ" sz="1200" dirty="0" smtClean="0"/>
          </a:p>
          <a:p>
            <a:pPr>
              <a:buNone/>
            </a:pPr>
            <a:r>
              <a:rPr lang="cs-CZ" sz="1200" dirty="0" smtClean="0"/>
              <a:t>11/  </a:t>
            </a:r>
            <a:r>
              <a:rPr lang="cs-CZ" sz="1200" dirty="0" smtClean="0">
                <a:hlinkClick r:id="rId12"/>
              </a:rPr>
              <a:t>http://upload.wikimedia.org/wikipedia/commons/thumb/5/56/Metal_cube_tin.jpg/653px-Metal_cube_tin.jpg</a:t>
            </a:r>
            <a:endParaRPr lang="cs-CZ" sz="1200" dirty="0" smtClean="0"/>
          </a:p>
          <a:p>
            <a:pPr>
              <a:buNone/>
            </a:pPr>
            <a:r>
              <a:rPr lang="cs-CZ" sz="1200" dirty="0" smtClean="0"/>
              <a:t>12/  </a:t>
            </a:r>
            <a:r>
              <a:rPr lang="cs-CZ" sz="1200" dirty="0" smtClean="0">
                <a:hlinkClick r:id="rId13"/>
              </a:rPr>
              <a:t>http://upload.wikimedia.org/wikipedia/commons/thumb/c/c5/Metal_cube_brass.jpg/638px-Metal_cube_brass.jpg</a:t>
            </a:r>
            <a:endParaRPr lang="cs-CZ" sz="1200" dirty="0" smtClean="0"/>
          </a:p>
          <a:p>
            <a:pPr>
              <a:buNone/>
            </a:pPr>
            <a:r>
              <a:rPr lang="cs-CZ" sz="1200" dirty="0" smtClean="0"/>
              <a:t>13/ </a:t>
            </a:r>
            <a:r>
              <a:rPr lang="cs-CZ" sz="1200" dirty="0" smtClean="0">
                <a:hlinkClick r:id="rId14"/>
              </a:rPr>
              <a:t>http://upload.wikimedia.org/wikipedia/commons/thumb/b/bf/Thattam.jpg/800px-Thattam.jpg</a:t>
            </a:r>
            <a:endParaRPr lang="cs-CZ" sz="1200" dirty="0" smtClean="0"/>
          </a:p>
          <a:p>
            <a:pPr>
              <a:buNone/>
            </a:pPr>
            <a:r>
              <a:rPr lang="cs-CZ" sz="1200" dirty="0" smtClean="0"/>
              <a:t>14/ </a:t>
            </a:r>
            <a:r>
              <a:rPr lang="cs-CZ" sz="1200" dirty="0" smtClean="0">
                <a:hlinkClick r:id="rId15"/>
              </a:rPr>
              <a:t>http://upload.wikimedia.org/wikipedia/commons/e/e5/Trumpet_in_b_german.jpg</a:t>
            </a:r>
            <a:endParaRPr lang="cs-CZ" sz="1200" dirty="0" smtClean="0"/>
          </a:p>
          <a:p>
            <a:pPr>
              <a:buNone/>
            </a:pPr>
            <a:r>
              <a:rPr lang="cs-CZ" sz="1200" dirty="0" smtClean="0"/>
              <a:t>15/</a:t>
            </a:r>
            <a:r>
              <a:rPr lang="cs-CZ" sz="1200" dirty="0" smtClean="0">
                <a:hlinkClick r:id="rId16"/>
              </a:rPr>
              <a:t>http://upload.wikimedia.org/wikipedia/commons/thumb/f/fc/The_Laughing_%26_Lucky_Buddha%21_A_stroke_of_Luck%21_%28413428647%29.jpg/400px-The_Laughing_%26_Lucky_Buddha%21_A_stroke_of_Luck%21_%28413428647%29.jpg</a:t>
            </a:r>
            <a:endParaRPr lang="cs-CZ" sz="1200" dirty="0" smtClean="0"/>
          </a:p>
          <a:p>
            <a:pPr>
              <a:buNone/>
            </a:pPr>
            <a:r>
              <a:rPr lang="cs-CZ" sz="1200" dirty="0" smtClean="0"/>
              <a:t>16/ </a:t>
            </a:r>
            <a:r>
              <a:rPr lang="cs-CZ" sz="1200" dirty="0" smtClean="0">
                <a:hlinkClick r:id="rId17"/>
              </a:rPr>
              <a:t>http://upload.wikimedia.org/wikipedia/commons/f/f2/Duraluminiumstruktur_eines_Zeppelin.jpg</a:t>
            </a:r>
            <a:endParaRPr lang="cs-CZ" sz="1200" dirty="0" smtClean="0"/>
          </a:p>
          <a:p>
            <a:pPr>
              <a:buNone/>
            </a:pPr>
            <a:r>
              <a:rPr lang="cs-CZ" sz="1200" dirty="0" smtClean="0"/>
              <a:t>17/ </a:t>
            </a:r>
            <a:r>
              <a:rPr lang="cs-CZ" sz="1200" dirty="0" smtClean="0">
                <a:hlinkClick r:id="rId18"/>
              </a:rPr>
              <a:t>http://upload.wikimedia.org/wikipedia/commons/thumb/7/71/450_Corto_-_LR_-_Fiocchi_-_1.jpg/800px-450_Corto_-_LR_-_Fiocchi_-_1.jpg</a:t>
            </a:r>
            <a:endParaRPr lang="cs-CZ" sz="1200" dirty="0" smtClean="0"/>
          </a:p>
          <a:p>
            <a:pPr>
              <a:buNone/>
            </a:pPr>
            <a:r>
              <a:rPr lang="cs-CZ" sz="1200" dirty="0" smtClean="0"/>
              <a:t>18/  </a:t>
            </a:r>
            <a:r>
              <a:rPr lang="cs-CZ" sz="1200" dirty="0" smtClean="0">
                <a:hlinkClick r:id="rId19"/>
              </a:rPr>
              <a:t>http://upload.wikimedia.org/wikipedia/commons/0/0a/Kupra_tubo.jpg</a:t>
            </a:r>
            <a:endParaRPr lang="cs-CZ" sz="1200" dirty="0" smtClean="0"/>
          </a:p>
          <a:p>
            <a:pPr>
              <a:buNone/>
            </a:pPr>
            <a:r>
              <a:rPr lang="cs-CZ" sz="1200" dirty="0" smtClean="0"/>
              <a:t>19/ </a:t>
            </a:r>
            <a:r>
              <a:rPr lang="cs-CZ" sz="1200" dirty="0" smtClean="0">
                <a:hlinkClick r:id="rId20"/>
              </a:rPr>
              <a:t>http://upload.wikimedia.org/wikipedia/commons/thumb/e/e5/Cynowy_Danzig_ubt.jpeg/454px-Cynowy_Danzig_ubt.jpeg</a:t>
            </a:r>
            <a:endParaRPr lang="cs-CZ" sz="1200" dirty="0" smtClean="0"/>
          </a:p>
          <a:p>
            <a:pPr>
              <a:buNone/>
            </a:pPr>
            <a:endParaRPr lang="cs-CZ" sz="1200" dirty="0" smtClean="0"/>
          </a:p>
          <a:p>
            <a:pPr>
              <a:buNone/>
            </a:pPr>
            <a:r>
              <a:rPr lang="cs-CZ" sz="1200" dirty="0" smtClean="0"/>
              <a:t>Není-li uvedeno jinak, vlastní práce autora.</a:t>
            </a:r>
          </a:p>
          <a:p>
            <a:pPr>
              <a:buNone/>
            </a:pPr>
            <a:endParaRPr lang="cs-CZ" sz="1200" dirty="0" smtClean="0"/>
          </a:p>
          <a:p>
            <a:pPr>
              <a:buNone/>
            </a:pPr>
            <a:endParaRPr lang="cs-CZ" sz="1200" dirty="0" smtClean="0"/>
          </a:p>
          <a:p>
            <a:pPr>
              <a:buNone/>
            </a:pPr>
            <a:endParaRPr lang="cs-CZ" sz="1200" dirty="0" smtClean="0"/>
          </a:p>
          <a:p>
            <a:pPr>
              <a:buNone/>
            </a:pPr>
            <a:endParaRPr lang="cs-CZ" sz="1200" dirty="0" smtClean="0"/>
          </a:p>
          <a:p>
            <a:pPr>
              <a:buNone/>
            </a:pP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167</TotalTime>
  <Words>701</Words>
  <Application>Microsoft Office PowerPoint</Application>
  <PresentationFormat>Předvádění na obrazovce (4:3)</PresentationFormat>
  <Paragraphs>174</Paragraphs>
  <Slides>21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2" baseType="lpstr">
      <vt:lpstr>Motiv sady Office</vt:lpstr>
      <vt:lpstr>     Základní škola Ústí nad Labem, Anežky České 702/17, příspěvková organizace   Číslo projektu: CZ.1.07/1.4.00/21.2887     Název projektu: „Učíme lépe a moderněji“  OP VK 1.4                   Výukový materiál</vt:lpstr>
      <vt:lpstr>Vlastnosti a využití technických kovů a jejich slitin</vt:lpstr>
      <vt:lpstr>Vlastnosti technických materiálů</vt:lpstr>
      <vt:lpstr>Základní rozdělení</vt:lpstr>
      <vt:lpstr>Ocel</vt:lpstr>
      <vt:lpstr>Využití oceli</vt:lpstr>
      <vt:lpstr>Využití oceli</vt:lpstr>
      <vt:lpstr>Litina</vt:lpstr>
      <vt:lpstr>Využití litiny</vt:lpstr>
      <vt:lpstr>Využití litiny</vt:lpstr>
      <vt:lpstr>Barevné kovy</vt:lpstr>
      <vt:lpstr>Barevné kovy</vt:lpstr>
      <vt:lpstr>Barevné kovy</vt:lpstr>
      <vt:lpstr>Barevné kovy</vt:lpstr>
      <vt:lpstr>Barevné kovy</vt:lpstr>
      <vt:lpstr>Slitiny kovů</vt:lpstr>
      <vt:lpstr>Slitiny kovů</vt:lpstr>
      <vt:lpstr>Slitiny kovů</vt:lpstr>
      <vt:lpstr>Příklady využití slitin kovů</vt:lpstr>
      <vt:lpstr>Příklady využití barevných kovů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Základní škola Ústí nad Labem, Anežky České 702/17, příspěvková organizace   Číslo projektu: CZ.1.07/1.4.00/21.2887     Název projektu: „Učíme lépe a moderněji“  OP VK 1.4                   Výukový materiál</dc:title>
  <dc:creator>Fliedrovi</dc:creator>
  <cp:lastModifiedBy>Dum</cp:lastModifiedBy>
  <cp:revision>27</cp:revision>
  <dcterms:created xsi:type="dcterms:W3CDTF">2012-02-05T09:24:38Z</dcterms:created>
  <dcterms:modified xsi:type="dcterms:W3CDTF">2013-03-19T06:58:00Z</dcterms:modified>
</cp:coreProperties>
</file>