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7" r:id="rId5"/>
    <p:sldId id="268" r:id="rId6"/>
    <p:sldId id="261" r:id="rId7"/>
    <p:sldId id="272" r:id="rId8"/>
    <p:sldId id="273" r:id="rId9"/>
    <p:sldId id="260" r:id="rId10"/>
    <p:sldId id="269" r:id="rId11"/>
    <p:sldId id="270" r:id="rId12"/>
    <p:sldId id="271" r:id="rId13"/>
    <p:sldId id="274" r:id="rId14"/>
    <p:sldId id="276" r:id="rId15"/>
    <p:sldId id="275" r:id="rId16"/>
    <p:sldId id="277" r:id="rId17"/>
    <p:sldId id="264" r:id="rId18"/>
    <p:sldId id="263" r:id="rId19"/>
    <p:sldId id="278" r:id="rId20"/>
    <p:sldId id="265" r:id="rId21"/>
    <p:sldId id="266" r:id="rId22"/>
    <p:sldId id="26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98" y="6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B6795-2C1F-4372-AE3F-700D677BF453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61AC4-F61D-4074-A768-1C7CCDA44F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4/VysokePece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a/Trinecke_zelezarny_Q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d/Konverter_Komp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e/ea/Hattingen_-_Henrichsh%C3%BCtte_07_ies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9/Fotothek_df_n-34_0000253_Metallurge_f%C3%BCr_H%C3%BCttentechnik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1/Z%C3%A1mrsk,_steel_ingots_-_2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9/9d/Continuous_casting_(Tundish_and_Mold)-2_NT.PN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8/89/Metal_tubes_stored_in_a_ya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4/Wire.agr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Tram_rail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1/Z%C3%A1mrsk,_steel_ingots_-_2.JPG/800px-Z%C3%A1mrsk,_steel_ingots_-_2.JPG" TargetMode="External"/><Relationship Id="rId13" Type="http://schemas.openxmlformats.org/officeDocument/2006/relationships/hyperlink" Target="http://upload.wikimedia.org/wikipedia/commons/d/d0/Huh-Kupolofen-HDR.jpg" TargetMode="External"/><Relationship Id="rId3" Type="http://schemas.openxmlformats.org/officeDocument/2006/relationships/hyperlink" Target="http://upload.wikimedia.org/wikipedia/commons/thumb/f/f4/VysokePece1.jpg/800px-VysokePece1.jpg" TargetMode="External"/><Relationship Id="rId7" Type="http://schemas.openxmlformats.org/officeDocument/2006/relationships/hyperlink" Target="http://upload.wikimedia.org/wikipedia/commons/thumb/4/49/Fotothek_df_n-34_0000253_Metallurge_f%C3%BCr_H%C3%BCttentechnik.jpg/583px-Fotothek_df_n-34_0000253_Metallurge_f%C3%BCr_H%C3%BCttentechnik.jpg" TargetMode="External"/><Relationship Id="rId12" Type="http://schemas.openxmlformats.org/officeDocument/2006/relationships/hyperlink" Target="http://upload.wikimedia.org/wikipedia/commons/thumb/f/f4/Wire.agr.jpg/800px-Wire.agr.jpg" TargetMode="External"/><Relationship Id="rId2" Type="http://schemas.openxmlformats.org/officeDocument/2006/relationships/hyperlink" Target="http://upload.wikimedia.org/wikipedia/commons/thumb/c/c7/Schema_kopie.jpg/664px-Schema_kopi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a/Hattingen_-_Henrichsh%C3%BCtte_07_ies.jpg/800px-Hattingen_-_Henrichsh%C3%BCtte_07_ies.jpg" TargetMode="External"/><Relationship Id="rId11" Type="http://schemas.openxmlformats.org/officeDocument/2006/relationships/hyperlink" Target="http://upload.wikimedia.org/wikipedia/commons/b/b6/Tram_rail.jpg" TargetMode="External"/><Relationship Id="rId5" Type="http://schemas.openxmlformats.org/officeDocument/2006/relationships/hyperlink" Target="http://upload.wikimedia.org/wikipedia/commons/7/7d/Konverter_Komp.jpg" TargetMode="External"/><Relationship Id="rId15" Type="http://schemas.openxmlformats.org/officeDocument/2006/relationships/hyperlink" Target="http://upload.wikimedia.org/wikipedia/commons/thumb/5/5b/%D0%A3%D0%B3%D0%BE%D0%BB%D1%8C%D0%BD%D0%B8%D0%BA_%D0%92-%D0%92_%D1%87%D1%83%D0%B3%D1%83%D0%BD%D0%BD%D1%8B%D0%B9_15.jpg" TargetMode="External"/><Relationship Id="rId10" Type="http://schemas.openxmlformats.org/officeDocument/2006/relationships/hyperlink" Target="http://upload.wikimedia.org/wikipedia/commons/thumb/8/89/Metal_tubes_stored_in_a_yard.jpg/800px-Metal_tubes_stored_in_a_yard.jpg" TargetMode="External"/><Relationship Id="rId4" Type="http://schemas.openxmlformats.org/officeDocument/2006/relationships/hyperlink" Target="http://upload.wikimedia.org/wikipedia/commons/thumb/b/ba/Trinecke_zelezarny_Q1.JPG/799px-Trinecke_zelezarny_Q1.JPG" TargetMode="External"/><Relationship Id="rId9" Type="http://schemas.openxmlformats.org/officeDocument/2006/relationships/hyperlink" Target="http://upload.wikimedia.org/wikipedia/commons/thumb/9/9d/Continuous_casting_(Tundish_and_Mold)-2_NT.PNG/545px-Continuous_casting_(Tundish_and_Mold)-2_NT.PNG" TargetMode="External"/><Relationship Id="rId14" Type="http://schemas.openxmlformats.org/officeDocument/2006/relationships/hyperlink" Target="http://upload.wikimedia.org/wikipedia/commons/b/b0/Cas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VY_32_INOVACE_19_14_V</a:t>
            </a:r>
            <a:r>
              <a:rPr lang="pl-PL" sz="1800" b="1" dirty="0" smtClean="0"/>
              <a:t>ýroba železa, oceli a litiny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 Žáci poznávají výrobu železa, oceli, litiny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 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18. 3.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pl-PL" dirty="0" smtClean="0"/>
              <a:t>ýroba železa, oceli a litiny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r>
              <a:rPr lang="cs-CZ" dirty="0" smtClean="0"/>
              <a:t>Jsou obsaženy v některých nerostech – </a:t>
            </a:r>
            <a:r>
              <a:rPr lang="cs-CZ" b="1" dirty="0" smtClean="0"/>
              <a:t>v rudách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Z rud se získávají tavením.</a:t>
            </a:r>
          </a:p>
          <a:p>
            <a:r>
              <a:rPr lang="cs-CZ" dirty="0" smtClean="0"/>
              <a:t>Jsou tvrdé, pevné a houževnaté.</a:t>
            </a:r>
          </a:p>
          <a:p>
            <a:r>
              <a:rPr lang="cs-CZ" dirty="0" smtClean="0"/>
              <a:t>Jednotlivé kovy mají různé vlastnosti.</a:t>
            </a:r>
          </a:p>
          <a:p>
            <a:r>
              <a:rPr lang="cs-CZ" dirty="0" smtClean="0"/>
              <a:t>K získání speciálních vlastností se vyrábějí </a:t>
            </a:r>
            <a:r>
              <a:rPr lang="cs-CZ" b="1" dirty="0" smtClean="0"/>
              <a:t>slitiny.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Nejběžnější kov v zemské </a:t>
            </a:r>
            <a:r>
              <a:rPr lang="cs-CZ" dirty="0" smtClean="0"/>
              <a:t>kůře.</a:t>
            </a:r>
            <a:endParaRPr lang="cs-CZ" dirty="0" smtClean="0"/>
          </a:p>
          <a:p>
            <a:r>
              <a:rPr lang="cs-CZ" dirty="0" smtClean="0"/>
              <a:t>Většina železa pochází z železné rudy v </a:t>
            </a:r>
            <a:r>
              <a:rPr lang="cs-CZ" dirty="0" smtClean="0"/>
              <a:t>horninách.</a:t>
            </a:r>
            <a:endParaRPr lang="cs-CZ" dirty="0" smtClean="0"/>
          </a:p>
          <a:p>
            <a:r>
              <a:rPr lang="cs-CZ" dirty="0" smtClean="0"/>
              <a:t>Tyto rudy se taví ve vysokých pecích – vzniká surové železo bohaté na </a:t>
            </a:r>
            <a:r>
              <a:rPr lang="cs-CZ" dirty="0" smtClean="0"/>
              <a:t>uhlík.</a:t>
            </a:r>
            <a:endParaRPr lang="cs-CZ" dirty="0" smtClean="0"/>
          </a:p>
          <a:p>
            <a:r>
              <a:rPr lang="cs-CZ" dirty="0" smtClean="0"/>
              <a:t>Tavení železa zdokonalili 1500př.n.l. Chetitové – počátek doby železné (začala výroba zbraní a nástrojů ze železa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858280" cy="4525963"/>
          </a:xfrm>
        </p:spPr>
        <p:txBody>
          <a:bodyPr/>
          <a:lstStyle/>
          <a:p>
            <a:r>
              <a:rPr lang="cs-CZ" dirty="0" smtClean="0"/>
              <a:t>Železo se vyrábí ve </a:t>
            </a:r>
            <a:r>
              <a:rPr lang="cs-CZ" b="1" dirty="0" smtClean="0"/>
              <a:t>vysoké peci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Železná ruda, hutnický koks </a:t>
            </a:r>
            <a:r>
              <a:rPr lang="cs-CZ" dirty="0" smtClean="0"/>
              <a:t>a </a:t>
            </a:r>
            <a:r>
              <a:rPr lang="cs-CZ" b="1" dirty="0" smtClean="0"/>
              <a:t>vápenec</a:t>
            </a:r>
            <a:r>
              <a:rPr lang="cs-CZ" dirty="0" smtClean="0"/>
              <a:t> vstupuje v podobě tzv. navážky do vysoké pece.</a:t>
            </a:r>
          </a:p>
          <a:p>
            <a:r>
              <a:rPr lang="cs-CZ" dirty="0" smtClean="0"/>
              <a:t>Zespodu se do pece vhání horký vzduch.</a:t>
            </a:r>
          </a:p>
          <a:p>
            <a:r>
              <a:rPr lang="cs-CZ" dirty="0" smtClean="0"/>
              <a:t>Žárem se z rud a koksu vytaví </a:t>
            </a:r>
            <a:r>
              <a:rPr lang="cs-CZ" b="1" dirty="0" smtClean="0"/>
              <a:t>surové železo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Vápenec na sebe navazuje nečistoty – vzniká </a:t>
            </a:r>
            <a:r>
              <a:rPr lang="cs-CZ" b="1" dirty="0" smtClean="0"/>
              <a:t>struska</a:t>
            </a:r>
            <a:r>
              <a:rPr lang="cs-CZ" dirty="0" smtClean="0"/>
              <a:t> (ta se dále může využít při výrobě cementu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ysoká pec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01779"/>
            <a:ext cx="6336704" cy="525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89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Vysoká pec Třineckých železáren</a:t>
            </a:r>
            <a:endParaRPr lang="cs-CZ" dirty="0"/>
          </a:p>
        </p:txBody>
      </p:sp>
      <p:pic>
        <p:nvPicPr>
          <p:cNvPr id="29698" name="Picture 2" descr="Soubor:VysokePece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285860"/>
            <a:ext cx="6119802" cy="45898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5929330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Třinecké železárny</a:t>
            </a:r>
            <a:endParaRPr lang="cs-CZ" dirty="0"/>
          </a:p>
        </p:txBody>
      </p:sp>
      <p:pic>
        <p:nvPicPr>
          <p:cNvPr id="30722" name="Picture 2" descr="Soubor:Trinecke zelezarny Q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214422"/>
            <a:ext cx="6858048" cy="514139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578645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slitina železa s jinými prvky (uhlík a další</a:t>
            </a:r>
            <a:r>
              <a:rPr lang="cs-CZ" dirty="0" smtClean="0"/>
              <a:t>),</a:t>
            </a:r>
            <a:endParaRPr lang="cs-CZ" dirty="0" smtClean="0"/>
          </a:p>
          <a:p>
            <a:r>
              <a:rPr lang="cs-CZ" dirty="0" smtClean="0"/>
              <a:t>vzniká úpravou surového </a:t>
            </a:r>
            <a:r>
              <a:rPr lang="cs-CZ" dirty="0" smtClean="0"/>
              <a:t>železa,</a:t>
            </a:r>
            <a:endParaRPr lang="cs-CZ" b="1" dirty="0" smtClean="0"/>
          </a:p>
          <a:p>
            <a:r>
              <a:rPr lang="cs-CZ" dirty="0" smtClean="0"/>
              <a:t>může být tvrdá, měkká, křehká, houževnatá, snadno </a:t>
            </a:r>
            <a:r>
              <a:rPr lang="cs-CZ" dirty="0" smtClean="0"/>
              <a:t>obrobitelná,</a:t>
            </a:r>
            <a:endParaRPr lang="cs-CZ" dirty="0" smtClean="0"/>
          </a:p>
          <a:p>
            <a:r>
              <a:rPr lang="cs-CZ" dirty="0" smtClean="0"/>
              <a:t>většinou podléhá korozi (</a:t>
            </a:r>
            <a:r>
              <a:rPr lang="cs-CZ" dirty="0" smtClean="0"/>
              <a:t>výjimkou </a:t>
            </a:r>
            <a:r>
              <a:rPr lang="cs-CZ" dirty="0" smtClean="0"/>
              <a:t>jsou některé druhy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30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oceli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Tekuté surové železo dopravené v pánvích se vypouští do </a:t>
            </a:r>
            <a:r>
              <a:rPr lang="cs-CZ" b="1" dirty="0" smtClean="0"/>
              <a:t>konvertoru</a:t>
            </a:r>
            <a:r>
              <a:rPr lang="cs-CZ" dirty="0" smtClean="0"/>
              <a:t>, kam se vhání horký vzduch nebo kyslík.</a:t>
            </a:r>
          </a:p>
          <a:p>
            <a:r>
              <a:rPr lang="cs-CZ" dirty="0" smtClean="0"/>
              <a:t>Do konvertoru se přidává i ocelový odpad a různé přísady (např. nikl, chrom</a:t>
            </a:r>
            <a:r>
              <a:rPr lang="cs-CZ" dirty="0" smtClean="0"/>
              <a:t>..).</a:t>
            </a:r>
            <a:endParaRPr lang="cs-CZ" dirty="0" smtClean="0"/>
          </a:p>
          <a:p>
            <a:r>
              <a:rPr lang="cs-CZ" dirty="0" smtClean="0"/>
              <a:t>Většina uhlíku se za vysoké teploty spálí – vznikne tekutá ocel různé kvality.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Konvektory na výrobu oceli</a:t>
            </a:r>
            <a:endParaRPr lang="cs-CZ" dirty="0"/>
          </a:p>
        </p:txBody>
      </p:sp>
      <p:pic>
        <p:nvPicPr>
          <p:cNvPr id="2050" name="Picture 2" descr="Soubor:Konverter Kom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3116"/>
            <a:ext cx="4655937" cy="338719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592933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2052" name="Picture 4" descr="Soubor:Hattingen - Henrichshütte 07 ie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2428868"/>
            <a:ext cx="3905224" cy="30051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57818" y="5643578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zpracování oceli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Ocel se </a:t>
            </a:r>
            <a:r>
              <a:rPr lang="cs-CZ" b="1" dirty="0" smtClean="0"/>
              <a:t>odlévá do forem – tzv. kokil</a:t>
            </a:r>
            <a:r>
              <a:rPr lang="cs-CZ" dirty="0" smtClean="0"/>
              <a:t>. V nich tuhne na </a:t>
            </a:r>
            <a:r>
              <a:rPr lang="cs-CZ" b="1" dirty="0" smtClean="0"/>
              <a:t>ingoty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Z ingotů se válcují polotovary různých profilů (dráty, nosníky, kolejnice, tyčová ocel, trubky, plech</a:t>
            </a:r>
            <a:r>
              <a:rPr lang="cs-CZ" dirty="0" smtClean="0"/>
              <a:t>…).</a:t>
            </a:r>
            <a:endParaRPr lang="cs-CZ" dirty="0" smtClean="0"/>
          </a:p>
          <a:p>
            <a:r>
              <a:rPr lang="cs-CZ" dirty="0" smtClean="0"/>
              <a:t>Provádí se také </a:t>
            </a:r>
            <a:r>
              <a:rPr lang="cs-CZ" b="1" dirty="0" smtClean="0"/>
              <a:t>plynulé lití oceli</a:t>
            </a:r>
            <a:r>
              <a:rPr lang="cs-CZ" dirty="0" smtClean="0"/>
              <a:t>, která tuhne a válcuje se – vznikají desky, které se dál tvarují.</a:t>
            </a:r>
          </a:p>
          <a:p>
            <a:r>
              <a:rPr lang="cs-CZ" dirty="0" smtClean="0"/>
              <a:t>Může vzniknout uhlíková nebo slitinová ocel či ušlechtilá a neušlechtilá ocel.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Lití ocele z licí pánve do kokil</a:t>
            </a:r>
            <a:endParaRPr lang="cs-CZ" dirty="0"/>
          </a:p>
        </p:txBody>
      </p:sp>
      <p:pic>
        <p:nvPicPr>
          <p:cNvPr id="31746" name="Picture 2" descr="Soubor:Fotothek df n-34 0000253 Metallurge für Hüttentechni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500174"/>
            <a:ext cx="4981571" cy="51182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571501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Ocelové ingoty</a:t>
            </a:r>
            <a:endParaRPr lang="cs-CZ" dirty="0"/>
          </a:p>
        </p:txBody>
      </p:sp>
      <p:pic>
        <p:nvPicPr>
          <p:cNvPr id="33794" name="Picture 2" descr="Soubor:Zámrsk, steel ingots - 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643050"/>
            <a:ext cx="6405554" cy="479615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596" y="5715016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plynulého odlévání oceli</a:t>
            </a:r>
            <a:endParaRPr lang="cs-CZ" dirty="0"/>
          </a:p>
        </p:txBody>
      </p:sp>
      <p:pic>
        <p:nvPicPr>
          <p:cNvPr id="32770" name="Picture 2" descr="Soubor:Continuous casting (Tundish and Mold)-2 NT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1428736"/>
            <a:ext cx="4262431" cy="46925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85852" y="550070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ocelových polotovarů</a:t>
            </a:r>
            <a:endParaRPr lang="cs-CZ" dirty="0"/>
          </a:p>
        </p:txBody>
      </p:sp>
      <p:pic>
        <p:nvPicPr>
          <p:cNvPr id="34818" name="Picture 2" descr="Soubor:Metal tubes stored in a yar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857364"/>
            <a:ext cx="3833786" cy="255426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471488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pic>
        <p:nvPicPr>
          <p:cNvPr id="34820" name="Picture 4" descr="http://upload.wikimedia.org/wikipedia/commons/thumb/b/b6/Tram_rail.jpg/220px-Tram_rail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1285860"/>
            <a:ext cx="2714644" cy="27146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786314" y="328612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pic>
        <p:nvPicPr>
          <p:cNvPr id="34822" name="Picture 6" descr="Soubor:Wire.agr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57818" y="4286256"/>
            <a:ext cx="3190844" cy="233330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143372" y="607220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rozdělení oceli podle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automatová</a:t>
            </a:r>
          </a:p>
          <a:p>
            <a:r>
              <a:rPr lang="cs-CZ" dirty="0" smtClean="0"/>
              <a:t>konstrukční</a:t>
            </a:r>
          </a:p>
          <a:p>
            <a:r>
              <a:rPr lang="cs-CZ" dirty="0" smtClean="0"/>
              <a:t>betonářská</a:t>
            </a:r>
          </a:p>
          <a:p>
            <a:r>
              <a:rPr lang="cs-CZ" dirty="0" smtClean="0"/>
              <a:t>nástrojová</a:t>
            </a:r>
          </a:p>
          <a:p>
            <a:r>
              <a:rPr lang="cs-CZ" dirty="0" smtClean="0"/>
              <a:t>pružinová</a:t>
            </a:r>
          </a:p>
          <a:p>
            <a:r>
              <a:rPr lang="cs-CZ" dirty="0" smtClean="0"/>
              <a:t>žáruvzdorná</a:t>
            </a:r>
          </a:p>
          <a:p>
            <a:r>
              <a:rPr lang="cs-CZ" dirty="0" smtClean="0"/>
              <a:t>nerezavějící a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55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Vyrábí se přetavením surového železa s litinovým a ocelovým odpadem ve slévárenských pecích (tzv. </a:t>
            </a:r>
            <a:r>
              <a:rPr lang="cs-CZ" b="1" dirty="0" smtClean="0"/>
              <a:t>kuplovnách</a:t>
            </a:r>
            <a:r>
              <a:rPr lang="cs-CZ" dirty="0" smtClean="0"/>
              <a:t>).</a:t>
            </a:r>
          </a:p>
          <a:p>
            <a:r>
              <a:rPr lang="cs-CZ" dirty="0" smtClean="0"/>
              <a:t>Získání velkých odlitků složitých tvarů.</a:t>
            </a:r>
          </a:p>
          <a:p>
            <a:r>
              <a:rPr lang="cs-CZ" dirty="0" smtClean="0"/>
              <a:t>Dobře se obrábí, je křehká, dobře odolává korozi, má vysokou odolnost vůči tlaku a teplotě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litin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Tvárná litina</a:t>
            </a:r>
          </a:p>
          <a:p>
            <a:r>
              <a:rPr lang="cs-CZ" dirty="0" smtClean="0"/>
              <a:t>Šedá litina</a:t>
            </a:r>
          </a:p>
          <a:p>
            <a:r>
              <a:rPr lang="cs-CZ" dirty="0" smtClean="0"/>
              <a:t>Bílá litina </a:t>
            </a:r>
          </a:p>
          <a:p>
            <a:r>
              <a:rPr lang="cs-CZ" dirty="0" smtClean="0"/>
              <a:t>Temperovaná litina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Slévárenská pec (kuplovna)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620000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4558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05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0512"/>
            <a:ext cx="3601287" cy="4801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6366" y="1628800"/>
            <a:ext cx="4317099" cy="3065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4941168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 Koleno trubky z temperované litiny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73325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 Odlévání kovu do pískové formy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51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200" dirty="0"/>
              <a:t>1/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upload.wikimedia.org/wikipedia/commons/thumb/c/c7/Schema_kopie.jpg/664px-Schema_kopie.jpg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2/ </a:t>
            </a:r>
            <a:r>
              <a:rPr lang="cs-CZ" sz="1200" dirty="0" smtClean="0">
                <a:hlinkClick r:id="rId3"/>
              </a:rPr>
              <a:t>http://upload.wikimedia.org/wikipedia/commons/thumb/f/f4/VysokePece1.jpg/800px-VysokePece1.jpg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3/  </a:t>
            </a:r>
            <a:r>
              <a:rPr lang="cs-CZ" sz="1200" dirty="0" smtClean="0">
                <a:hlinkClick r:id="rId4"/>
              </a:rPr>
              <a:t>http://upload.wikimedia.org/wikipedia/commons/thumb/b/ba/Trinecke_zelezarny_Q1.JPG/799px-Trinecke_zelezarny_Q1.JPG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4/  </a:t>
            </a:r>
            <a:r>
              <a:rPr lang="cs-CZ" sz="1200" dirty="0" smtClean="0">
                <a:hlinkClick r:id="rId5"/>
              </a:rPr>
              <a:t>http://upload.wikimedia.org/wikipedia/commons/7/7d/Konverter_Komp.jpg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5/ </a:t>
            </a:r>
            <a:r>
              <a:rPr lang="cs-CZ" sz="1200" dirty="0" smtClean="0">
                <a:hlinkClick r:id="rId6"/>
              </a:rPr>
              <a:t>http://upload.wikimedia.org/wikipedia/commons/thumb/e/ea/Hattingen_-_Henrichsh%C3%BCtte_07_ies.jpg/800px-Hattingen_-_Henrichsh%C3%BCtte_07_ies.jpg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6/ </a:t>
            </a:r>
            <a:r>
              <a:rPr lang="cs-CZ" sz="1200" dirty="0" smtClean="0">
                <a:hlinkClick r:id="rId7"/>
              </a:rPr>
              <a:t>http://upload.wikimedia.org/wikipedia/commons/thumb/4/49/Fotothek_df_n-34_0000253_Metallurge_f%C3%BCr_H%C3%BCttentechnik.jpg/583px-Fotothek_df_n-34_0000253_Metallurge_f%C3%BCr_H%C3%BCttentechnik.jpg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7/  </a:t>
            </a:r>
            <a:r>
              <a:rPr lang="cs-CZ" sz="1200" dirty="0" smtClean="0">
                <a:hlinkClick r:id="rId8"/>
              </a:rPr>
              <a:t>http://upload.wikimedia.org/wikipedia/commons/thumb/a/a1/Z%C3%A1mrsk%2C_steel_ingots_-_2.JPG/800px-Z%C3%A1mrsk%2C_steel_ingots_-_2.JPG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8/  </a:t>
            </a:r>
            <a:r>
              <a:rPr lang="cs-CZ" sz="1200" dirty="0" smtClean="0">
                <a:hlinkClick r:id="rId9"/>
              </a:rPr>
              <a:t>http://upload.wikimedia.org/wikipedia/commons/thumb/9/9d/Continuous_casting_%28Tundish_and_Mold%29-2_NT.PNG/545px-Continuous_casting_%28Tundish_and_Mold%29-2_NT.PNG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9/ </a:t>
            </a:r>
            <a:r>
              <a:rPr lang="cs-CZ" sz="1200" dirty="0" smtClean="0">
                <a:hlinkClick r:id="rId10"/>
              </a:rPr>
              <a:t>http://upload.wikimedia.org/wikipedia/commons/thumb/8/89/Metal_tubes_stored_in_a_yard.jpg/800px-Metal_tubes_stored_in_a_yard.jpg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10/ </a:t>
            </a:r>
            <a:r>
              <a:rPr lang="cs-CZ" sz="1200" dirty="0" smtClean="0">
                <a:hlinkClick r:id="rId11"/>
              </a:rPr>
              <a:t>http://upload.wikimedia.org/wikipedia/commons/b/b6/Tram_rail.jpg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11/ </a:t>
            </a:r>
            <a:r>
              <a:rPr lang="cs-CZ" sz="1200" dirty="0" smtClean="0">
                <a:hlinkClick r:id="rId12"/>
              </a:rPr>
              <a:t>http://upload.wikimedia.org/wikipedia/commons/thumb/f/f4/Wire.agr.jpg/800px-Wire.agr.jpg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12/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upload.wikimedia.org/wikipedia/commons/d/d0/Huh-Kupolofen-HDR.jpg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13/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upload.wikimedia.org/wikipedia/commons/b/b0/Casting.jpg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14/ </a:t>
            </a:r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://upload.wikimedia.org/wikipedia/commons/thumb/5/5b/%D0%A3%D0%B3%D0%BE%D0%BB%D1%8C%D0%BD%D0%B8%D0%BA_%D0%92-%D0%92_%</a:t>
            </a:r>
            <a:r>
              <a:rPr lang="cs-CZ" sz="1200" dirty="0" smtClean="0">
                <a:hlinkClick r:id="rId15"/>
              </a:rPr>
              <a:t>D1%87%D1%83%D0%B3%D1%83%D0%BD%D0%BD%D1%8B%D0%B9_15.jpg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Není-li uvedeno jinak, vlastní práce autora.</a:t>
            </a:r>
          </a:p>
          <a:p>
            <a:pPr marL="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4579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577</Words>
  <Application>Microsoft Office PowerPoint</Application>
  <PresentationFormat>Předvádění na obrazovce (4:3)</PresentationFormat>
  <Paragraphs>118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Výroba železa, oceli a litiny</vt:lpstr>
      <vt:lpstr>Kovy</vt:lpstr>
      <vt:lpstr>Železo</vt:lpstr>
      <vt:lpstr>Výroba železa </vt:lpstr>
      <vt:lpstr>Vysoká pec</vt:lpstr>
      <vt:lpstr>Vysoká pec Třineckých železáren</vt:lpstr>
      <vt:lpstr>Třinecké železárny</vt:lpstr>
      <vt:lpstr>Ocel</vt:lpstr>
      <vt:lpstr>Výroba oceli</vt:lpstr>
      <vt:lpstr> Konvektory na výrobu oceli</vt:lpstr>
      <vt:lpstr>Další zpracování oceli</vt:lpstr>
      <vt:lpstr>Lití ocele z licí pánve do kokil</vt:lpstr>
      <vt:lpstr>Ocelové ingoty</vt:lpstr>
      <vt:lpstr>Schéma plynulého odlévání oceli</vt:lpstr>
      <vt:lpstr>Příklady ocelových polotovarů</vt:lpstr>
      <vt:lpstr>Základní rozdělení oceli podle použití</vt:lpstr>
      <vt:lpstr>Litina</vt:lpstr>
      <vt:lpstr>Dělení litin</vt:lpstr>
      <vt:lpstr>Slévárenská pec (kuplovna)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</dc:title>
  <dc:creator>Fliedrovi</dc:creator>
  <cp:lastModifiedBy>Kabinet</cp:lastModifiedBy>
  <cp:revision>26</cp:revision>
  <dcterms:created xsi:type="dcterms:W3CDTF">2012-01-25T21:10:53Z</dcterms:created>
  <dcterms:modified xsi:type="dcterms:W3CDTF">2013-03-19T07:35:55Z</dcterms:modified>
</cp:coreProperties>
</file>