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  <p:sldMasterId id="2147483756" r:id="rId2"/>
  </p:sldMasterIdLst>
  <p:notesMasterIdLst>
    <p:notesMasterId r:id="rId24"/>
  </p:notesMasterIdLst>
  <p:sldIdLst>
    <p:sldId id="267" r:id="rId3"/>
    <p:sldId id="256" r:id="rId4"/>
    <p:sldId id="257" r:id="rId5"/>
    <p:sldId id="258" r:id="rId6"/>
    <p:sldId id="259" r:id="rId7"/>
    <p:sldId id="260" r:id="rId8"/>
    <p:sldId id="262" r:id="rId9"/>
    <p:sldId id="261" r:id="rId10"/>
    <p:sldId id="263" r:id="rId11"/>
    <p:sldId id="264" r:id="rId12"/>
    <p:sldId id="265" r:id="rId13"/>
    <p:sldId id="27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90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07F322-119E-4735-879C-B5165D2E936B}" type="datetimeFigureOut">
              <a:rPr lang="cs-CZ" smtClean="0"/>
              <a:t>17.5.2012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A3B9905-B7D3-4911-8914-83CFC573A2F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947472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3B9905-B7D3-4911-8914-83CFC573A2FE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382261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3B9905-B7D3-4911-8914-83CFC573A2FE}" type="slidenum">
              <a:rPr lang="cs-CZ" smtClean="0"/>
              <a:t>19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382261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A9E07-F30E-4D9B-B5F1-106FC8EFE293}" type="datetimeFigureOut">
              <a:rPr lang="cs-CZ" smtClean="0"/>
              <a:t>17.5.2012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8D1083-056C-494A-84AB-9B90F910F1E8}" type="slidenum">
              <a:rPr lang="cs-CZ" smtClean="0"/>
              <a:t>‹#›</a:t>
            </a:fld>
            <a:endParaRPr lang="cs-CZ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A9E07-F30E-4D9B-B5F1-106FC8EFE293}" type="datetimeFigureOut">
              <a:rPr lang="cs-CZ" smtClean="0"/>
              <a:t>17.5.2012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8D1083-056C-494A-84AB-9B90F910F1E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A9E07-F30E-4D9B-B5F1-106FC8EFE293}" type="datetimeFigureOut">
              <a:rPr lang="cs-CZ" smtClean="0"/>
              <a:t>17.5.2012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8D1083-056C-494A-84AB-9B90F910F1E8}" type="slidenum">
              <a:rPr lang="cs-CZ" smtClean="0"/>
              <a:t>‹#›</a:t>
            </a:fld>
            <a:endParaRPr lang="cs-CZ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A9E07-F30E-4D9B-B5F1-106FC8EFE293}" type="datetimeFigureOut">
              <a:rPr lang="cs-CZ" smtClean="0"/>
              <a:t>17.5.2012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8D1083-056C-494A-84AB-9B90F910F1E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A9E07-F30E-4D9B-B5F1-106FC8EFE293}" type="datetimeFigureOut">
              <a:rPr lang="cs-CZ" smtClean="0"/>
              <a:t>17.5.2012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8D1083-056C-494A-84AB-9B90F910F1E8}" type="slidenum">
              <a:rPr lang="cs-CZ" smtClean="0"/>
              <a:t>‹#›</a:t>
            </a:fld>
            <a:endParaRPr lang="cs-CZ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A9E07-F30E-4D9B-B5F1-106FC8EFE293}" type="datetimeFigureOut">
              <a:rPr lang="cs-CZ" smtClean="0"/>
              <a:t>17.5.2012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8D1083-056C-494A-84AB-9B90F910F1E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A9E07-F30E-4D9B-B5F1-106FC8EFE293}" type="datetimeFigureOut">
              <a:rPr lang="cs-CZ" smtClean="0"/>
              <a:t>17.5.2012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8D1083-056C-494A-84AB-9B90F910F1E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A9E07-F30E-4D9B-B5F1-106FC8EFE293}" type="datetimeFigureOut">
              <a:rPr lang="cs-CZ" smtClean="0"/>
              <a:t>17.5.2012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8D1083-056C-494A-84AB-9B90F910F1E8}" type="slidenum">
              <a:rPr lang="cs-CZ" smtClean="0"/>
              <a:t>‹#›</a:t>
            </a:fld>
            <a:endParaRPr lang="cs-CZ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A9E07-F30E-4D9B-B5F1-106FC8EFE293}" type="datetimeFigureOut">
              <a:rPr lang="cs-CZ" smtClean="0"/>
              <a:t>17.5.2012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8D1083-056C-494A-84AB-9B90F910F1E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A9E07-F30E-4D9B-B5F1-106FC8EFE293}" type="datetimeFigureOut">
              <a:rPr lang="cs-CZ" smtClean="0"/>
              <a:t>17.5.2012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8D1083-056C-494A-84AB-9B90F910F1E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A9E07-F30E-4D9B-B5F1-106FC8EFE293}" type="datetimeFigureOut">
              <a:rPr lang="cs-CZ" smtClean="0"/>
              <a:t>17.5.2012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8D1083-056C-494A-84AB-9B90F910F1E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2AAB11-390B-4D26-B021-789249C78C5D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93711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0E4346-66DC-4B3D-A4E0-E3A34088106B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320939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0C6536-A2E0-4C01-BB54-7B4A779763BD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254734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0B9BD4-E2C6-4F5B-811E-188787469410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103091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6CF139-5DBE-450E-AC8E-6B920438FE6F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058601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C62A29-AA3E-4ED1-912F-C7097BB61F86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280800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213831-D4C8-44BE-A60E-2C7AA6B596C3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642135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EEAB1F-79DC-4928-8869-60E627E845E7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177337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5B5CCB-CD03-4F24-B261-DF88E41AA767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152591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2D5FCB-32EF-4F93-A1A2-EC57E335D830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149364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EC9192-1E0D-4DF0-846C-5CE24E47AE6B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31578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A1CA9E07-F30E-4D9B-B5F1-106FC8EFE293}" type="datetimeFigureOut">
              <a:rPr lang="cs-CZ" smtClean="0"/>
              <a:t>17.5.2012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848D1083-056C-494A-84AB-9B90F910F1E8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B9D6CED-6625-4019-A948-283E9086238B}" type="slidenum">
              <a:rPr lang="cs-CZ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93392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5300663"/>
            <a:ext cx="5665787" cy="1239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4F81BD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sp>
        <p:nvSpPr>
          <p:cNvPr id="2051" name="Rectangle 6"/>
          <p:cNvSpPr>
            <a:spLocks noChangeArrowheads="1"/>
          </p:cNvSpPr>
          <p:nvPr/>
        </p:nvSpPr>
        <p:spPr bwMode="auto">
          <a:xfrm>
            <a:off x="2386836" y="1409462"/>
            <a:ext cx="4557658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cs-CZ" b="1" dirty="0" smtClean="0">
                <a:solidFill>
                  <a:srgbClr val="000000"/>
                </a:solidFill>
              </a:rPr>
              <a:t>07 dvouprvkové sloučeniny - opakování</a:t>
            </a:r>
            <a:endParaRPr lang="cs-CZ" dirty="0" smtClean="0">
              <a:solidFill>
                <a:srgbClr val="000000"/>
              </a:solidFill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cs-CZ" sz="2400" b="1" smtClean="0">
                <a:solidFill>
                  <a:srgbClr val="000000"/>
                </a:solidFill>
              </a:rPr>
              <a:t>VY_32_INOVACE_07</a:t>
            </a:r>
            <a:endParaRPr lang="cs-CZ" sz="2400" b="1" dirty="0" smtClean="0">
              <a:solidFill>
                <a:srgbClr val="000000"/>
              </a:solidFill>
            </a:endParaRPr>
          </a:p>
        </p:txBody>
      </p:sp>
      <p:sp>
        <p:nvSpPr>
          <p:cNvPr id="2052" name="Text Box 7"/>
          <p:cNvSpPr txBox="1">
            <a:spLocks noChangeArrowheads="1"/>
          </p:cNvSpPr>
          <p:nvPr/>
        </p:nvSpPr>
        <p:spPr bwMode="auto">
          <a:xfrm>
            <a:off x="684212" y="3357563"/>
            <a:ext cx="8280275" cy="16619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cs-CZ" sz="1200" b="1" dirty="0" smtClean="0">
                <a:solidFill>
                  <a:srgbClr val="000000"/>
                </a:solidFill>
              </a:rPr>
              <a:t>autor:</a:t>
            </a:r>
            <a:r>
              <a:rPr lang="cs-CZ" dirty="0" smtClean="0">
                <a:solidFill>
                  <a:srgbClr val="000000"/>
                </a:solidFill>
              </a:rPr>
              <a:t>		</a:t>
            </a:r>
            <a:r>
              <a:rPr lang="cs-CZ" sz="1200" dirty="0" smtClean="0">
                <a:solidFill>
                  <a:srgbClr val="000000"/>
                </a:solidFill>
              </a:rPr>
              <a:t>Mgr. Helena </a:t>
            </a:r>
            <a:r>
              <a:rPr lang="cs-CZ" sz="1200" dirty="0" err="1" smtClean="0">
                <a:solidFill>
                  <a:srgbClr val="000000"/>
                </a:solidFill>
              </a:rPr>
              <a:t>Žovincová</a:t>
            </a:r>
            <a:endParaRPr lang="cs-CZ" sz="1200" dirty="0" smtClean="0">
              <a:solidFill>
                <a:srgbClr val="000000"/>
              </a:solidFill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cs-CZ" sz="1200" b="1" dirty="0" smtClean="0">
                <a:solidFill>
                  <a:srgbClr val="000000"/>
                </a:solidFill>
              </a:rPr>
              <a:t>identifikace:</a:t>
            </a:r>
            <a:r>
              <a:rPr lang="cs-CZ" sz="1200" dirty="0" smtClean="0">
                <a:solidFill>
                  <a:srgbClr val="000000"/>
                </a:solidFill>
              </a:rPr>
              <a:t>		H2-07</a:t>
            </a: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cs-CZ" sz="1200" b="1" dirty="0" smtClean="0">
                <a:solidFill>
                  <a:srgbClr val="000000"/>
                </a:solidFill>
              </a:rPr>
              <a:t>třída:</a:t>
            </a:r>
            <a:r>
              <a:rPr lang="cs-CZ" sz="1200" dirty="0" smtClean="0">
                <a:solidFill>
                  <a:srgbClr val="000000"/>
                </a:solidFill>
              </a:rPr>
              <a:t>		8.</a:t>
            </a: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cs-CZ" sz="1200" b="1" dirty="0" smtClean="0">
                <a:solidFill>
                  <a:srgbClr val="000000"/>
                </a:solidFill>
              </a:rPr>
              <a:t>předmět:</a:t>
            </a:r>
            <a:r>
              <a:rPr lang="cs-CZ" sz="1200" dirty="0" smtClean="0">
                <a:solidFill>
                  <a:srgbClr val="000000"/>
                </a:solidFill>
              </a:rPr>
              <a:t>		Ch</a:t>
            </a: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cs-CZ" sz="1200" b="1" dirty="0" smtClean="0">
                <a:solidFill>
                  <a:srgbClr val="000000"/>
                </a:solidFill>
              </a:rPr>
              <a:t>anotace:</a:t>
            </a:r>
            <a:r>
              <a:rPr lang="cs-CZ" sz="1200" dirty="0" smtClean="0">
                <a:solidFill>
                  <a:srgbClr val="000000"/>
                </a:solidFill>
              </a:rPr>
              <a:t>		Materiál je určen k opakování učiva – dvouprvkové sloučeniny, lze jej využít k procvičování 		učiva  u tabule i pro písemné opakování.</a:t>
            </a:r>
          </a:p>
        </p:txBody>
      </p:sp>
    </p:spTree>
    <p:extLst>
      <p:ext uri="{BB962C8B-B14F-4D97-AF65-F5344CB8AC3E}">
        <p14:creationId xmlns:p14="http://schemas.microsoft.com/office/powerpoint/2010/main" val="1560217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Opakování </a:t>
            </a:r>
            <a:r>
              <a:rPr lang="cs-CZ" smtClean="0"/>
              <a:t>učiva </a:t>
            </a:r>
            <a:r>
              <a:rPr lang="cs-CZ"/>
              <a:t/>
            </a:r>
            <a:br>
              <a:rPr lang="cs-CZ"/>
            </a:br>
            <a:r>
              <a:rPr lang="cs-CZ" smtClean="0"/>
              <a:t> </a:t>
            </a:r>
            <a:r>
              <a:rPr lang="cs-CZ" dirty="0" smtClean="0"/>
              <a:t>8. třída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DVOUPRVKOVÉ SLOUČENINY</a:t>
            </a:r>
            <a:endParaRPr lang="cs-CZ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5642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1412776"/>
            <a:ext cx="882396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eriod"/>
            </a:pPr>
            <a:r>
              <a:rPr lang="cs-CZ" sz="2800" dirty="0" smtClean="0"/>
              <a:t>Halogenidy jsou dvouprvkové sloučeniny</a:t>
            </a:r>
          </a:p>
          <a:p>
            <a:pPr marL="514350" indent="-514350">
              <a:buAutoNum type="arabicPeriod"/>
            </a:pPr>
            <a:endParaRPr lang="cs-CZ" sz="2800" dirty="0" smtClean="0"/>
          </a:p>
          <a:p>
            <a:r>
              <a:rPr lang="cs-CZ" sz="2800" dirty="0" smtClean="0"/>
              <a:t>     .........................     a     .........................</a:t>
            </a:r>
          </a:p>
          <a:p>
            <a:pPr marL="514350" indent="-514350">
              <a:buAutoNum type="arabicPeriod"/>
            </a:pP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93456683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1916832"/>
            <a:ext cx="698477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2. Které dvouprvkové sloučeniny znáte?</a:t>
            </a:r>
          </a:p>
          <a:p>
            <a:endParaRPr lang="cs-CZ" sz="2800" dirty="0" smtClean="0"/>
          </a:p>
          <a:p>
            <a:endParaRPr lang="cs-CZ" sz="2800" dirty="0"/>
          </a:p>
          <a:p>
            <a:r>
              <a:rPr lang="cs-CZ" sz="2800" dirty="0" smtClean="0"/>
              <a:t>..............................................................</a:t>
            </a:r>
          </a:p>
          <a:p>
            <a:endParaRPr lang="cs-CZ" sz="2800" dirty="0" smtClean="0"/>
          </a:p>
          <a:p>
            <a:r>
              <a:rPr lang="cs-CZ" sz="2800" dirty="0" smtClean="0"/>
              <a:t>..............................................................</a:t>
            </a:r>
          </a:p>
          <a:p>
            <a:endParaRPr lang="cs-CZ" sz="2800" dirty="0" smtClean="0"/>
          </a:p>
          <a:p>
            <a:r>
              <a:rPr lang="cs-CZ" sz="2800" dirty="0" smtClean="0"/>
              <a:t>.............................................................. 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39151204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55576" y="1541481"/>
            <a:ext cx="6219972" cy="44012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3. Přiřaďte koncovky oxidačních čísel:</a:t>
            </a:r>
          </a:p>
          <a:p>
            <a:endParaRPr lang="cs-CZ" sz="2800" dirty="0"/>
          </a:p>
          <a:p>
            <a:r>
              <a:rPr lang="cs-CZ" sz="2800" dirty="0" smtClean="0">
                <a:solidFill>
                  <a:schemeClr val="tx2"/>
                </a:solidFill>
              </a:rPr>
              <a:t>III</a:t>
            </a:r>
            <a:r>
              <a:rPr lang="cs-CZ" sz="2800" dirty="0" smtClean="0"/>
              <a:t>				- </a:t>
            </a:r>
            <a:r>
              <a:rPr lang="cs-CZ" sz="2800" dirty="0" err="1" smtClean="0"/>
              <a:t>ový</a:t>
            </a:r>
            <a:endParaRPr lang="cs-CZ" sz="2800" dirty="0" smtClean="0"/>
          </a:p>
          <a:p>
            <a:r>
              <a:rPr lang="cs-CZ" sz="2800" dirty="0" smtClean="0">
                <a:solidFill>
                  <a:schemeClr val="tx2"/>
                </a:solidFill>
              </a:rPr>
              <a:t>VI</a:t>
            </a:r>
            <a:r>
              <a:rPr lang="cs-CZ" sz="2800" dirty="0" smtClean="0"/>
              <a:t>				- ný</a:t>
            </a:r>
          </a:p>
          <a:p>
            <a:r>
              <a:rPr lang="cs-CZ" sz="2800" dirty="0" smtClean="0">
                <a:solidFill>
                  <a:schemeClr val="tx2"/>
                </a:solidFill>
              </a:rPr>
              <a:t>I</a:t>
            </a:r>
            <a:r>
              <a:rPr lang="cs-CZ" sz="2800" dirty="0" smtClean="0"/>
              <a:t>				- </a:t>
            </a:r>
            <a:r>
              <a:rPr lang="cs-CZ" sz="2800" dirty="0" err="1" smtClean="0"/>
              <a:t>istý</a:t>
            </a:r>
            <a:endParaRPr lang="cs-CZ" sz="2800" dirty="0" smtClean="0"/>
          </a:p>
          <a:p>
            <a:r>
              <a:rPr lang="cs-CZ" sz="2800" dirty="0" smtClean="0">
                <a:solidFill>
                  <a:schemeClr val="tx2"/>
                </a:solidFill>
              </a:rPr>
              <a:t>VIII</a:t>
            </a:r>
            <a:r>
              <a:rPr lang="cs-CZ" sz="2800" dirty="0" smtClean="0"/>
              <a:t>				- </a:t>
            </a:r>
            <a:r>
              <a:rPr lang="cs-CZ" sz="2800" dirty="0" err="1" smtClean="0"/>
              <a:t>natý</a:t>
            </a:r>
            <a:endParaRPr lang="cs-CZ" sz="2800" dirty="0" smtClean="0"/>
          </a:p>
          <a:p>
            <a:r>
              <a:rPr lang="cs-CZ" sz="2800" dirty="0" smtClean="0">
                <a:solidFill>
                  <a:schemeClr val="tx2"/>
                </a:solidFill>
              </a:rPr>
              <a:t>IV</a:t>
            </a:r>
            <a:r>
              <a:rPr lang="cs-CZ" sz="2800" dirty="0" smtClean="0"/>
              <a:t>				- </a:t>
            </a:r>
            <a:r>
              <a:rPr lang="cs-CZ" sz="2800" dirty="0" err="1" smtClean="0"/>
              <a:t>itý</a:t>
            </a:r>
            <a:endParaRPr lang="cs-CZ" sz="2800" dirty="0" smtClean="0"/>
          </a:p>
          <a:p>
            <a:r>
              <a:rPr lang="cs-CZ" sz="2800" dirty="0" smtClean="0">
                <a:solidFill>
                  <a:schemeClr val="tx2"/>
                </a:solidFill>
              </a:rPr>
              <a:t>II</a:t>
            </a:r>
            <a:r>
              <a:rPr lang="cs-CZ" sz="2800" dirty="0" smtClean="0"/>
              <a:t>				- </a:t>
            </a:r>
            <a:r>
              <a:rPr lang="cs-CZ" sz="2800" dirty="0" err="1" smtClean="0"/>
              <a:t>ičelý</a:t>
            </a:r>
            <a:endParaRPr lang="cs-CZ" sz="2800" dirty="0" smtClean="0"/>
          </a:p>
          <a:p>
            <a:r>
              <a:rPr lang="cs-CZ" sz="2800" dirty="0" smtClean="0">
                <a:solidFill>
                  <a:schemeClr val="tx2"/>
                </a:solidFill>
              </a:rPr>
              <a:t>V</a:t>
            </a:r>
            <a:r>
              <a:rPr lang="cs-CZ" sz="2800" dirty="0" smtClean="0"/>
              <a:t>				- </a:t>
            </a:r>
            <a:r>
              <a:rPr lang="cs-CZ" sz="2800" dirty="0" err="1" smtClean="0"/>
              <a:t>ičitý</a:t>
            </a:r>
            <a:endParaRPr lang="cs-CZ" sz="2800" dirty="0" smtClean="0"/>
          </a:p>
          <a:p>
            <a:r>
              <a:rPr lang="cs-CZ" sz="2800" dirty="0" smtClean="0">
                <a:solidFill>
                  <a:schemeClr val="tx2"/>
                </a:solidFill>
              </a:rPr>
              <a:t>VII</a:t>
            </a:r>
            <a:r>
              <a:rPr lang="cs-CZ" sz="2800" dirty="0" smtClean="0"/>
              <a:t>				- </a:t>
            </a:r>
            <a:r>
              <a:rPr lang="cs-CZ" sz="2800" dirty="0" err="1" smtClean="0"/>
              <a:t>ečný</a:t>
            </a:r>
            <a:r>
              <a:rPr lang="cs-CZ" sz="2800" dirty="0" smtClean="0"/>
              <a:t>, - </a:t>
            </a:r>
            <a:r>
              <a:rPr lang="cs-CZ" sz="2800" dirty="0" err="1" smtClean="0"/>
              <a:t>ičný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90020674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1340768"/>
            <a:ext cx="9417963" cy="31085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4. Doplňte oxidační čísla:</a:t>
            </a:r>
          </a:p>
          <a:p>
            <a:endParaRPr lang="cs-CZ" sz="2800" dirty="0" smtClean="0"/>
          </a:p>
          <a:p>
            <a:r>
              <a:rPr lang="cs-CZ" sz="2800" dirty="0" smtClean="0"/>
              <a:t> Kyslík v oxidech má oxidační číslo....................</a:t>
            </a:r>
          </a:p>
          <a:p>
            <a:endParaRPr lang="cs-CZ" sz="2800" dirty="0"/>
          </a:p>
          <a:p>
            <a:r>
              <a:rPr lang="cs-CZ" sz="2800" dirty="0" smtClean="0"/>
              <a:t> Síra v sulfidech má oxidační číslo.....................</a:t>
            </a:r>
          </a:p>
          <a:p>
            <a:endParaRPr lang="cs-CZ" sz="2800" dirty="0"/>
          </a:p>
          <a:p>
            <a:r>
              <a:rPr lang="cs-CZ" sz="2800" dirty="0" smtClean="0"/>
              <a:t> Halogeny v halogenidech mají </a:t>
            </a:r>
            <a:r>
              <a:rPr lang="cs-CZ" sz="2800" dirty="0" err="1" smtClean="0"/>
              <a:t>ox</a:t>
            </a:r>
            <a:r>
              <a:rPr lang="cs-CZ" sz="2800" dirty="0" smtClean="0"/>
              <a:t>. číslo............		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40041560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476672"/>
            <a:ext cx="4852610" cy="59195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5. Pojmenujte kationty:</a:t>
            </a:r>
          </a:p>
          <a:p>
            <a:endParaRPr lang="cs-CZ" sz="3600" dirty="0" smtClean="0"/>
          </a:p>
          <a:p>
            <a:r>
              <a:rPr lang="cs-CZ" sz="3600" dirty="0" err="1" smtClean="0">
                <a:solidFill>
                  <a:schemeClr val="tx2"/>
                </a:solidFill>
              </a:rPr>
              <a:t>Si</a:t>
            </a:r>
            <a:r>
              <a:rPr lang="cs-CZ" sz="2800" baseline="70000" dirty="0" err="1">
                <a:solidFill>
                  <a:schemeClr val="tx2"/>
                </a:solidFill>
              </a:rPr>
              <a:t>+IV</a:t>
            </a:r>
            <a:endParaRPr lang="cs-CZ" sz="2800" baseline="70000" dirty="0">
              <a:solidFill>
                <a:schemeClr val="tx2"/>
              </a:solidFill>
            </a:endParaRPr>
          </a:p>
          <a:p>
            <a:r>
              <a:rPr lang="cs-CZ" sz="3600" dirty="0" smtClean="0">
                <a:solidFill>
                  <a:schemeClr val="tx2"/>
                </a:solidFill>
              </a:rPr>
              <a:t>B</a:t>
            </a:r>
            <a:r>
              <a:rPr lang="cs-CZ" sz="2800" baseline="70000" dirty="0">
                <a:solidFill>
                  <a:schemeClr val="tx2"/>
                </a:solidFill>
              </a:rPr>
              <a:t>+III</a:t>
            </a:r>
          </a:p>
          <a:p>
            <a:r>
              <a:rPr lang="cs-CZ" sz="3600" dirty="0" err="1" smtClean="0">
                <a:solidFill>
                  <a:schemeClr val="tx2"/>
                </a:solidFill>
              </a:rPr>
              <a:t>Na</a:t>
            </a:r>
            <a:r>
              <a:rPr lang="cs-CZ" sz="2800" baseline="70000" dirty="0" err="1">
                <a:solidFill>
                  <a:schemeClr val="tx2"/>
                </a:solidFill>
              </a:rPr>
              <a:t>+I</a:t>
            </a:r>
            <a:endParaRPr lang="cs-CZ" sz="2800" baseline="70000" dirty="0">
              <a:solidFill>
                <a:schemeClr val="tx2"/>
              </a:solidFill>
            </a:endParaRPr>
          </a:p>
          <a:p>
            <a:r>
              <a:rPr lang="cs-CZ" sz="3600" dirty="0" err="1" smtClean="0">
                <a:solidFill>
                  <a:schemeClr val="tx2"/>
                </a:solidFill>
              </a:rPr>
              <a:t>Mn</a:t>
            </a:r>
            <a:r>
              <a:rPr lang="cs-CZ" sz="2800" baseline="70000" dirty="0" err="1">
                <a:solidFill>
                  <a:schemeClr val="tx2"/>
                </a:solidFill>
              </a:rPr>
              <a:t>+VII</a:t>
            </a:r>
            <a:endParaRPr lang="cs-CZ" sz="2800" baseline="70000" dirty="0">
              <a:solidFill>
                <a:schemeClr val="tx2"/>
              </a:solidFill>
            </a:endParaRPr>
          </a:p>
          <a:p>
            <a:r>
              <a:rPr lang="cs-CZ" sz="3600" dirty="0" smtClean="0">
                <a:solidFill>
                  <a:schemeClr val="tx2"/>
                </a:solidFill>
              </a:rPr>
              <a:t>C</a:t>
            </a:r>
            <a:r>
              <a:rPr lang="cs-CZ" sz="2800" baseline="70000" dirty="0">
                <a:solidFill>
                  <a:schemeClr val="tx2"/>
                </a:solidFill>
              </a:rPr>
              <a:t>+IV</a:t>
            </a:r>
          </a:p>
          <a:p>
            <a:r>
              <a:rPr lang="cs-CZ" sz="3600" dirty="0" err="1" smtClean="0">
                <a:solidFill>
                  <a:schemeClr val="tx2"/>
                </a:solidFill>
              </a:rPr>
              <a:t>Os</a:t>
            </a:r>
            <a:r>
              <a:rPr lang="cs-CZ" sz="2800" baseline="70000" dirty="0" err="1">
                <a:solidFill>
                  <a:schemeClr val="tx2"/>
                </a:solidFill>
              </a:rPr>
              <a:t>+VIII</a:t>
            </a:r>
            <a:endParaRPr lang="cs-CZ" sz="2800" baseline="70000" dirty="0">
              <a:solidFill>
                <a:schemeClr val="tx2"/>
              </a:solidFill>
            </a:endParaRPr>
          </a:p>
          <a:p>
            <a:r>
              <a:rPr lang="cs-CZ" sz="3600" dirty="0" smtClean="0">
                <a:solidFill>
                  <a:schemeClr val="tx2"/>
                </a:solidFill>
              </a:rPr>
              <a:t>P</a:t>
            </a:r>
            <a:r>
              <a:rPr lang="cs-CZ" sz="2800" baseline="70000" dirty="0">
                <a:solidFill>
                  <a:schemeClr val="tx2"/>
                </a:solidFill>
              </a:rPr>
              <a:t>+V</a:t>
            </a:r>
          </a:p>
          <a:p>
            <a:r>
              <a:rPr lang="cs-CZ" sz="3600" dirty="0" err="1" smtClean="0">
                <a:solidFill>
                  <a:schemeClr val="tx2"/>
                </a:solidFill>
              </a:rPr>
              <a:t>Pb</a:t>
            </a:r>
            <a:r>
              <a:rPr lang="cs-CZ" sz="2800" baseline="70000" dirty="0" err="1" smtClean="0">
                <a:solidFill>
                  <a:schemeClr val="tx2"/>
                </a:solidFill>
              </a:rPr>
              <a:t>+II</a:t>
            </a:r>
            <a:endParaRPr lang="cs-CZ" sz="2800" baseline="70000" dirty="0" smtClean="0">
              <a:solidFill>
                <a:schemeClr val="tx2"/>
              </a:solidFill>
            </a:endParaRPr>
          </a:p>
          <a:p>
            <a:endParaRPr lang="cs-CZ" sz="2800" baseline="70000" dirty="0"/>
          </a:p>
        </p:txBody>
      </p:sp>
    </p:spTree>
    <p:extLst>
      <p:ext uri="{BB962C8B-B14F-4D97-AF65-F5344CB8AC3E}">
        <p14:creationId xmlns:p14="http://schemas.microsoft.com/office/powerpoint/2010/main" val="215853867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764704"/>
            <a:ext cx="453650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/>
              <a:t>6</a:t>
            </a:r>
            <a:r>
              <a:rPr lang="cs-CZ" sz="2800" dirty="0" smtClean="0"/>
              <a:t>. Zapište vzorcem: </a:t>
            </a:r>
          </a:p>
          <a:p>
            <a:endParaRPr lang="cs-CZ" sz="2800" dirty="0"/>
          </a:p>
          <a:p>
            <a:r>
              <a:rPr lang="cs-CZ" sz="2800" dirty="0">
                <a:solidFill>
                  <a:schemeClr val="tx2"/>
                </a:solidFill>
              </a:rPr>
              <a:t>c</a:t>
            </a:r>
            <a:r>
              <a:rPr lang="cs-CZ" sz="2800" dirty="0" smtClean="0">
                <a:solidFill>
                  <a:schemeClr val="tx2"/>
                </a:solidFill>
              </a:rPr>
              <a:t>hlorid železitý</a:t>
            </a:r>
          </a:p>
          <a:p>
            <a:r>
              <a:rPr lang="cs-CZ" sz="2800" dirty="0">
                <a:solidFill>
                  <a:schemeClr val="tx2"/>
                </a:solidFill>
              </a:rPr>
              <a:t>s</a:t>
            </a:r>
            <a:r>
              <a:rPr lang="cs-CZ" sz="2800" dirty="0" smtClean="0">
                <a:solidFill>
                  <a:schemeClr val="tx2"/>
                </a:solidFill>
              </a:rPr>
              <a:t>ulfid sodný</a:t>
            </a:r>
          </a:p>
          <a:p>
            <a:r>
              <a:rPr lang="cs-CZ" sz="2800" dirty="0">
                <a:solidFill>
                  <a:schemeClr val="tx2"/>
                </a:solidFill>
              </a:rPr>
              <a:t>o</a:t>
            </a:r>
            <a:r>
              <a:rPr lang="cs-CZ" sz="2800" dirty="0" smtClean="0">
                <a:solidFill>
                  <a:schemeClr val="tx2"/>
                </a:solidFill>
              </a:rPr>
              <a:t>xid vápenatý</a:t>
            </a:r>
          </a:p>
          <a:p>
            <a:r>
              <a:rPr lang="cs-CZ" sz="2800" dirty="0">
                <a:solidFill>
                  <a:schemeClr val="tx2"/>
                </a:solidFill>
              </a:rPr>
              <a:t>j</a:t>
            </a:r>
            <a:r>
              <a:rPr lang="cs-CZ" sz="2800" dirty="0" smtClean="0">
                <a:solidFill>
                  <a:schemeClr val="tx2"/>
                </a:solidFill>
              </a:rPr>
              <a:t>odid draselný</a:t>
            </a:r>
          </a:p>
          <a:p>
            <a:r>
              <a:rPr lang="cs-CZ" sz="2800" dirty="0">
                <a:solidFill>
                  <a:schemeClr val="tx2"/>
                </a:solidFill>
              </a:rPr>
              <a:t>o</a:t>
            </a:r>
            <a:r>
              <a:rPr lang="cs-CZ" sz="2800" dirty="0" smtClean="0">
                <a:solidFill>
                  <a:schemeClr val="tx2"/>
                </a:solidFill>
              </a:rPr>
              <a:t>xid uhličitý</a:t>
            </a:r>
          </a:p>
          <a:p>
            <a:r>
              <a:rPr lang="cs-CZ" sz="2800" dirty="0" smtClean="0">
                <a:solidFill>
                  <a:schemeClr val="tx2"/>
                </a:solidFill>
              </a:rPr>
              <a:t>sulfid stříbrný</a:t>
            </a:r>
          </a:p>
          <a:p>
            <a:r>
              <a:rPr lang="cs-CZ" sz="2800" dirty="0">
                <a:solidFill>
                  <a:schemeClr val="tx2"/>
                </a:solidFill>
              </a:rPr>
              <a:t>o</a:t>
            </a:r>
            <a:r>
              <a:rPr lang="cs-CZ" sz="2800" dirty="0" smtClean="0">
                <a:solidFill>
                  <a:schemeClr val="tx2"/>
                </a:solidFill>
              </a:rPr>
              <a:t>xid sírový</a:t>
            </a:r>
          </a:p>
          <a:p>
            <a:r>
              <a:rPr lang="cs-CZ" sz="2800" dirty="0" smtClean="0">
                <a:solidFill>
                  <a:schemeClr val="tx2"/>
                </a:solidFill>
              </a:rPr>
              <a:t>bromid sodný</a:t>
            </a:r>
          </a:p>
          <a:p>
            <a:r>
              <a:rPr lang="cs-CZ" sz="2800" dirty="0" smtClean="0">
                <a:solidFill>
                  <a:schemeClr val="tx2"/>
                </a:solidFill>
              </a:rPr>
              <a:t>oxid fosforečný</a:t>
            </a:r>
          </a:p>
          <a:p>
            <a:r>
              <a:rPr lang="cs-CZ" sz="2800" dirty="0" smtClean="0">
                <a:solidFill>
                  <a:schemeClr val="tx2"/>
                </a:solidFill>
              </a:rPr>
              <a:t>oxid manganistý</a:t>
            </a:r>
            <a:endParaRPr lang="cs-CZ" sz="28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313857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43608" y="980728"/>
            <a:ext cx="4862228" cy="58374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7. Napište název:</a:t>
            </a:r>
          </a:p>
          <a:p>
            <a:endParaRPr lang="cs-CZ" sz="2800" dirty="0" smtClean="0"/>
          </a:p>
          <a:p>
            <a:r>
              <a:rPr lang="cs-CZ" sz="2800" dirty="0" smtClean="0">
                <a:solidFill>
                  <a:schemeClr val="tx2"/>
                </a:solidFill>
              </a:rPr>
              <a:t>AuCl</a:t>
            </a:r>
            <a:r>
              <a:rPr lang="cs-CZ" sz="2800" baseline="-50000" dirty="0" smtClean="0">
                <a:solidFill>
                  <a:schemeClr val="tx2"/>
                </a:solidFill>
              </a:rPr>
              <a:t>3				</a:t>
            </a:r>
            <a:r>
              <a:rPr lang="cs-CZ" sz="2800" dirty="0" err="1" smtClean="0">
                <a:solidFill>
                  <a:schemeClr val="tx2"/>
                </a:solidFill>
              </a:rPr>
              <a:t>PbS</a:t>
            </a:r>
            <a:endParaRPr lang="cs-CZ" sz="2800" dirty="0" smtClean="0">
              <a:solidFill>
                <a:schemeClr val="tx2"/>
              </a:solidFill>
            </a:endParaRPr>
          </a:p>
          <a:p>
            <a:endParaRPr lang="cs-CZ" sz="2800" dirty="0" smtClean="0">
              <a:solidFill>
                <a:schemeClr val="tx2"/>
              </a:solidFill>
            </a:endParaRPr>
          </a:p>
          <a:p>
            <a:r>
              <a:rPr lang="cs-CZ" sz="2800" dirty="0" err="1" smtClean="0">
                <a:solidFill>
                  <a:schemeClr val="tx2"/>
                </a:solidFill>
              </a:rPr>
              <a:t>HgO</a:t>
            </a:r>
            <a:r>
              <a:rPr lang="cs-CZ" sz="2800" dirty="0" smtClean="0">
                <a:solidFill>
                  <a:schemeClr val="tx2"/>
                </a:solidFill>
              </a:rPr>
              <a:t>				KI</a:t>
            </a:r>
          </a:p>
          <a:p>
            <a:endParaRPr lang="cs-CZ" sz="2800" dirty="0" smtClean="0">
              <a:solidFill>
                <a:schemeClr val="tx2"/>
              </a:solidFill>
            </a:endParaRPr>
          </a:p>
          <a:p>
            <a:r>
              <a:rPr lang="cs-CZ" sz="2800" dirty="0" smtClean="0">
                <a:solidFill>
                  <a:schemeClr val="tx2"/>
                </a:solidFill>
              </a:rPr>
              <a:t>Mn</a:t>
            </a:r>
            <a:r>
              <a:rPr lang="cs-CZ" sz="2800" baseline="-50000" dirty="0" smtClean="0">
                <a:solidFill>
                  <a:schemeClr val="tx2"/>
                </a:solidFill>
              </a:rPr>
              <a:t>2</a:t>
            </a:r>
            <a:r>
              <a:rPr lang="cs-CZ" sz="2800" dirty="0" smtClean="0">
                <a:solidFill>
                  <a:schemeClr val="tx2"/>
                </a:solidFill>
              </a:rPr>
              <a:t>O</a:t>
            </a:r>
            <a:r>
              <a:rPr lang="cs-CZ" sz="2800" baseline="-50000" dirty="0" smtClean="0">
                <a:solidFill>
                  <a:schemeClr val="tx2"/>
                </a:solidFill>
              </a:rPr>
              <a:t>7			</a:t>
            </a:r>
            <a:r>
              <a:rPr lang="cs-CZ" sz="2800" dirty="0" smtClean="0">
                <a:solidFill>
                  <a:schemeClr val="tx2"/>
                </a:solidFill>
              </a:rPr>
              <a:t>P</a:t>
            </a:r>
            <a:r>
              <a:rPr lang="cs-CZ" sz="2800" baseline="-50000" dirty="0" smtClean="0">
                <a:solidFill>
                  <a:schemeClr val="tx2"/>
                </a:solidFill>
              </a:rPr>
              <a:t>2</a:t>
            </a:r>
            <a:r>
              <a:rPr lang="cs-CZ" sz="2800" dirty="0" smtClean="0">
                <a:solidFill>
                  <a:schemeClr val="tx2"/>
                </a:solidFill>
              </a:rPr>
              <a:t>O</a:t>
            </a:r>
            <a:r>
              <a:rPr lang="cs-CZ" sz="2800" baseline="-50000" dirty="0" smtClean="0">
                <a:solidFill>
                  <a:schemeClr val="tx2"/>
                </a:solidFill>
              </a:rPr>
              <a:t>5</a:t>
            </a:r>
          </a:p>
          <a:p>
            <a:endParaRPr lang="cs-CZ" sz="2800" baseline="-50000" dirty="0">
              <a:solidFill>
                <a:schemeClr val="tx2"/>
              </a:solidFill>
            </a:endParaRPr>
          </a:p>
          <a:p>
            <a:r>
              <a:rPr lang="cs-CZ" sz="2800" dirty="0" smtClean="0">
                <a:solidFill>
                  <a:schemeClr val="tx2"/>
                </a:solidFill>
              </a:rPr>
              <a:t>SiO</a:t>
            </a:r>
            <a:r>
              <a:rPr lang="cs-CZ" sz="2800" baseline="-50000" dirty="0" smtClean="0">
                <a:solidFill>
                  <a:schemeClr val="tx2"/>
                </a:solidFill>
              </a:rPr>
              <a:t>2				</a:t>
            </a:r>
            <a:r>
              <a:rPr lang="cs-CZ" sz="2800" dirty="0" err="1" smtClean="0">
                <a:solidFill>
                  <a:schemeClr val="tx2"/>
                </a:solidFill>
              </a:rPr>
              <a:t>NaCl</a:t>
            </a:r>
            <a:endParaRPr lang="cs-CZ" sz="2800" dirty="0" smtClean="0">
              <a:solidFill>
                <a:schemeClr val="tx2"/>
              </a:solidFill>
            </a:endParaRPr>
          </a:p>
          <a:p>
            <a:endParaRPr lang="cs-CZ" sz="2800" dirty="0" smtClean="0">
              <a:solidFill>
                <a:schemeClr val="tx2"/>
              </a:solidFill>
            </a:endParaRPr>
          </a:p>
          <a:p>
            <a:r>
              <a:rPr lang="cs-CZ" sz="2800" dirty="0" smtClean="0">
                <a:solidFill>
                  <a:schemeClr val="tx2"/>
                </a:solidFill>
              </a:rPr>
              <a:t>SnO</a:t>
            </a:r>
            <a:r>
              <a:rPr lang="cs-CZ" sz="2800" baseline="-50000" dirty="0" smtClean="0">
                <a:solidFill>
                  <a:schemeClr val="tx2"/>
                </a:solidFill>
              </a:rPr>
              <a:t>2				</a:t>
            </a:r>
            <a:r>
              <a:rPr lang="cs-CZ" sz="2800" dirty="0" smtClean="0">
                <a:solidFill>
                  <a:schemeClr val="tx2"/>
                </a:solidFill>
              </a:rPr>
              <a:t>Sb</a:t>
            </a:r>
            <a:r>
              <a:rPr lang="cs-CZ" sz="2800" baseline="-50000" dirty="0" smtClean="0">
                <a:solidFill>
                  <a:schemeClr val="tx2"/>
                </a:solidFill>
              </a:rPr>
              <a:t>2</a:t>
            </a:r>
            <a:r>
              <a:rPr lang="cs-CZ" sz="2800" dirty="0" smtClean="0">
                <a:solidFill>
                  <a:schemeClr val="tx2"/>
                </a:solidFill>
              </a:rPr>
              <a:t>O</a:t>
            </a:r>
            <a:r>
              <a:rPr lang="cs-CZ" sz="2800" baseline="-50000" dirty="0" smtClean="0">
                <a:solidFill>
                  <a:schemeClr val="tx2"/>
                </a:solidFill>
              </a:rPr>
              <a:t>5</a:t>
            </a:r>
          </a:p>
          <a:p>
            <a:endParaRPr lang="cs-CZ" sz="2800" baseline="-50000" dirty="0">
              <a:solidFill>
                <a:schemeClr val="tx2"/>
              </a:solidFill>
            </a:endParaRPr>
          </a:p>
          <a:p>
            <a:r>
              <a:rPr lang="cs-CZ" sz="2800" dirty="0" smtClean="0">
                <a:solidFill>
                  <a:schemeClr val="tx2"/>
                </a:solidFill>
              </a:rPr>
              <a:t>CO</a:t>
            </a:r>
            <a:r>
              <a:rPr lang="cs-CZ" sz="2800" baseline="-50000" dirty="0" smtClean="0">
                <a:solidFill>
                  <a:schemeClr val="tx2"/>
                </a:solidFill>
              </a:rPr>
              <a:t>2				</a:t>
            </a:r>
            <a:r>
              <a:rPr lang="cs-CZ" sz="2800" dirty="0" smtClean="0">
                <a:solidFill>
                  <a:schemeClr val="tx2"/>
                </a:solidFill>
              </a:rPr>
              <a:t>SO</a:t>
            </a:r>
            <a:r>
              <a:rPr lang="cs-CZ" sz="2800" baseline="-50000" dirty="0" smtClean="0">
                <a:solidFill>
                  <a:schemeClr val="tx2"/>
                </a:solidFill>
              </a:rPr>
              <a:t>3</a:t>
            </a:r>
            <a:endParaRPr lang="cs-CZ" sz="2800" baseline="-50000" dirty="0">
              <a:solidFill>
                <a:schemeClr val="tx2"/>
              </a:solidFill>
            </a:endParaRPr>
          </a:p>
          <a:p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6094273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1412776"/>
            <a:ext cx="8501045" cy="44012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8. Doplňte oxidy (název a  vzorec):</a:t>
            </a:r>
          </a:p>
          <a:p>
            <a:endParaRPr lang="cs-CZ" sz="2800" dirty="0" smtClean="0"/>
          </a:p>
          <a:p>
            <a:pPr marL="457200" indent="-457200">
              <a:buFontTx/>
              <a:buChar char="-"/>
            </a:pPr>
            <a:r>
              <a:rPr lang="cs-CZ" sz="2800" dirty="0" smtClean="0"/>
              <a:t>používá se na síření sudů a sklepů.......................</a:t>
            </a:r>
          </a:p>
          <a:p>
            <a:pPr marL="457200" indent="-457200">
              <a:buFontTx/>
              <a:buChar char="-"/>
            </a:pPr>
            <a:r>
              <a:rPr lang="cs-CZ" sz="2800" dirty="0" smtClean="0"/>
              <a:t>vzniká při nedokonalém spalování........................</a:t>
            </a:r>
          </a:p>
          <a:p>
            <a:pPr marL="457200" indent="-457200">
              <a:buFontTx/>
              <a:buChar char="-"/>
            </a:pPr>
            <a:r>
              <a:rPr lang="cs-CZ" sz="2800" dirty="0" smtClean="0"/>
              <a:t>váže se snadno na krevní barvivo........................</a:t>
            </a:r>
          </a:p>
          <a:p>
            <a:pPr marL="457200" indent="-457200">
              <a:buFontTx/>
              <a:buChar char="-"/>
            </a:pPr>
            <a:r>
              <a:rPr lang="cs-CZ" sz="2800" dirty="0" smtClean="0"/>
              <a:t>používá se k broušení...........................................</a:t>
            </a:r>
          </a:p>
          <a:p>
            <a:pPr marL="457200" indent="-457200">
              <a:buFontTx/>
              <a:buChar char="-"/>
            </a:pPr>
            <a:r>
              <a:rPr lang="cs-CZ" sz="2800" dirty="0" smtClean="0"/>
              <a:t>uvolňuje se při dýchání..........................................</a:t>
            </a:r>
          </a:p>
          <a:p>
            <a:pPr marL="457200" indent="-457200">
              <a:buFontTx/>
              <a:buChar char="-"/>
            </a:pPr>
            <a:r>
              <a:rPr lang="cs-CZ" sz="2800" dirty="0" smtClean="0"/>
              <a:t>je součástí písků....................................................</a:t>
            </a:r>
          </a:p>
          <a:p>
            <a:pPr marL="457200" indent="-457200">
              <a:buFontTx/>
              <a:buChar char="-"/>
            </a:pPr>
            <a:endParaRPr lang="cs-CZ" sz="2800" dirty="0" smtClean="0"/>
          </a:p>
          <a:p>
            <a:pPr marL="457200" indent="-457200">
              <a:buFontTx/>
              <a:buChar char="-"/>
            </a:pP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43509976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1268760"/>
            <a:ext cx="853244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9. Přiřaďte k sobě výrazy, které k sobě patří.</a:t>
            </a:r>
          </a:p>
          <a:p>
            <a:endParaRPr lang="cs-CZ" sz="2800" dirty="0"/>
          </a:p>
          <a:p>
            <a:r>
              <a:rPr lang="cs-CZ" sz="2800" dirty="0" smtClean="0"/>
              <a:t>a) galenit			1) pálené vápno</a:t>
            </a:r>
            <a:endParaRPr lang="cs-CZ" sz="2800" dirty="0"/>
          </a:p>
          <a:p>
            <a:r>
              <a:rPr lang="cs-CZ" sz="2800" dirty="0" smtClean="0"/>
              <a:t>b) pyrit			2) výroba skla</a:t>
            </a:r>
          </a:p>
          <a:p>
            <a:r>
              <a:rPr lang="cs-CZ" sz="2800" dirty="0" smtClean="0"/>
              <a:t>c) CO</a:t>
            </a:r>
            <a:r>
              <a:rPr lang="cs-CZ" sz="2800" baseline="-50000" dirty="0" smtClean="0"/>
              <a:t>2</a:t>
            </a:r>
            <a:r>
              <a:rPr lang="cs-CZ" sz="2800" dirty="0" smtClean="0"/>
              <a:t>			3) bělení bavlny</a:t>
            </a:r>
          </a:p>
          <a:p>
            <a:r>
              <a:rPr lang="cs-CZ" sz="2800" dirty="0" smtClean="0"/>
              <a:t>d) SiO</a:t>
            </a:r>
            <a:r>
              <a:rPr lang="cs-CZ" sz="2800" baseline="-50000" dirty="0" smtClean="0"/>
              <a:t>2</a:t>
            </a:r>
            <a:r>
              <a:rPr lang="cs-CZ" sz="2800" dirty="0" smtClean="0"/>
              <a:t>			4) kočičí zlato</a:t>
            </a:r>
          </a:p>
          <a:p>
            <a:r>
              <a:rPr lang="cs-CZ" sz="2800" dirty="0" smtClean="0"/>
              <a:t>e) smirek			5) výroba olova</a:t>
            </a:r>
          </a:p>
          <a:p>
            <a:r>
              <a:rPr lang="cs-CZ" sz="2800" dirty="0" smtClean="0"/>
              <a:t>f) </a:t>
            </a:r>
            <a:r>
              <a:rPr lang="cs-CZ" sz="2800" dirty="0" err="1" smtClean="0"/>
              <a:t>CaO</a:t>
            </a:r>
            <a:r>
              <a:rPr lang="cs-CZ" sz="2800" dirty="0" smtClean="0"/>
              <a:t>			6) plnění hasících přístrojů</a:t>
            </a:r>
          </a:p>
          <a:p>
            <a:r>
              <a:rPr lang="cs-CZ" sz="2800" dirty="0" smtClean="0"/>
              <a:t>g) SO</a:t>
            </a:r>
            <a:r>
              <a:rPr lang="cs-CZ" sz="2800" baseline="-50000" dirty="0"/>
              <a:t>2</a:t>
            </a:r>
            <a:r>
              <a:rPr lang="cs-CZ" sz="2800" dirty="0" smtClean="0"/>
              <a:t>			7) brusný papír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53465590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55576" y="1340768"/>
            <a:ext cx="387798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dirty="0" smtClean="0"/>
              <a:t>ŘEŠENÍ:</a:t>
            </a:r>
            <a:endParaRPr lang="cs-CZ" sz="7200" dirty="0"/>
          </a:p>
        </p:txBody>
      </p:sp>
    </p:spTree>
    <p:extLst>
      <p:ext uri="{BB962C8B-B14F-4D97-AF65-F5344CB8AC3E}">
        <p14:creationId xmlns:p14="http://schemas.microsoft.com/office/powerpoint/2010/main" val="4005050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1412776"/>
            <a:ext cx="882396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eriod"/>
            </a:pPr>
            <a:r>
              <a:rPr lang="cs-CZ" sz="2800" dirty="0" smtClean="0"/>
              <a:t>Halogenidy jsou dvouprvkové sloučeniny</a:t>
            </a:r>
          </a:p>
          <a:p>
            <a:endParaRPr lang="cs-CZ" sz="2800" dirty="0" smtClean="0"/>
          </a:p>
          <a:p>
            <a:r>
              <a:rPr lang="cs-CZ" sz="2800" dirty="0" smtClean="0"/>
              <a:t>	</a:t>
            </a:r>
            <a:r>
              <a:rPr lang="cs-CZ" sz="2800" dirty="0" smtClean="0">
                <a:solidFill>
                  <a:schemeClr val="accent1"/>
                </a:solidFill>
              </a:rPr>
              <a:t>HALOGENU	     JINÉHO PRVKU</a:t>
            </a:r>
            <a:endParaRPr lang="cs-CZ" sz="2800" dirty="0" smtClean="0"/>
          </a:p>
          <a:p>
            <a:r>
              <a:rPr lang="cs-CZ" sz="2800" dirty="0" smtClean="0"/>
              <a:t>     .........................     a     .........................</a:t>
            </a:r>
          </a:p>
          <a:p>
            <a:pPr marL="514350" indent="-514350">
              <a:buAutoNum type="arabicPeriod"/>
            </a:pP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70584033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1916832"/>
            <a:ext cx="698477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2. Které dvouprvkové sloučeniny znáte?</a:t>
            </a:r>
          </a:p>
          <a:p>
            <a:endParaRPr lang="cs-CZ" sz="2800" dirty="0" smtClean="0"/>
          </a:p>
          <a:p>
            <a:r>
              <a:rPr lang="cs-CZ" sz="2800" dirty="0" smtClean="0">
                <a:solidFill>
                  <a:schemeClr val="tx2"/>
                </a:solidFill>
              </a:rPr>
              <a:t>OXIDY</a:t>
            </a:r>
          </a:p>
          <a:p>
            <a:r>
              <a:rPr lang="cs-CZ" sz="2800" dirty="0" smtClean="0">
                <a:solidFill>
                  <a:schemeClr val="tx2"/>
                </a:solidFill>
              </a:rPr>
              <a:t>SULFIDY</a:t>
            </a:r>
          </a:p>
          <a:p>
            <a:r>
              <a:rPr lang="cs-CZ" sz="2800" dirty="0" smtClean="0">
                <a:solidFill>
                  <a:schemeClr val="tx2"/>
                </a:solidFill>
              </a:rPr>
              <a:t>HALOGENIDY	- JODIDY</a:t>
            </a:r>
          </a:p>
          <a:p>
            <a:r>
              <a:rPr lang="cs-CZ" sz="2800" dirty="0">
                <a:solidFill>
                  <a:schemeClr val="tx2"/>
                </a:solidFill>
              </a:rPr>
              <a:t>	</a:t>
            </a:r>
            <a:r>
              <a:rPr lang="cs-CZ" sz="2800" dirty="0" smtClean="0">
                <a:solidFill>
                  <a:schemeClr val="tx2"/>
                </a:solidFill>
              </a:rPr>
              <a:t>		- CHLORIDY</a:t>
            </a:r>
          </a:p>
          <a:p>
            <a:r>
              <a:rPr lang="cs-CZ" sz="2800" dirty="0">
                <a:solidFill>
                  <a:schemeClr val="tx2"/>
                </a:solidFill>
              </a:rPr>
              <a:t>	</a:t>
            </a:r>
            <a:r>
              <a:rPr lang="cs-CZ" sz="2800" dirty="0" smtClean="0">
                <a:solidFill>
                  <a:schemeClr val="tx2"/>
                </a:solidFill>
              </a:rPr>
              <a:t>		- FLUORIDY</a:t>
            </a:r>
          </a:p>
          <a:p>
            <a:r>
              <a:rPr lang="cs-CZ" sz="2800" dirty="0">
                <a:solidFill>
                  <a:schemeClr val="tx2"/>
                </a:solidFill>
              </a:rPr>
              <a:t>	</a:t>
            </a:r>
            <a:r>
              <a:rPr lang="cs-CZ" sz="2800" dirty="0" smtClean="0">
                <a:solidFill>
                  <a:schemeClr val="tx2"/>
                </a:solidFill>
              </a:rPr>
              <a:t>		- BROMIDY</a:t>
            </a:r>
            <a:endParaRPr lang="cs-CZ" sz="28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161275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55576" y="1541481"/>
            <a:ext cx="6219972" cy="44012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3. Přiřaďte koncovky oxidačních čísel:</a:t>
            </a:r>
          </a:p>
          <a:p>
            <a:endParaRPr lang="cs-CZ" sz="2800" dirty="0"/>
          </a:p>
          <a:p>
            <a:r>
              <a:rPr lang="cs-CZ" sz="2800" dirty="0" smtClean="0">
                <a:solidFill>
                  <a:schemeClr val="tx2"/>
                </a:solidFill>
              </a:rPr>
              <a:t>III</a:t>
            </a:r>
            <a:r>
              <a:rPr lang="cs-CZ" sz="2800" dirty="0" smtClean="0"/>
              <a:t>				- </a:t>
            </a:r>
            <a:r>
              <a:rPr lang="cs-CZ" sz="2800" dirty="0" err="1" smtClean="0"/>
              <a:t>ový</a:t>
            </a:r>
            <a:endParaRPr lang="cs-CZ" sz="2800" dirty="0" smtClean="0"/>
          </a:p>
          <a:p>
            <a:r>
              <a:rPr lang="cs-CZ" sz="2800" dirty="0" smtClean="0">
                <a:solidFill>
                  <a:schemeClr val="tx2"/>
                </a:solidFill>
              </a:rPr>
              <a:t>VI</a:t>
            </a:r>
            <a:r>
              <a:rPr lang="cs-CZ" sz="2800" dirty="0" smtClean="0"/>
              <a:t>				- ný</a:t>
            </a:r>
          </a:p>
          <a:p>
            <a:r>
              <a:rPr lang="cs-CZ" sz="2800" dirty="0" smtClean="0">
                <a:solidFill>
                  <a:schemeClr val="tx2"/>
                </a:solidFill>
              </a:rPr>
              <a:t>I</a:t>
            </a:r>
            <a:r>
              <a:rPr lang="cs-CZ" sz="2800" dirty="0" smtClean="0"/>
              <a:t>				- </a:t>
            </a:r>
            <a:r>
              <a:rPr lang="cs-CZ" sz="2800" dirty="0" err="1" smtClean="0"/>
              <a:t>istý</a:t>
            </a:r>
            <a:endParaRPr lang="cs-CZ" sz="2800" dirty="0" smtClean="0"/>
          </a:p>
          <a:p>
            <a:r>
              <a:rPr lang="cs-CZ" sz="2800" dirty="0" smtClean="0">
                <a:solidFill>
                  <a:schemeClr val="tx2"/>
                </a:solidFill>
              </a:rPr>
              <a:t>VIII</a:t>
            </a:r>
            <a:r>
              <a:rPr lang="cs-CZ" sz="2800" dirty="0" smtClean="0"/>
              <a:t>				- </a:t>
            </a:r>
            <a:r>
              <a:rPr lang="cs-CZ" sz="2800" dirty="0" err="1" smtClean="0"/>
              <a:t>natý</a:t>
            </a:r>
            <a:endParaRPr lang="cs-CZ" sz="2800" dirty="0" smtClean="0"/>
          </a:p>
          <a:p>
            <a:r>
              <a:rPr lang="cs-CZ" sz="2800" dirty="0" smtClean="0">
                <a:solidFill>
                  <a:schemeClr val="tx2"/>
                </a:solidFill>
              </a:rPr>
              <a:t>IV</a:t>
            </a:r>
            <a:r>
              <a:rPr lang="cs-CZ" sz="2800" dirty="0" smtClean="0"/>
              <a:t>				- </a:t>
            </a:r>
            <a:r>
              <a:rPr lang="cs-CZ" sz="2800" dirty="0" err="1" smtClean="0"/>
              <a:t>itý</a:t>
            </a:r>
            <a:endParaRPr lang="cs-CZ" sz="2800" dirty="0" smtClean="0"/>
          </a:p>
          <a:p>
            <a:r>
              <a:rPr lang="cs-CZ" sz="2800" dirty="0" smtClean="0">
                <a:solidFill>
                  <a:schemeClr val="tx2"/>
                </a:solidFill>
              </a:rPr>
              <a:t>II</a:t>
            </a:r>
            <a:r>
              <a:rPr lang="cs-CZ" sz="2800" dirty="0" smtClean="0"/>
              <a:t>				- </a:t>
            </a:r>
            <a:r>
              <a:rPr lang="cs-CZ" sz="2800" dirty="0" err="1" smtClean="0"/>
              <a:t>ičelý</a:t>
            </a:r>
            <a:endParaRPr lang="cs-CZ" sz="2800" dirty="0" smtClean="0"/>
          </a:p>
          <a:p>
            <a:r>
              <a:rPr lang="cs-CZ" sz="2800" dirty="0" smtClean="0">
                <a:solidFill>
                  <a:schemeClr val="tx2"/>
                </a:solidFill>
              </a:rPr>
              <a:t>V</a:t>
            </a:r>
            <a:r>
              <a:rPr lang="cs-CZ" sz="2800" dirty="0" smtClean="0"/>
              <a:t>				- </a:t>
            </a:r>
            <a:r>
              <a:rPr lang="cs-CZ" sz="2800" dirty="0" err="1" smtClean="0"/>
              <a:t>ičitý</a:t>
            </a:r>
            <a:endParaRPr lang="cs-CZ" sz="2800" dirty="0" smtClean="0"/>
          </a:p>
          <a:p>
            <a:r>
              <a:rPr lang="cs-CZ" sz="2800" dirty="0" smtClean="0">
                <a:solidFill>
                  <a:schemeClr val="tx2"/>
                </a:solidFill>
              </a:rPr>
              <a:t>VII</a:t>
            </a:r>
            <a:r>
              <a:rPr lang="cs-CZ" sz="2800" dirty="0" smtClean="0"/>
              <a:t>				- </a:t>
            </a:r>
            <a:r>
              <a:rPr lang="cs-CZ" sz="2800" dirty="0" err="1" smtClean="0"/>
              <a:t>ečný</a:t>
            </a:r>
            <a:r>
              <a:rPr lang="cs-CZ" sz="2800" dirty="0" smtClean="0"/>
              <a:t>, - </a:t>
            </a:r>
            <a:r>
              <a:rPr lang="cs-CZ" sz="2800" dirty="0" err="1" smtClean="0"/>
              <a:t>ičný</a:t>
            </a:r>
            <a:endParaRPr lang="cs-CZ" sz="2800" dirty="0"/>
          </a:p>
        </p:txBody>
      </p:sp>
      <p:cxnSp>
        <p:nvCxnSpPr>
          <p:cNvPr id="4" name="Přímá spojnice 3"/>
          <p:cNvCxnSpPr/>
          <p:nvPr/>
        </p:nvCxnSpPr>
        <p:spPr>
          <a:xfrm>
            <a:off x="1331640" y="2636912"/>
            <a:ext cx="3096344" cy="18002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nice 5"/>
          <p:cNvCxnSpPr/>
          <p:nvPr/>
        </p:nvCxnSpPr>
        <p:spPr>
          <a:xfrm flipV="1">
            <a:off x="1331640" y="2636912"/>
            <a:ext cx="3096344" cy="4320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 flipV="1">
            <a:off x="1331640" y="3140968"/>
            <a:ext cx="3096344" cy="39604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>
            <a:off x="1331640" y="5229200"/>
            <a:ext cx="3096344" cy="4320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 flipV="1">
            <a:off x="1331640" y="3537012"/>
            <a:ext cx="3096344" cy="212423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13"/>
          <p:cNvCxnSpPr/>
          <p:nvPr/>
        </p:nvCxnSpPr>
        <p:spPr>
          <a:xfrm>
            <a:off x="1475656" y="3933056"/>
            <a:ext cx="3024336" cy="86409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15"/>
          <p:cNvCxnSpPr/>
          <p:nvPr/>
        </p:nvCxnSpPr>
        <p:spPr>
          <a:xfrm flipV="1">
            <a:off x="1331640" y="3933056"/>
            <a:ext cx="3168352" cy="86409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17"/>
          <p:cNvCxnSpPr/>
          <p:nvPr/>
        </p:nvCxnSpPr>
        <p:spPr>
          <a:xfrm>
            <a:off x="1475656" y="4365104"/>
            <a:ext cx="3024336" cy="86409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4104001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1340768"/>
            <a:ext cx="8494633" cy="31085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4. Doplňte oxidační čísla:</a:t>
            </a:r>
          </a:p>
          <a:p>
            <a:endParaRPr lang="cs-CZ" sz="2800" dirty="0" smtClean="0"/>
          </a:p>
          <a:p>
            <a:r>
              <a:rPr lang="cs-CZ" sz="2800" dirty="0" smtClean="0"/>
              <a:t> Kyslík v oxidech má oxidační číslo    </a:t>
            </a:r>
            <a:r>
              <a:rPr lang="cs-CZ" sz="2800" dirty="0" smtClean="0">
                <a:solidFill>
                  <a:schemeClr val="tx2"/>
                </a:solidFill>
              </a:rPr>
              <a:t>-II</a:t>
            </a:r>
          </a:p>
          <a:p>
            <a:endParaRPr lang="cs-CZ" sz="2800" dirty="0">
              <a:solidFill>
                <a:schemeClr val="tx2"/>
              </a:solidFill>
            </a:endParaRPr>
          </a:p>
          <a:p>
            <a:r>
              <a:rPr lang="cs-CZ" sz="2800" dirty="0" smtClean="0"/>
              <a:t> Síra v sulfidech má oxidační číslo	    </a:t>
            </a:r>
            <a:r>
              <a:rPr lang="cs-CZ" sz="2800" dirty="0" smtClean="0">
                <a:solidFill>
                  <a:schemeClr val="tx2"/>
                </a:solidFill>
              </a:rPr>
              <a:t>- II	</a:t>
            </a:r>
          </a:p>
          <a:p>
            <a:endParaRPr lang="cs-CZ" sz="2800" dirty="0">
              <a:solidFill>
                <a:schemeClr val="tx2"/>
              </a:solidFill>
            </a:endParaRPr>
          </a:p>
          <a:p>
            <a:r>
              <a:rPr lang="cs-CZ" sz="2800" dirty="0" smtClean="0"/>
              <a:t> Halogeny v halogenidech mají </a:t>
            </a:r>
            <a:r>
              <a:rPr lang="cs-CZ" sz="2800" dirty="0" err="1" smtClean="0"/>
              <a:t>ox</a:t>
            </a:r>
            <a:r>
              <a:rPr lang="cs-CZ" sz="2800" dirty="0" smtClean="0"/>
              <a:t>. </a:t>
            </a:r>
            <a:r>
              <a:rPr lang="cs-CZ" sz="2800" dirty="0"/>
              <a:t>č</a:t>
            </a:r>
            <a:r>
              <a:rPr lang="cs-CZ" sz="2800" dirty="0" smtClean="0"/>
              <a:t>íslo </a:t>
            </a:r>
            <a:r>
              <a:rPr lang="cs-CZ" sz="2800" dirty="0" smtClean="0">
                <a:solidFill>
                  <a:schemeClr val="tx2"/>
                </a:solidFill>
              </a:rPr>
              <a:t>-I</a:t>
            </a:r>
            <a:r>
              <a:rPr lang="cs-CZ" sz="2800" dirty="0" smtClean="0"/>
              <a:t>		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40995933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476672"/>
            <a:ext cx="5083443" cy="59195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5. Pojmenujte kationty:</a:t>
            </a:r>
          </a:p>
          <a:p>
            <a:endParaRPr lang="cs-CZ" sz="3600" dirty="0" smtClean="0"/>
          </a:p>
          <a:p>
            <a:r>
              <a:rPr lang="cs-CZ" sz="3600" dirty="0" err="1" smtClean="0">
                <a:solidFill>
                  <a:schemeClr val="tx2"/>
                </a:solidFill>
              </a:rPr>
              <a:t>Si</a:t>
            </a:r>
            <a:r>
              <a:rPr lang="cs-CZ" sz="2800" baseline="70000" dirty="0" err="1" smtClean="0">
                <a:solidFill>
                  <a:schemeClr val="tx2"/>
                </a:solidFill>
              </a:rPr>
              <a:t>+IV</a:t>
            </a:r>
            <a:r>
              <a:rPr lang="cs-CZ" sz="2800" baseline="70000" dirty="0" smtClean="0">
                <a:solidFill>
                  <a:schemeClr val="tx2"/>
                </a:solidFill>
              </a:rPr>
              <a:t>  		</a:t>
            </a:r>
            <a:r>
              <a:rPr lang="cs-CZ" sz="3200" dirty="0" smtClean="0">
                <a:solidFill>
                  <a:schemeClr val="tx2"/>
                </a:solidFill>
              </a:rPr>
              <a:t>kation křemičitý  </a:t>
            </a:r>
            <a:endParaRPr lang="cs-CZ" sz="2800" dirty="0">
              <a:solidFill>
                <a:schemeClr val="tx2"/>
              </a:solidFill>
            </a:endParaRPr>
          </a:p>
          <a:p>
            <a:r>
              <a:rPr lang="cs-CZ" sz="3600" dirty="0" smtClean="0">
                <a:solidFill>
                  <a:schemeClr val="tx2"/>
                </a:solidFill>
              </a:rPr>
              <a:t>B</a:t>
            </a:r>
            <a:r>
              <a:rPr lang="cs-CZ" sz="2800" baseline="70000" dirty="0" smtClean="0">
                <a:solidFill>
                  <a:schemeClr val="tx2"/>
                </a:solidFill>
              </a:rPr>
              <a:t>+III  		</a:t>
            </a:r>
            <a:r>
              <a:rPr lang="cs-CZ" sz="2800" dirty="0" smtClean="0">
                <a:solidFill>
                  <a:schemeClr val="tx2"/>
                </a:solidFill>
              </a:rPr>
              <a:t>kation boritý</a:t>
            </a:r>
            <a:endParaRPr lang="cs-CZ" sz="2800" dirty="0">
              <a:solidFill>
                <a:schemeClr val="tx2"/>
              </a:solidFill>
            </a:endParaRPr>
          </a:p>
          <a:p>
            <a:r>
              <a:rPr lang="cs-CZ" sz="3600" dirty="0" err="1" smtClean="0">
                <a:solidFill>
                  <a:schemeClr val="tx2"/>
                </a:solidFill>
              </a:rPr>
              <a:t>Na</a:t>
            </a:r>
            <a:r>
              <a:rPr lang="cs-CZ" sz="2800" baseline="70000" dirty="0" err="1" smtClean="0">
                <a:solidFill>
                  <a:schemeClr val="tx2"/>
                </a:solidFill>
              </a:rPr>
              <a:t>+I</a:t>
            </a:r>
            <a:r>
              <a:rPr lang="cs-CZ" sz="2800" baseline="70000" dirty="0" smtClean="0">
                <a:solidFill>
                  <a:schemeClr val="tx2"/>
                </a:solidFill>
              </a:rPr>
              <a:t>		</a:t>
            </a:r>
            <a:r>
              <a:rPr lang="cs-CZ" sz="2800" dirty="0" smtClean="0">
                <a:solidFill>
                  <a:schemeClr val="tx2"/>
                </a:solidFill>
              </a:rPr>
              <a:t>kation sodný</a:t>
            </a:r>
            <a:endParaRPr lang="cs-CZ" sz="2800" dirty="0">
              <a:solidFill>
                <a:schemeClr val="tx2"/>
              </a:solidFill>
            </a:endParaRPr>
          </a:p>
          <a:p>
            <a:r>
              <a:rPr lang="cs-CZ" sz="3600" dirty="0" err="1" smtClean="0">
                <a:solidFill>
                  <a:schemeClr val="tx2"/>
                </a:solidFill>
              </a:rPr>
              <a:t>Mn</a:t>
            </a:r>
            <a:r>
              <a:rPr lang="cs-CZ" sz="2800" baseline="70000" dirty="0" err="1" smtClean="0">
                <a:solidFill>
                  <a:schemeClr val="tx2"/>
                </a:solidFill>
              </a:rPr>
              <a:t>+VII</a:t>
            </a:r>
            <a:r>
              <a:rPr lang="cs-CZ" sz="2800" baseline="70000" dirty="0" smtClean="0">
                <a:solidFill>
                  <a:schemeClr val="tx2"/>
                </a:solidFill>
              </a:rPr>
              <a:t>	</a:t>
            </a:r>
            <a:r>
              <a:rPr lang="cs-CZ" sz="2800" dirty="0" smtClean="0">
                <a:solidFill>
                  <a:schemeClr val="tx2"/>
                </a:solidFill>
              </a:rPr>
              <a:t>kation manganistý</a:t>
            </a:r>
            <a:endParaRPr lang="cs-CZ" sz="2800" dirty="0">
              <a:solidFill>
                <a:schemeClr val="tx2"/>
              </a:solidFill>
            </a:endParaRPr>
          </a:p>
          <a:p>
            <a:r>
              <a:rPr lang="cs-CZ" sz="3600" dirty="0" smtClean="0">
                <a:solidFill>
                  <a:schemeClr val="tx2"/>
                </a:solidFill>
              </a:rPr>
              <a:t>C</a:t>
            </a:r>
            <a:r>
              <a:rPr lang="cs-CZ" sz="2800" baseline="70000" dirty="0" smtClean="0">
                <a:solidFill>
                  <a:schemeClr val="tx2"/>
                </a:solidFill>
              </a:rPr>
              <a:t>+IV		</a:t>
            </a:r>
            <a:r>
              <a:rPr lang="cs-CZ" sz="2800" dirty="0" smtClean="0">
                <a:solidFill>
                  <a:schemeClr val="tx2"/>
                </a:solidFill>
              </a:rPr>
              <a:t>kation uhličitý</a:t>
            </a:r>
            <a:endParaRPr lang="cs-CZ" sz="2800" dirty="0">
              <a:solidFill>
                <a:schemeClr val="tx2"/>
              </a:solidFill>
            </a:endParaRPr>
          </a:p>
          <a:p>
            <a:r>
              <a:rPr lang="cs-CZ" sz="3600" dirty="0" err="1" smtClean="0">
                <a:solidFill>
                  <a:schemeClr val="tx2"/>
                </a:solidFill>
              </a:rPr>
              <a:t>Os</a:t>
            </a:r>
            <a:r>
              <a:rPr lang="cs-CZ" sz="2800" baseline="70000" dirty="0" err="1" smtClean="0">
                <a:solidFill>
                  <a:schemeClr val="tx2"/>
                </a:solidFill>
              </a:rPr>
              <a:t>+VIII</a:t>
            </a:r>
            <a:r>
              <a:rPr lang="cs-CZ" sz="2800" baseline="70000" dirty="0" smtClean="0">
                <a:solidFill>
                  <a:schemeClr val="tx2"/>
                </a:solidFill>
              </a:rPr>
              <a:t>	</a:t>
            </a:r>
            <a:r>
              <a:rPr lang="cs-CZ" sz="2800" dirty="0" smtClean="0">
                <a:solidFill>
                  <a:schemeClr val="tx2"/>
                </a:solidFill>
              </a:rPr>
              <a:t>kation osmičelý</a:t>
            </a:r>
            <a:endParaRPr lang="cs-CZ" sz="2800" dirty="0">
              <a:solidFill>
                <a:schemeClr val="tx2"/>
              </a:solidFill>
            </a:endParaRPr>
          </a:p>
          <a:p>
            <a:r>
              <a:rPr lang="cs-CZ" sz="3600" dirty="0" smtClean="0">
                <a:solidFill>
                  <a:schemeClr val="tx2"/>
                </a:solidFill>
              </a:rPr>
              <a:t>P</a:t>
            </a:r>
            <a:r>
              <a:rPr lang="cs-CZ" sz="2800" baseline="70000" dirty="0" smtClean="0">
                <a:solidFill>
                  <a:schemeClr val="tx2"/>
                </a:solidFill>
              </a:rPr>
              <a:t>+V		</a:t>
            </a:r>
            <a:r>
              <a:rPr lang="cs-CZ" sz="2800" dirty="0" smtClean="0">
                <a:solidFill>
                  <a:schemeClr val="tx2"/>
                </a:solidFill>
              </a:rPr>
              <a:t>kation fosforečný</a:t>
            </a:r>
            <a:endParaRPr lang="cs-CZ" sz="2800" dirty="0">
              <a:solidFill>
                <a:schemeClr val="tx2"/>
              </a:solidFill>
            </a:endParaRPr>
          </a:p>
          <a:p>
            <a:r>
              <a:rPr lang="cs-CZ" sz="3600" dirty="0" err="1" smtClean="0">
                <a:solidFill>
                  <a:schemeClr val="tx2"/>
                </a:solidFill>
              </a:rPr>
              <a:t>Pb</a:t>
            </a:r>
            <a:r>
              <a:rPr lang="cs-CZ" sz="2800" baseline="70000" dirty="0" err="1" smtClean="0">
                <a:solidFill>
                  <a:schemeClr val="tx2"/>
                </a:solidFill>
              </a:rPr>
              <a:t>+II</a:t>
            </a:r>
            <a:r>
              <a:rPr lang="cs-CZ" sz="2800" baseline="70000" dirty="0" smtClean="0">
                <a:solidFill>
                  <a:schemeClr val="tx2"/>
                </a:solidFill>
              </a:rPr>
              <a:t>		</a:t>
            </a:r>
            <a:r>
              <a:rPr lang="cs-CZ" sz="2800" dirty="0" smtClean="0">
                <a:solidFill>
                  <a:schemeClr val="tx2"/>
                </a:solidFill>
              </a:rPr>
              <a:t>kation olovnatý</a:t>
            </a:r>
          </a:p>
          <a:p>
            <a:endParaRPr lang="cs-CZ" sz="2800" baseline="70000" dirty="0"/>
          </a:p>
        </p:txBody>
      </p:sp>
    </p:spTree>
    <p:extLst>
      <p:ext uri="{BB962C8B-B14F-4D97-AF65-F5344CB8AC3E}">
        <p14:creationId xmlns:p14="http://schemas.microsoft.com/office/powerpoint/2010/main" val="352814542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764704"/>
            <a:ext cx="6408712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/>
              <a:t>6</a:t>
            </a:r>
            <a:r>
              <a:rPr lang="cs-CZ" sz="2800" dirty="0" smtClean="0"/>
              <a:t>. Zapište vzorcem: </a:t>
            </a:r>
          </a:p>
          <a:p>
            <a:endParaRPr lang="cs-CZ" sz="2800" dirty="0"/>
          </a:p>
          <a:p>
            <a:r>
              <a:rPr lang="cs-CZ" sz="2800" dirty="0">
                <a:solidFill>
                  <a:schemeClr val="tx2"/>
                </a:solidFill>
              </a:rPr>
              <a:t>c</a:t>
            </a:r>
            <a:r>
              <a:rPr lang="cs-CZ" sz="2800" dirty="0" smtClean="0">
                <a:solidFill>
                  <a:schemeClr val="tx2"/>
                </a:solidFill>
              </a:rPr>
              <a:t>hlorid železitý		</a:t>
            </a:r>
            <a:r>
              <a:rPr lang="cs-CZ" sz="2800" dirty="0" err="1" smtClean="0">
                <a:solidFill>
                  <a:schemeClr val="tx2"/>
                </a:solidFill>
              </a:rPr>
              <a:t>Fe</a:t>
            </a:r>
            <a:r>
              <a:rPr lang="cs-CZ" sz="2800" dirty="0" smtClean="0">
                <a:solidFill>
                  <a:schemeClr val="tx2"/>
                </a:solidFill>
              </a:rPr>
              <a:t> Cl</a:t>
            </a:r>
            <a:r>
              <a:rPr lang="cs-CZ" sz="2800" baseline="-25000" dirty="0" smtClean="0">
                <a:solidFill>
                  <a:schemeClr val="tx2"/>
                </a:solidFill>
              </a:rPr>
              <a:t>3</a:t>
            </a:r>
          </a:p>
          <a:p>
            <a:r>
              <a:rPr lang="cs-CZ" sz="2800" dirty="0">
                <a:solidFill>
                  <a:schemeClr val="tx2"/>
                </a:solidFill>
              </a:rPr>
              <a:t>s</a:t>
            </a:r>
            <a:r>
              <a:rPr lang="cs-CZ" sz="2800" dirty="0" smtClean="0">
                <a:solidFill>
                  <a:schemeClr val="tx2"/>
                </a:solidFill>
              </a:rPr>
              <a:t>ulfid sodný		Na</a:t>
            </a:r>
            <a:r>
              <a:rPr lang="cs-CZ" sz="2800" baseline="-25000" dirty="0">
                <a:solidFill>
                  <a:schemeClr val="tx2"/>
                </a:solidFill>
              </a:rPr>
              <a:t>2</a:t>
            </a:r>
            <a:r>
              <a:rPr lang="cs-CZ" sz="2800" dirty="0" smtClean="0">
                <a:solidFill>
                  <a:schemeClr val="tx2"/>
                </a:solidFill>
              </a:rPr>
              <a:t>S</a:t>
            </a:r>
          </a:p>
          <a:p>
            <a:r>
              <a:rPr lang="cs-CZ" sz="2800" dirty="0">
                <a:solidFill>
                  <a:schemeClr val="tx2"/>
                </a:solidFill>
              </a:rPr>
              <a:t>o</a:t>
            </a:r>
            <a:r>
              <a:rPr lang="cs-CZ" sz="2800" dirty="0" smtClean="0">
                <a:solidFill>
                  <a:schemeClr val="tx2"/>
                </a:solidFill>
              </a:rPr>
              <a:t>xid vápenatý		</a:t>
            </a:r>
            <a:r>
              <a:rPr lang="cs-CZ" sz="2800" dirty="0" err="1" smtClean="0">
                <a:solidFill>
                  <a:schemeClr val="tx2"/>
                </a:solidFill>
              </a:rPr>
              <a:t>CaO</a:t>
            </a:r>
            <a:endParaRPr lang="cs-CZ" sz="2800" dirty="0" smtClean="0">
              <a:solidFill>
                <a:schemeClr val="tx2"/>
              </a:solidFill>
            </a:endParaRPr>
          </a:p>
          <a:p>
            <a:r>
              <a:rPr lang="cs-CZ" sz="2800" dirty="0">
                <a:solidFill>
                  <a:schemeClr val="tx2"/>
                </a:solidFill>
              </a:rPr>
              <a:t>j</a:t>
            </a:r>
            <a:r>
              <a:rPr lang="cs-CZ" sz="2800" dirty="0" smtClean="0">
                <a:solidFill>
                  <a:schemeClr val="tx2"/>
                </a:solidFill>
              </a:rPr>
              <a:t>odid draselný		KI</a:t>
            </a:r>
          </a:p>
          <a:p>
            <a:r>
              <a:rPr lang="cs-CZ" sz="2800" dirty="0">
                <a:solidFill>
                  <a:schemeClr val="tx2"/>
                </a:solidFill>
              </a:rPr>
              <a:t>o</a:t>
            </a:r>
            <a:r>
              <a:rPr lang="cs-CZ" sz="2800" dirty="0" smtClean="0">
                <a:solidFill>
                  <a:schemeClr val="tx2"/>
                </a:solidFill>
              </a:rPr>
              <a:t>xid uhličitý		CO</a:t>
            </a:r>
            <a:r>
              <a:rPr lang="cs-CZ" sz="2800" baseline="-25000" dirty="0">
                <a:solidFill>
                  <a:schemeClr val="tx2"/>
                </a:solidFill>
              </a:rPr>
              <a:t>2</a:t>
            </a:r>
          </a:p>
          <a:p>
            <a:r>
              <a:rPr lang="cs-CZ" sz="2800" dirty="0" smtClean="0">
                <a:solidFill>
                  <a:schemeClr val="tx2"/>
                </a:solidFill>
              </a:rPr>
              <a:t>sulfid stříbrný		Ag</a:t>
            </a:r>
            <a:r>
              <a:rPr lang="cs-CZ" sz="2800" baseline="-25000" dirty="0">
                <a:solidFill>
                  <a:schemeClr val="tx2"/>
                </a:solidFill>
              </a:rPr>
              <a:t>2</a:t>
            </a:r>
            <a:r>
              <a:rPr lang="cs-CZ" sz="2800" dirty="0" smtClean="0">
                <a:solidFill>
                  <a:schemeClr val="tx2"/>
                </a:solidFill>
              </a:rPr>
              <a:t>S</a:t>
            </a:r>
          </a:p>
          <a:p>
            <a:r>
              <a:rPr lang="cs-CZ" sz="2800" dirty="0">
                <a:solidFill>
                  <a:schemeClr val="tx2"/>
                </a:solidFill>
              </a:rPr>
              <a:t>o</a:t>
            </a:r>
            <a:r>
              <a:rPr lang="cs-CZ" sz="2800" dirty="0" smtClean="0">
                <a:solidFill>
                  <a:schemeClr val="tx2"/>
                </a:solidFill>
              </a:rPr>
              <a:t>xid sírový			SO</a:t>
            </a:r>
            <a:r>
              <a:rPr lang="cs-CZ" sz="2800" baseline="-25000" dirty="0">
                <a:solidFill>
                  <a:schemeClr val="tx2"/>
                </a:solidFill>
              </a:rPr>
              <a:t>3</a:t>
            </a:r>
          </a:p>
          <a:p>
            <a:r>
              <a:rPr lang="cs-CZ" sz="2800" dirty="0" smtClean="0">
                <a:solidFill>
                  <a:schemeClr val="tx2"/>
                </a:solidFill>
              </a:rPr>
              <a:t>bromid sodný		</a:t>
            </a:r>
            <a:r>
              <a:rPr lang="cs-CZ" sz="2800" dirty="0" err="1" smtClean="0">
                <a:solidFill>
                  <a:schemeClr val="tx2"/>
                </a:solidFill>
              </a:rPr>
              <a:t>NaBr</a:t>
            </a:r>
            <a:endParaRPr lang="cs-CZ" sz="2800" dirty="0" smtClean="0">
              <a:solidFill>
                <a:schemeClr val="tx2"/>
              </a:solidFill>
            </a:endParaRPr>
          </a:p>
          <a:p>
            <a:r>
              <a:rPr lang="cs-CZ" sz="2800" dirty="0" smtClean="0">
                <a:solidFill>
                  <a:schemeClr val="tx2"/>
                </a:solidFill>
              </a:rPr>
              <a:t>oxid fosforečný		P</a:t>
            </a:r>
            <a:r>
              <a:rPr lang="cs-CZ" sz="2800" baseline="-25000" dirty="0">
                <a:solidFill>
                  <a:schemeClr val="tx2"/>
                </a:solidFill>
              </a:rPr>
              <a:t>2</a:t>
            </a:r>
            <a:r>
              <a:rPr lang="cs-CZ" sz="2800" dirty="0" smtClean="0">
                <a:solidFill>
                  <a:schemeClr val="tx2"/>
                </a:solidFill>
              </a:rPr>
              <a:t>O</a:t>
            </a:r>
            <a:r>
              <a:rPr lang="cs-CZ" sz="2800" baseline="-25000" dirty="0">
                <a:solidFill>
                  <a:schemeClr val="tx2"/>
                </a:solidFill>
              </a:rPr>
              <a:t>5</a:t>
            </a:r>
          </a:p>
          <a:p>
            <a:r>
              <a:rPr lang="cs-CZ" sz="2800" dirty="0" smtClean="0">
                <a:solidFill>
                  <a:schemeClr val="tx2"/>
                </a:solidFill>
              </a:rPr>
              <a:t>oxid manganistý		Mn</a:t>
            </a:r>
            <a:r>
              <a:rPr lang="cs-CZ" sz="2800" baseline="-25000" dirty="0">
                <a:solidFill>
                  <a:schemeClr val="tx2"/>
                </a:solidFill>
              </a:rPr>
              <a:t>2</a:t>
            </a:r>
            <a:r>
              <a:rPr lang="cs-CZ" sz="2800" dirty="0" smtClean="0">
                <a:solidFill>
                  <a:schemeClr val="tx2"/>
                </a:solidFill>
              </a:rPr>
              <a:t>O</a:t>
            </a:r>
            <a:r>
              <a:rPr lang="cs-CZ" sz="2800" baseline="-25000" dirty="0">
                <a:solidFill>
                  <a:schemeClr val="tx2"/>
                </a:solidFill>
              </a:rPr>
              <a:t>7</a:t>
            </a:r>
          </a:p>
        </p:txBody>
      </p:sp>
    </p:spTree>
    <p:extLst>
      <p:ext uri="{BB962C8B-B14F-4D97-AF65-F5344CB8AC3E}">
        <p14:creationId xmlns:p14="http://schemas.microsoft.com/office/powerpoint/2010/main" val="311371967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24786" y="980727"/>
            <a:ext cx="8640960" cy="55502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7. Napište název:</a:t>
            </a:r>
          </a:p>
          <a:p>
            <a:r>
              <a:rPr lang="cs-CZ" sz="2800" dirty="0" smtClean="0">
                <a:solidFill>
                  <a:schemeClr val="tx2"/>
                </a:solidFill>
              </a:rPr>
              <a:t> chlorid zlatitý  		sulfid olovnatý  </a:t>
            </a:r>
            <a:r>
              <a:rPr lang="cs-CZ" sz="2800" baseline="-50000" dirty="0" smtClean="0">
                <a:solidFill>
                  <a:schemeClr val="tx2"/>
                </a:solidFill>
              </a:rPr>
              <a:t>	</a:t>
            </a:r>
            <a:r>
              <a:rPr lang="cs-CZ" sz="2800" dirty="0" smtClean="0">
                <a:solidFill>
                  <a:schemeClr val="tx2"/>
                </a:solidFill>
              </a:rPr>
              <a:t>	</a:t>
            </a:r>
          </a:p>
          <a:p>
            <a:endParaRPr lang="cs-CZ" sz="2800" dirty="0">
              <a:solidFill>
                <a:schemeClr val="tx2"/>
              </a:solidFill>
            </a:endParaRPr>
          </a:p>
          <a:p>
            <a:r>
              <a:rPr lang="cs-CZ" sz="2800" dirty="0" smtClean="0">
                <a:solidFill>
                  <a:schemeClr val="tx2"/>
                </a:solidFill>
              </a:rPr>
              <a:t>oxid rtuťnatý		jodid draselný</a:t>
            </a:r>
          </a:p>
          <a:p>
            <a:endParaRPr lang="cs-CZ" sz="2800" dirty="0" smtClean="0">
              <a:solidFill>
                <a:schemeClr val="tx2"/>
              </a:solidFill>
            </a:endParaRPr>
          </a:p>
          <a:p>
            <a:r>
              <a:rPr lang="cs-CZ" sz="2800" dirty="0" smtClean="0">
                <a:solidFill>
                  <a:schemeClr val="tx2"/>
                </a:solidFill>
              </a:rPr>
              <a:t>oxid manganistý		oxid fosforečný</a:t>
            </a:r>
            <a:endParaRPr lang="cs-CZ" sz="2800" baseline="-50000" dirty="0">
              <a:solidFill>
                <a:schemeClr val="tx2"/>
              </a:solidFill>
            </a:endParaRPr>
          </a:p>
          <a:p>
            <a:r>
              <a:rPr lang="cs-CZ" sz="2800" baseline="-50000" dirty="0" smtClean="0">
                <a:solidFill>
                  <a:schemeClr val="tx2"/>
                </a:solidFill>
              </a:rPr>
              <a:t>		</a:t>
            </a:r>
            <a:endParaRPr lang="cs-CZ" sz="2800" baseline="-50000" dirty="0">
              <a:solidFill>
                <a:schemeClr val="tx2"/>
              </a:solidFill>
            </a:endParaRPr>
          </a:p>
          <a:p>
            <a:r>
              <a:rPr lang="cs-CZ" sz="2800" dirty="0" smtClean="0">
                <a:solidFill>
                  <a:schemeClr val="tx2"/>
                </a:solidFill>
              </a:rPr>
              <a:t>oxid křemičitý		chlorid sodný</a:t>
            </a:r>
          </a:p>
          <a:p>
            <a:endParaRPr lang="cs-CZ" sz="2800" dirty="0">
              <a:solidFill>
                <a:schemeClr val="tx2"/>
              </a:solidFill>
            </a:endParaRPr>
          </a:p>
          <a:p>
            <a:r>
              <a:rPr lang="cs-CZ" sz="2800" dirty="0" smtClean="0">
                <a:solidFill>
                  <a:schemeClr val="tx2"/>
                </a:solidFill>
              </a:rPr>
              <a:t>oxid </a:t>
            </a:r>
            <a:r>
              <a:rPr lang="cs-CZ" sz="2800" dirty="0" err="1" smtClean="0">
                <a:solidFill>
                  <a:schemeClr val="tx2"/>
                </a:solidFill>
              </a:rPr>
              <a:t>ciničitý</a:t>
            </a:r>
            <a:r>
              <a:rPr lang="cs-CZ" sz="2800" dirty="0" smtClean="0">
                <a:solidFill>
                  <a:schemeClr val="tx2"/>
                </a:solidFill>
              </a:rPr>
              <a:t>                  oxid antimoničný</a:t>
            </a:r>
          </a:p>
          <a:p>
            <a:endParaRPr lang="cs-CZ" sz="2800" dirty="0" smtClean="0">
              <a:solidFill>
                <a:schemeClr val="tx2"/>
              </a:solidFill>
            </a:endParaRPr>
          </a:p>
          <a:p>
            <a:r>
              <a:rPr lang="cs-CZ" sz="2800" dirty="0" smtClean="0">
                <a:solidFill>
                  <a:schemeClr val="tx2"/>
                </a:solidFill>
              </a:rPr>
              <a:t>oxid uhličitý		oxid sírový</a:t>
            </a:r>
          </a:p>
          <a:p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84853633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1296" y="1398534"/>
            <a:ext cx="8722260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8. Doplňte oxidy (název a  vzorec):</a:t>
            </a:r>
          </a:p>
          <a:p>
            <a:endParaRPr lang="cs-CZ" sz="2800" dirty="0" smtClean="0"/>
          </a:p>
          <a:p>
            <a:pPr marL="457200" indent="-457200">
              <a:buFontTx/>
              <a:buChar char="-"/>
            </a:pPr>
            <a:r>
              <a:rPr lang="cs-CZ" sz="2800" dirty="0" smtClean="0"/>
              <a:t>používá se na síření sudů a sklepů - </a:t>
            </a:r>
            <a:r>
              <a:rPr lang="cs-CZ" sz="2800" dirty="0" err="1" smtClean="0">
                <a:solidFill>
                  <a:schemeClr val="tx2"/>
                </a:solidFill>
              </a:rPr>
              <a:t>o.siřičitý</a:t>
            </a:r>
            <a:r>
              <a:rPr lang="cs-CZ" sz="2800" dirty="0" smtClean="0">
                <a:solidFill>
                  <a:schemeClr val="tx2"/>
                </a:solidFill>
              </a:rPr>
              <a:t> </a:t>
            </a:r>
            <a:r>
              <a:rPr lang="cs-CZ" sz="2800" dirty="0" smtClean="0">
                <a:solidFill>
                  <a:schemeClr val="accent1"/>
                </a:solidFill>
              </a:rPr>
              <a:t>-SO</a:t>
            </a:r>
            <a:r>
              <a:rPr lang="cs-CZ" sz="2800" baseline="-25000" dirty="0" smtClean="0">
                <a:solidFill>
                  <a:schemeClr val="accent1"/>
                </a:solidFill>
              </a:rPr>
              <a:t>2</a:t>
            </a:r>
          </a:p>
          <a:p>
            <a:pPr marL="457200" indent="-457200">
              <a:buFontTx/>
              <a:buChar char="-"/>
            </a:pPr>
            <a:r>
              <a:rPr lang="cs-CZ" sz="2800" dirty="0" smtClean="0"/>
              <a:t>vzniká při nedokonalém spalování- </a:t>
            </a:r>
            <a:r>
              <a:rPr lang="cs-CZ" sz="2800" dirty="0" smtClean="0">
                <a:solidFill>
                  <a:schemeClr val="accent1"/>
                </a:solidFill>
              </a:rPr>
              <a:t>o. uhelnatý CO</a:t>
            </a:r>
          </a:p>
          <a:p>
            <a:pPr marL="457200" indent="-457200">
              <a:buFontTx/>
              <a:buChar char="-"/>
            </a:pPr>
            <a:r>
              <a:rPr lang="cs-CZ" sz="2800" dirty="0" smtClean="0"/>
              <a:t>váže se snadno na krevní barvivo - </a:t>
            </a:r>
            <a:r>
              <a:rPr lang="cs-CZ" sz="2800" dirty="0" smtClean="0">
                <a:solidFill>
                  <a:schemeClr val="accent1"/>
                </a:solidFill>
              </a:rPr>
              <a:t>o</a:t>
            </a:r>
            <a:r>
              <a:rPr lang="cs-CZ" sz="2800" dirty="0">
                <a:solidFill>
                  <a:schemeClr val="accent1"/>
                </a:solidFill>
              </a:rPr>
              <a:t>. uhelnatý CO</a:t>
            </a:r>
          </a:p>
          <a:p>
            <a:pPr marL="457200" indent="-457200">
              <a:buFontTx/>
              <a:buChar char="-"/>
            </a:pPr>
            <a:r>
              <a:rPr lang="cs-CZ" sz="2800" dirty="0" smtClean="0"/>
              <a:t>používá se k broušení - </a:t>
            </a:r>
            <a:r>
              <a:rPr lang="cs-CZ" sz="2800" dirty="0" smtClean="0">
                <a:solidFill>
                  <a:schemeClr val="accent1"/>
                </a:solidFill>
              </a:rPr>
              <a:t>o. hlinitý Al</a:t>
            </a:r>
            <a:r>
              <a:rPr lang="cs-CZ" sz="2800" baseline="-25000" dirty="0" smtClean="0">
                <a:solidFill>
                  <a:schemeClr val="accent1"/>
                </a:solidFill>
              </a:rPr>
              <a:t>2</a:t>
            </a:r>
            <a:r>
              <a:rPr lang="cs-CZ" sz="2800" dirty="0" smtClean="0">
                <a:solidFill>
                  <a:schemeClr val="accent1"/>
                </a:solidFill>
              </a:rPr>
              <a:t>O</a:t>
            </a:r>
            <a:r>
              <a:rPr lang="cs-CZ" sz="2800" baseline="-25000" dirty="0" smtClean="0">
                <a:solidFill>
                  <a:schemeClr val="accent1"/>
                </a:solidFill>
              </a:rPr>
              <a:t>3</a:t>
            </a:r>
            <a:endParaRPr lang="cs-CZ" sz="2800" baseline="-25000" dirty="0">
              <a:solidFill>
                <a:schemeClr val="accent1"/>
              </a:solidFill>
            </a:endParaRPr>
          </a:p>
          <a:p>
            <a:pPr marL="457200" indent="-457200">
              <a:buFontTx/>
              <a:buChar char="-"/>
            </a:pPr>
            <a:r>
              <a:rPr lang="cs-CZ" sz="2800" dirty="0" smtClean="0"/>
              <a:t>uvolňuje se při dýchání - </a:t>
            </a:r>
            <a:r>
              <a:rPr lang="cs-CZ" sz="2800" dirty="0" smtClean="0">
                <a:solidFill>
                  <a:schemeClr val="accent1"/>
                </a:solidFill>
              </a:rPr>
              <a:t>o. uhličitý CO</a:t>
            </a:r>
            <a:r>
              <a:rPr lang="cs-CZ" sz="2800" baseline="-25000" dirty="0">
                <a:solidFill>
                  <a:schemeClr val="accent1"/>
                </a:solidFill>
              </a:rPr>
              <a:t>2</a:t>
            </a:r>
          </a:p>
          <a:p>
            <a:pPr marL="457200" indent="-457200">
              <a:buFontTx/>
              <a:buChar char="-"/>
            </a:pPr>
            <a:r>
              <a:rPr lang="cs-CZ" sz="2800" dirty="0" smtClean="0"/>
              <a:t>je součástí písků - </a:t>
            </a:r>
            <a:r>
              <a:rPr lang="cs-CZ" sz="2800" dirty="0" smtClean="0">
                <a:solidFill>
                  <a:schemeClr val="accent1"/>
                </a:solidFill>
              </a:rPr>
              <a:t>oxid křemičitý  SiO</a:t>
            </a:r>
            <a:r>
              <a:rPr lang="cs-CZ" sz="2800" baseline="-25000" dirty="0">
                <a:solidFill>
                  <a:schemeClr val="accent1"/>
                </a:solidFill>
              </a:rPr>
              <a:t>2</a:t>
            </a:r>
          </a:p>
          <a:p>
            <a:pPr marL="457200" indent="-457200">
              <a:buFontTx/>
              <a:buChar char="-"/>
            </a:pP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96739748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1268760"/>
            <a:ext cx="853244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9. Přiřaďte k sobě výrazy, které k sobě patří.</a:t>
            </a:r>
          </a:p>
          <a:p>
            <a:endParaRPr lang="cs-CZ" sz="2800" dirty="0"/>
          </a:p>
          <a:p>
            <a:r>
              <a:rPr lang="cs-CZ" sz="2800" dirty="0" smtClean="0"/>
              <a:t>a) galenit			1) pálené vápno</a:t>
            </a:r>
            <a:endParaRPr lang="cs-CZ" sz="2800" dirty="0"/>
          </a:p>
          <a:p>
            <a:r>
              <a:rPr lang="cs-CZ" sz="2800" dirty="0" smtClean="0"/>
              <a:t>b) pyrit			2) výroba skla</a:t>
            </a:r>
          </a:p>
          <a:p>
            <a:r>
              <a:rPr lang="cs-CZ" sz="2800" dirty="0" smtClean="0"/>
              <a:t>c) CO</a:t>
            </a:r>
            <a:r>
              <a:rPr lang="cs-CZ" sz="2800" baseline="-50000" dirty="0" smtClean="0"/>
              <a:t>2</a:t>
            </a:r>
            <a:r>
              <a:rPr lang="cs-CZ" sz="2800" dirty="0" smtClean="0"/>
              <a:t>			3) bělení bavlny</a:t>
            </a:r>
          </a:p>
          <a:p>
            <a:r>
              <a:rPr lang="cs-CZ" sz="2800" dirty="0" smtClean="0"/>
              <a:t>d) SiO</a:t>
            </a:r>
            <a:r>
              <a:rPr lang="cs-CZ" sz="2800" baseline="-50000" dirty="0" smtClean="0"/>
              <a:t>2</a:t>
            </a:r>
            <a:r>
              <a:rPr lang="cs-CZ" sz="2800" dirty="0" smtClean="0"/>
              <a:t>			4) kočičí zlato</a:t>
            </a:r>
          </a:p>
          <a:p>
            <a:r>
              <a:rPr lang="cs-CZ" sz="2800" dirty="0" smtClean="0"/>
              <a:t>e) smirek			5) výroba olova</a:t>
            </a:r>
          </a:p>
          <a:p>
            <a:r>
              <a:rPr lang="cs-CZ" sz="2800" dirty="0" smtClean="0"/>
              <a:t>f) </a:t>
            </a:r>
            <a:r>
              <a:rPr lang="cs-CZ" sz="2800" dirty="0" err="1" smtClean="0"/>
              <a:t>CaO</a:t>
            </a:r>
            <a:r>
              <a:rPr lang="cs-CZ" sz="2800" dirty="0" smtClean="0"/>
              <a:t>			6) plnění hasících přístrojů</a:t>
            </a:r>
          </a:p>
          <a:p>
            <a:r>
              <a:rPr lang="cs-CZ" sz="2800" dirty="0" smtClean="0"/>
              <a:t>g) SO</a:t>
            </a:r>
            <a:r>
              <a:rPr lang="cs-CZ" sz="2800" baseline="-50000" dirty="0"/>
              <a:t>2</a:t>
            </a:r>
            <a:r>
              <a:rPr lang="cs-CZ" sz="2800" dirty="0" smtClean="0"/>
              <a:t>			7) brusný papír</a:t>
            </a:r>
            <a:endParaRPr lang="cs-CZ" sz="2800" dirty="0"/>
          </a:p>
        </p:txBody>
      </p:sp>
      <p:cxnSp>
        <p:nvCxnSpPr>
          <p:cNvPr id="4" name="Přímá spojnice 3"/>
          <p:cNvCxnSpPr/>
          <p:nvPr/>
        </p:nvCxnSpPr>
        <p:spPr>
          <a:xfrm flipV="1">
            <a:off x="1979712" y="2492896"/>
            <a:ext cx="2304256" cy="20162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 flipV="1">
            <a:off x="1835696" y="2852936"/>
            <a:ext cx="2448272" cy="86409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>
            <a:off x="1979712" y="2852936"/>
            <a:ext cx="2304256" cy="7920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>
            <a:off x="2267744" y="2348880"/>
            <a:ext cx="2016224" cy="172819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13"/>
          <p:cNvCxnSpPr/>
          <p:nvPr/>
        </p:nvCxnSpPr>
        <p:spPr>
          <a:xfrm>
            <a:off x="2267744" y="4077072"/>
            <a:ext cx="2016224" cy="86409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15"/>
          <p:cNvCxnSpPr/>
          <p:nvPr/>
        </p:nvCxnSpPr>
        <p:spPr>
          <a:xfrm flipV="1">
            <a:off x="1835696" y="3284984"/>
            <a:ext cx="2448272" cy="165618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17"/>
          <p:cNvCxnSpPr/>
          <p:nvPr/>
        </p:nvCxnSpPr>
        <p:spPr>
          <a:xfrm>
            <a:off x="1835696" y="3212976"/>
            <a:ext cx="2304256" cy="129614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3860859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řehlednost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Office – klasické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řehlednos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Clarity</Template>
  <TotalTime>332</TotalTime>
  <Words>319</Words>
  <Application>Microsoft Office PowerPoint</Application>
  <PresentationFormat>Předvádění na obrazovce (4:3)</PresentationFormat>
  <Paragraphs>172</Paragraphs>
  <Slides>21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21</vt:i4>
      </vt:variant>
    </vt:vector>
  </HeadingPairs>
  <TitlesOfParts>
    <vt:vector size="23" baseType="lpstr">
      <vt:lpstr>Přehlednost</vt:lpstr>
      <vt:lpstr>Výchozí návrh</vt:lpstr>
      <vt:lpstr>Prezentace aplikace PowerPoint</vt:lpstr>
      <vt:lpstr>Opakování učiva   8. třída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Opakování učiva – 8. třída</dc:title>
  <dc:creator>005</dc:creator>
  <cp:lastModifiedBy>005</cp:lastModifiedBy>
  <cp:revision>25</cp:revision>
  <dcterms:created xsi:type="dcterms:W3CDTF">2012-04-24T09:47:04Z</dcterms:created>
  <dcterms:modified xsi:type="dcterms:W3CDTF">2012-05-17T09:14:10Z</dcterms:modified>
</cp:coreProperties>
</file>