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8267BFF-31A2-46BF-B7C6-D49EFB0D6B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D17BD2C-CEAC-4EFB-984D-4901A0D486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2701026" y="1270963"/>
            <a:ext cx="392928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08 kyseliny – bezkyslíkaté kyseliny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VY_32_INOVACE_08</a:t>
            </a: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H2-08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/>
              <a:t>probírání</a:t>
            </a:r>
            <a:r>
              <a:rPr lang="en-US" sz="1200" dirty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anorganické chemie</a:t>
            </a:r>
            <a:r>
              <a:rPr lang="en-US" sz="1200" dirty="0" smtClean="0"/>
              <a:t>, </a:t>
            </a:r>
            <a:r>
              <a:rPr lang="en-US" sz="1200" dirty="0" err="1" smtClean="0"/>
              <a:t>lze</a:t>
            </a:r>
            <a:r>
              <a:rPr lang="en-US" sz="1200" dirty="0" smtClean="0"/>
              <a:t> </a:t>
            </a:r>
            <a:r>
              <a:rPr lang="en-US" sz="1200" dirty="0" err="1" smtClean="0"/>
              <a:t>jej</a:t>
            </a:r>
            <a:r>
              <a:rPr lang="en-US" sz="1200" dirty="0" smtClean="0"/>
              <a:t> </a:t>
            </a:r>
            <a:r>
              <a:rPr lang="en-US" sz="1200" dirty="0" err="1"/>
              <a:t>využít</a:t>
            </a:r>
            <a:r>
              <a:rPr lang="en-US" sz="1200" dirty="0"/>
              <a:t> </a:t>
            </a:r>
            <a:r>
              <a:rPr lang="en-US" sz="1200" dirty="0" err="1"/>
              <a:t>jako</a:t>
            </a:r>
            <a:r>
              <a:rPr lang="en-US" sz="1200" dirty="0"/>
              <a:t> </a:t>
            </a:r>
            <a:r>
              <a:rPr lang="en-US" sz="1200" dirty="0" err="1" smtClean="0"/>
              <a:t>stručný</a:t>
            </a:r>
            <a:endParaRPr lang="cs-CZ" sz="1200" dirty="0" smtClean="0"/>
          </a:p>
          <a:p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                                         zápis do sešitu,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xmlns="" val="315801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37497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KYSELINY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6947992" cy="21031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dirty="0" smtClean="0"/>
              <a:t>sloučeniny složené ze dvou a více prvků</a:t>
            </a:r>
          </a:p>
          <a:p>
            <a:pPr marL="342900" indent="-342900">
              <a:buFontTx/>
              <a:buChar char="-"/>
            </a:pPr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ve vodě uvolňují kationty vodíku H</a:t>
            </a:r>
            <a:r>
              <a:rPr lang="cs-CZ" sz="2800" baseline="50000" dirty="0" smtClean="0"/>
              <a:t>+</a:t>
            </a:r>
          </a:p>
          <a:p>
            <a:pPr marL="342900" indent="-342900">
              <a:buFontTx/>
              <a:buChar char="-"/>
            </a:pPr>
            <a:endParaRPr lang="cs-CZ" sz="2800" baseline="500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některé jsou silné žíraviny</a:t>
            </a:r>
            <a:endParaRPr lang="cs-CZ" sz="2800" dirty="0"/>
          </a:p>
        </p:txBody>
      </p:sp>
      <p:pic>
        <p:nvPicPr>
          <p:cNvPr id="1026" name="Picture 2" descr="Soubor:Hazard C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9006" y="4509120"/>
            <a:ext cx="2133844" cy="213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GHS-pictogram-acid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2361909" cy="2361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09062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59239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Bezpečná práce s kyselinami:</a:t>
            </a:r>
          </a:p>
          <a:p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Používej ochranné pomůcky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Při ředění kyseliny opatrně přilévej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kyselinu do vody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/>
              <a:t>Při polití omývej postižené místo proudem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tekoucí </a:t>
            </a:r>
            <a:r>
              <a:rPr lang="cs-CZ" sz="2800" dirty="0" smtClean="0"/>
              <a:t>vody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7214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052736"/>
            <a:ext cx="3616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Bezkyslíkaté kyseliny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306" y="2080877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080877"/>
            <a:ext cx="3106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Kyslíkaté kyseliny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39003" y="3439755"/>
            <a:ext cx="1194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baseline="-46000" dirty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SO</a:t>
            </a:r>
            <a:r>
              <a:rPr lang="cs-CZ" sz="2800" baseline="-46000" dirty="0" smtClean="0">
                <a:solidFill>
                  <a:srgbClr val="FF0000"/>
                </a:solidFill>
              </a:rPr>
              <a:t>4</a:t>
            </a:r>
            <a:endParaRPr lang="cs-CZ" sz="2800" baseline="-46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12569" y="3142408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HCl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70213" y="5824428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HNO</a:t>
            </a:r>
            <a:r>
              <a:rPr lang="cs-CZ" sz="2800" baseline="-460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301208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HClO</a:t>
            </a:r>
            <a:r>
              <a:rPr lang="cs-CZ" sz="2800" baseline="-46000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50309" y="2996952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HBr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9126" y="4417066"/>
            <a:ext cx="1221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</a:t>
            </a:r>
            <a:r>
              <a:rPr lang="cs-CZ" sz="2800" baseline="-46000" dirty="0"/>
              <a:t>3</a:t>
            </a:r>
            <a:r>
              <a:rPr lang="cs-CZ" sz="2800" dirty="0" smtClean="0"/>
              <a:t>PO</a:t>
            </a:r>
            <a:r>
              <a:rPr lang="cs-CZ" sz="2800" baseline="-46000" dirty="0"/>
              <a:t>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54306" y="4941168"/>
            <a:ext cx="603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HI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63669" y="4294245"/>
            <a:ext cx="1260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</a:t>
            </a:r>
            <a:r>
              <a:rPr lang="cs-CZ" sz="2800" baseline="-46000" dirty="0"/>
              <a:t>2</a:t>
            </a:r>
            <a:r>
              <a:rPr lang="cs-CZ" sz="2800" dirty="0" smtClean="0">
                <a:solidFill>
                  <a:srgbClr val="0070C0"/>
                </a:solidFill>
              </a:rPr>
              <a:t>CO</a:t>
            </a:r>
            <a:r>
              <a:rPr lang="cs-CZ" sz="2800" baseline="-46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302883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96751"/>
            <a:ext cx="8770991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Bezkyslíkaté kyseliny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kyseliny, které neosahují v molekule atomy kyslíku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obsahují </a:t>
            </a:r>
            <a:r>
              <a:rPr lang="cs-CZ" sz="2800" dirty="0" smtClean="0">
                <a:solidFill>
                  <a:srgbClr val="0070C0"/>
                </a:solidFill>
              </a:rPr>
              <a:t>vodík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rgbClr val="0070C0"/>
                </a:solidFill>
              </a:rPr>
              <a:t>nekovový prvek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>
              <a:solidFill>
                <a:srgbClr val="0070C0"/>
              </a:solidFill>
            </a:endParaRPr>
          </a:p>
          <a:p>
            <a:pPr marL="457200" indent="-457200">
              <a:buFontTx/>
              <a:buChar char="-"/>
            </a:pPr>
            <a:endParaRPr lang="cs-CZ" sz="28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027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902" y="404664"/>
            <a:ext cx="772249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Názvy  a vzorce bezkyslíkatých kyselin:</a:t>
            </a:r>
          </a:p>
          <a:p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Podstatné jméno :</a:t>
            </a:r>
          </a:p>
          <a:p>
            <a:r>
              <a:rPr lang="cs-CZ" sz="2800" dirty="0" smtClean="0"/>
              <a:t> 	</a:t>
            </a:r>
            <a:r>
              <a:rPr lang="cs-CZ" sz="2800" dirty="0" smtClean="0">
                <a:solidFill>
                  <a:srgbClr val="FF0000"/>
                </a:solidFill>
              </a:rPr>
              <a:t>kyselina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2.   Přídavné </a:t>
            </a:r>
            <a:r>
              <a:rPr lang="cs-CZ" sz="2800" dirty="0"/>
              <a:t>jméno </a:t>
            </a:r>
            <a:r>
              <a:rPr lang="cs-CZ" sz="2800" dirty="0" smtClean="0"/>
              <a:t>: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název sloučeniny vodíku s nekovovým prvkem</a:t>
            </a:r>
          </a:p>
          <a:p>
            <a:r>
              <a:rPr lang="cs-CZ" sz="2800" i="1" dirty="0" smtClean="0"/>
              <a:t>  zakončení </a:t>
            </a:r>
            <a:r>
              <a:rPr lang="cs-CZ" sz="2800" i="1" dirty="0" smtClean="0">
                <a:solidFill>
                  <a:srgbClr val="0070C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ová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52260" y="5016865"/>
            <a:ext cx="57840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kyselina</a:t>
            </a:r>
            <a:r>
              <a:rPr lang="cs-CZ" sz="2800" dirty="0" smtClean="0"/>
              <a:t> chlorovodík</a:t>
            </a:r>
            <a:r>
              <a:rPr lang="cs-CZ" sz="2800" dirty="0" smtClean="0">
                <a:solidFill>
                  <a:srgbClr val="0070C0"/>
                </a:solidFill>
              </a:rPr>
              <a:t>ová   </a:t>
            </a:r>
            <a:r>
              <a:rPr lang="cs-CZ" sz="2800" b="1" dirty="0" err="1" smtClean="0"/>
              <a:t>H</a:t>
            </a:r>
            <a:r>
              <a:rPr lang="cs-CZ" sz="2000" b="1" baseline="56000" dirty="0" err="1" smtClean="0">
                <a:solidFill>
                  <a:srgbClr val="FF0000"/>
                </a:solidFill>
              </a:rPr>
              <a:t>+</a:t>
            </a:r>
            <a:r>
              <a:rPr lang="cs-CZ" sz="2000" b="1" baseline="80000" dirty="0" err="1">
                <a:solidFill>
                  <a:srgbClr val="FF0000"/>
                </a:solidFill>
              </a:rPr>
              <a:t>I</a:t>
            </a:r>
            <a:r>
              <a:rPr lang="cs-CZ" sz="2800" b="1" dirty="0" err="1" smtClean="0"/>
              <a:t>Cl</a:t>
            </a:r>
            <a:r>
              <a:rPr lang="cs-CZ" sz="2800" b="1" baseline="56000" dirty="0" err="1" smtClean="0"/>
              <a:t>-</a:t>
            </a:r>
            <a:r>
              <a:rPr lang="cs-CZ" sz="2000" b="1" baseline="80000" dirty="0" err="1">
                <a:solidFill>
                  <a:srgbClr val="FF0000"/>
                </a:solidFill>
              </a:rPr>
              <a:t>I</a:t>
            </a:r>
            <a:endParaRPr lang="cs-CZ" sz="2000" b="1" baseline="80000" dirty="0">
              <a:solidFill>
                <a:srgbClr val="FF0000"/>
              </a:solidFill>
            </a:endParaRP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kyselina</a:t>
            </a:r>
            <a:r>
              <a:rPr lang="cs-CZ" sz="2800" dirty="0" smtClean="0"/>
              <a:t>  bromovodík</a:t>
            </a:r>
            <a:r>
              <a:rPr lang="cs-CZ" sz="2800" dirty="0" smtClean="0">
                <a:solidFill>
                  <a:srgbClr val="00B0F0"/>
                </a:solidFill>
              </a:rPr>
              <a:t>ová</a:t>
            </a:r>
            <a:r>
              <a:rPr lang="cs-CZ" sz="2800" dirty="0" smtClean="0"/>
              <a:t>  </a:t>
            </a:r>
            <a:r>
              <a:rPr lang="cs-CZ" sz="2800" dirty="0" err="1" smtClean="0"/>
              <a:t>H</a:t>
            </a:r>
            <a:r>
              <a:rPr lang="cs-CZ" sz="2800" baseline="70000" dirty="0" err="1" smtClean="0"/>
              <a:t>+I</a:t>
            </a:r>
            <a:r>
              <a:rPr lang="cs-CZ" sz="2800" dirty="0" err="1" smtClean="0"/>
              <a:t>Br</a:t>
            </a:r>
            <a:r>
              <a:rPr lang="cs-CZ" sz="2800" baseline="70000" dirty="0" err="1" smtClean="0"/>
              <a:t>-I</a:t>
            </a:r>
            <a:endParaRPr lang="cs-CZ" sz="2800" baseline="70000" dirty="0" smtClean="0"/>
          </a:p>
        </p:txBody>
      </p:sp>
    </p:spTree>
    <p:extLst>
      <p:ext uri="{BB962C8B-B14F-4D97-AF65-F5344CB8AC3E}">
        <p14:creationId xmlns:p14="http://schemas.microsoft.com/office/powerpoint/2010/main" xmlns="" val="278669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05611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Vytvořte vzorce a názvy bezkyslíkatých kyselin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r>
              <a:rPr lang="cs-CZ" sz="2800" dirty="0" smtClean="0"/>
              <a:t>kyselina fluorovodíková 	-</a:t>
            </a:r>
          </a:p>
          <a:p>
            <a:endParaRPr lang="cs-CZ" sz="2800" dirty="0"/>
          </a:p>
          <a:p>
            <a:r>
              <a:rPr lang="cs-CZ" sz="2800" dirty="0" smtClean="0"/>
              <a:t>kyselina jodovodíková 		- </a:t>
            </a:r>
          </a:p>
          <a:p>
            <a:endParaRPr lang="cs-CZ" sz="2800" dirty="0"/>
          </a:p>
          <a:p>
            <a:r>
              <a:rPr lang="cs-CZ" sz="2800" dirty="0" err="1" smtClean="0"/>
              <a:t>HBr</a:t>
            </a:r>
            <a:r>
              <a:rPr lang="cs-CZ" sz="2800" dirty="0" smtClean="0"/>
              <a:t>					-</a:t>
            </a:r>
          </a:p>
          <a:p>
            <a:endParaRPr lang="cs-CZ" sz="2800" dirty="0"/>
          </a:p>
          <a:p>
            <a:r>
              <a:rPr lang="cs-CZ" sz="2800" dirty="0" err="1" smtClean="0"/>
              <a:t>HCl</a:t>
            </a:r>
            <a:r>
              <a:rPr lang="cs-CZ" sz="2800" dirty="0" smtClean="0"/>
              <a:t>					-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!</a:t>
            </a:r>
            <a:r>
              <a:rPr lang="cs-CZ" sz="2800" dirty="0" smtClean="0"/>
              <a:t>   kyselina sirovodíková 	- </a:t>
            </a:r>
          </a:p>
          <a:p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( S</a:t>
            </a:r>
            <a:r>
              <a:rPr lang="cs-CZ" sz="2800" baseline="70000" dirty="0" smtClean="0">
                <a:solidFill>
                  <a:srgbClr val="FF0000"/>
                </a:solidFill>
              </a:rPr>
              <a:t>-II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188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a/a4/Hydrochloric_acid_30_perce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1234" y="1124744"/>
            <a:ext cx="3039479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8615" y="908720"/>
            <a:ext cx="803938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Kyselina chlorovodíková </a:t>
            </a:r>
            <a:r>
              <a:rPr lang="cs-CZ" sz="3200" b="1" dirty="0" err="1" smtClean="0"/>
              <a:t>HCl</a:t>
            </a:r>
            <a:endParaRPr lang="cs-CZ" sz="3200" b="1" dirty="0" smtClean="0"/>
          </a:p>
          <a:p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výskyt: součást žaludečních šťáv</a:t>
            </a:r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vlastnosti: bezbarvá kapalina, těkavá, nestálá</a:t>
            </a:r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r>
              <a:rPr lang="cs-CZ" sz="2800" b="1" dirty="0" smtClean="0"/>
              <a:t>                        žíravá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-    využití: čištění kovů, výroba plastů,....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7139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772816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r>
              <a:rPr lang="cs-CZ" sz="2000" i="1" dirty="0"/>
              <a:t>Hazard </a:t>
            </a:r>
            <a:r>
              <a:rPr lang="cs-CZ" sz="2000" i="1" dirty="0" err="1"/>
              <a:t>C.svg</a:t>
            </a:r>
            <a:r>
              <a:rPr lang="cs-CZ" sz="2000" dirty="0"/>
              <a:t> [online]. [cit. </a:t>
            </a:r>
            <a:r>
              <a:rPr lang="cs-CZ" sz="2000" dirty="0" smtClean="0"/>
              <a:t>11.5.2012</a:t>
            </a:r>
            <a:r>
              <a:rPr lang="cs-CZ" sz="2000" dirty="0"/>
              <a:t>]. Dostupný </a:t>
            </a:r>
            <a:r>
              <a:rPr lang="cs-CZ" sz="2000" dirty="0" smtClean="0"/>
              <a:t>na WWW:&lt;</a:t>
            </a:r>
            <a:r>
              <a:rPr lang="cs-CZ" sz="2000" dirty="0"/>
              <a:t>http://cs.wikipedia.org/wiki/</a:t>
            </a:r>
            <a:r>
              <a:rPr lang="cs-CZ" sz="2000" dirty="0" err="1"/>
              <a:t>Soubor:Hazard_C.svg</a:t>
            </a:r>
            <a:r>
              <a:rPr lang="cs-CZ" dirty="0"/>
              <a:t>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973613"/>
            <a:ext cx="79208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rgbClr val="333333"/>
                </a:solidFill>
                <a:latin typeface="Arial"/>
              </a:rPr>
              <a:t> </a:t>
            </a:r>
            <a:r>
              <a:rPr lang="cs-CZ" sz="2000" i="1" dirty="0">
                <a:solidFill>
                  <a:srgbClr val="333333"/>
                </a:solidFill>
                <a:latin typeface="Arial"/>
              </a:rPr>
              <a:t>GHS-</a:t>
            </a:r>
            <a:r>
              <a:rPr lang="cs-CZ" sz="2000" i="1" dirty="0" err="1">
                <a:solidFill>
                  <a:srgbClr val="333333"/>
                </a:solidFill>
                <a:latin typeface="Arial"/>
              </a:rPr>
              <a:t>pictogram</a:t>
            </a:r>
            <a:r>
              <a:rPr lang="cs-CZ" sz="2000" i="1" dirty="0">
                <a:solidFill>
                  <a:srgbClr val="333333"/>
                </a:solidFill>
                <a:latin typeface="Arial"/>
              </a:rPr>
              <a:t>-</a:t>
            </a:r>
            <a:r>
              <a:rPr lang="cs-CZ" sz="2000" i="1" dirty="0" err="1">
                <a:solidFill>
                  <a:srgbClr val="333333"/>
                </a:solidFill>
                <a:latin typeface="Arial"/>
              </a:rPr>
              <a:t>acid.svg</a:t>
            </a:r>
            <a:r>
              <a:rPr lang="cs-CZ" sz="2000" dirty="0">
                <a:solidFill>
                  <a:srgbClr val="333333"/>
                </a:solidFill>
                <a:latin typeface="Arial"/>
              </a:rPr>
              <a:t> [online]. [cit. </a:t>
            </a:r>
            <a:r>
              <a:rPr lang="cs-CZ" sz="2000" dirty="0" smtClean="0">
                <a:solidFill>
                  <a:srgbClr val="333333"/>
                </a:solidFill>
                <a:latin typeface="Arial"/>
              </a:rPr>
              <a:t>11.5.2012</a:t>
            </a:r>
            <a:r>
              <a:rPr lang="cs-CZ" sz="2000" dirty="0">
                <a:solidFill>
                  <a:srgbClr val="333333"/>
                </a:solidFill>
                <a:latin typeface="Arial"/>
              </a:rPr>
              <a:t>]. Dostupný na WWW: &lt;http://cs.wikipedia.org/wiki/</a:t>
            </a:r>
            <a:r>
              <a:rPr lang="cs-CZ" sz="2000" dirty="0" err="1">
                <a:solidFill>
                  <a:srgbClr val="333333"/>
                </a:solidFill>
                <a:latin typeface="Arial"/>
              </a:rPr>
              <a:t>Soubor:Hazard_C.svg</a:t>
            </a:r>
            <a:r>
              <a:rPr lang="cs-CZ" sz="2000" dirty="0">
                <a:solidFill>
                  <a:srgbClr val="333333"/>
                </a:solidFill>
                <a:latin typeface="Arial"/>
              </a:rPr>
              <a:t>&gt;.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4042079"/>
            <a:ext cx="84249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W. OELEN, </a:t>
            </a:r>
            <a:r>
              <a:rPr lang="cs-CZ" sz="2000" i="1" dirty="0" err="1" smtClean="0"/>
              <a:t>Hydrochloric</a:t>
            </a:r>
            <a:r>
              <a:rPr lang="cs-CZ" sz="2000" i="1" dirty="0" smtClean="0"/>
              <a:t> </a:t>
            </a:r>
            <a:r>
              <a:rPr lang="cs-CZ" sz="2000" i="1" dirty="0"/>
              <a:t>acid 30 percent.jpg</a:t>
            </a:r>
            <a:r>
              <a:rPr lang="cs-CZ" sz="2000" dirty="0"/>
              <a:t> [online]. [cit. </a:t>
            </a:r>
            <a:r>
              <a:rPr lang="cs-CZ" sz="2000" dirty="0" smtClean="0"/>
              <a:t>11.5.2012</a:t>
            </a:r>
            <a:r>
              <a:rPr lang="cs-CZ" sz="2000" dirty="0"/>
              <a:t>]. </a:t>
            </a:r>
            <a:endParaRPr lang="cs-CZ" sz="2000" dirty="0" smtClean="0"/>
          </a:p>
          <a:p>
            <a:r>
              <a:rPr lang="cs-CZ" sz="2000" dirty="0" smtClean="0"/>
              <a:t>Dostupný na:</a:t>
            </a:r>
          </a:p>
          <a:p>
            <a:r>
              <a:rPr lang="cs-CZ" sz="2000" dirty="0" smtClean="0"/>
              <a:t>WWW</a:t>
            </a:r>
            <a:r>
              <a:rPr lang="cs-CZ" sz="2000" dirty="0">
                <a:solidFill>
                  <a:schemeClr val="tx2"/>
                </a:solidFill>
              </a:rPr>
              <a:t>: </a:t>
            </a:r>
            <a:r>
              <a:rPr lang="cs-CZ" sz="2000" dirty="0"/>
              <a:t>http://</a:t>
            </a:r>
            <a:r>
              <a:rPr lang="cs-CZ" sz="2000" dirty="0" smtClean="0"/>
              <a:t>upload.wikimedia.org/wikipedia/commons/a/a4</a:t>
            </a:r>
            <a:r>
              <a:rPr lang="cs-CZ" sz="2000" dirty="0"/>
              <a:t>/</a:t>
            </a:r>
            <a:endParaRPr lang="cs-CZ" sz="2000" dirty="0" smtClean="0"/>
          </a:p>
          <a:p>
            <a:r>
              <a:rPr lang="cs-CZ" sz="2000" dirty="0" smtClean="0"/>
              <a:t>Hydrochloric_acid_30_percent.jpg</a:t>
            </a:r>
            <a:r>
              <a:rPr lang="cs-CZ" sz="20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xmlns="" val="6226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241</TotalTime>
  <Words>146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Dum</cp:lastModifiedBy>
  <cp:revision>21</cp:revision>
  <dcterms:created xsi:type="dcterms:W3CDTF">2012-05-15T05:20:43Z</dcterms:created>
  <dcterms:modified xsi:type="dcterms:W3CDTF">2013-03-19T11:59:07Z</dcterms:modified>
</cp:coreProperties>
</file>