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640092-911F-4B9B-8B48-0DA535760A09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E2DB4D-618B-4078-8671-ABC7560667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85692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E8982-FE31-4081-A2EC-8560F4E3CC29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2F7D0-78F3-40C1-8049-BE36C90F6ADC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E8982-FE31-4081-A2EC-8560F4E3CC29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2F7D0-78F3-40C1-8049-BE36C90F6A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E8982-FE31-4081-A2EC-8560F4E3CC29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2F7D0-78F3-40C1-8049-BE36C90F6ADC}" type="slidenum">
              <a:rPr lang="cs-CZ" smtClean="0"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E8982-FE31-4081-A2EC-8560F4E3CC29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2F7D0-78F3-40C1-8049-BE36C90F6A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E8982-FE31-4081-A2EC-8560F4E3CC29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2F7D0-78F3-40C1-8049-BE36C90F6ADC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E8982-FE31-4081-A2EC-8560F4E3CC29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2F7D0-78F3-40C1-8049-BE36C90F6A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E8982-FE31-4081-A2EC-8560F4E3CC29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2F7D0-78F3-40C1-8049-BE36C90F6A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E8982-FE31-4081-A2EC-8560F4E3CC29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2F7D0-78F3-40C1-8049-BE36C90F6ADC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E8982-FE31-4081-A2EC-8560F4E3CC29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2F7D0-78F3-40C1-8049-BE36C90F6A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E8982-FE31-4081-A2EC-8560F4E3CC29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2F7D0-78F3-40C1-8049-BE36C90F6A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E8982-FE31-4081-A2EC-8560F4E3CC29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2F7D0-78F3-40C1-8049-BE36C90F6A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09CE8982-FE31-4081-A2EC-8560F4E3CC29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C8F2F7D0-78F3-40C1-8049-BE36C90F6AD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png"/><Relationship Id="rId3" Type="http://schemas.openxmlformats.org/officeDocument/2006/relationships/image" Target="../media/image6.png"/><Relationship Id="rId7" Type="http://schemas.openxmlformats.org/officeDocument/2006/relationships/image" Target="../media/image50.png"/><Relationship Id="rId12" Type="http://schemas.openxmlformats.org/officeDocument/2006/relationships/image" Target="../media/image11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png"/><Relationship Id="rId11" Type="http://schemas.openxmlformats.org/officeDocument/2006/relationships/image" Target="../media/image10.png"/><Relationship Id="rId5" Type="http://schemas.openxmlformats.org/officeDocument/2006/relationships/image" Target="../media/image8.png"/><Relationship Id="rId10" Type="http://schemas.openxmlformats.org/officeDocument/2006/relationships/image" Target="../media/image5.wmf"/><Relationship Id="rId4" Type="http://schemas.openxmlformats.org/officeDocument/2006/relationships/image" Target="../media/image7.png"/><Relationship Id="rId9" Type="http://schemas.openxmlformats.org/officeDocument/2006/relationships/image" Target="../media/image7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1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5" Type="http://schemas.openxmlformats.org/officeDocument/2006/relationships/image" Target="../media/image9.jpeg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00663"/>
            <a:ext cx="5665787" cy="1239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4F81BD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066511" y="1270963"/>
            <a:ext cx="3198311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marL="0" marR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rPr>
              <a:t>09 kyslíkaté kyseliny</a:t>
            </a:r>
          </a:p>
          <a:p>
            <a:pPr marL="0" marR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</a:endParaRPr>
          </a:p>
          <a:p>
            <a:pPr marL="0" marR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rPr>
              <a:t>VY_32_INOVACE_09</a:t>
            </a:r>
          </a:p>
        </p:txBody>
      </p:sp>
      <p:sp>
        <p:nvSpPr>
          <p:cNvPr id="4" name="Text Box 7"/>
          <p:cNvSpPr txBox="1">
            <a:spLocks noChangeArrowheads="1"/>
          </p:cNvSpPr>
          <p:nvPr/>
        </p:nvSpPr>
        <p:spPr bwMode="auto">
          <a:xfrm>
            <a:off x="684212" y="3357563"/>
            <a:ext cx="8280275" cy="1569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defTabSz="91440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autor:</a:t>
            </a: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		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Mgr. Helena </a:t>
            </a:r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Žovincová</a:t>
            </a:r>
            <a:endParaRPr kumimoji="0" lang="cs-CZ" sz="1200" b="0" i="0" u="none" strike="noStrike" kern="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</a:endParaRPr>
          </a:p>
          <a:p>
            <a:pPr marL="0" marR="0" lvl="0" indent="0" defTabSz="91440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identifikace: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		H2-09</a:t>
            </a:r>
          </a:p>
          <a:p>
            <a:pPr marL="0" marR="0" lvl="0" indent="0" defTabSz="91440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třída: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		8.</a:t>
            </a:r>
          </a:p>
          <a:p>
            <a:pPr marL="0" marR="0" lvl="0" indent="0" defTabSz="91440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předmět: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		Ch</a:t>
            </a:r>
          </a:p>
          <a:p>
            <a:r>
              <a:rPr kumimoji="0" lang="cs-CZ" sz="12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anotace: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		</a:t>
            </a:r>
            <a:r>
              <a:rPr lang="en-US" sz="1200" dirty="0" err="1"/>
              <a:t>Materiál</a:t>
            </a:r>
            <a:r>
              <a:rPr lang="en-US" sz="1200" dirty="0"/>
              <a:t> </a:t>
            </a:r>
            <a:r>
              <a:rPr lang="en-US" sz="1200" dirty="0" err="1"/>
              <a:t>slouží</a:t>
            </a:r>
            <a:r>
              <a:rPr lang="en-US" sz="1200" dirty="0"/>
              <a:t> k </a:t>
            </a:r>
            <a:r>
              <a:rPr lang="en-US" sz="1200" dirty="0" err="1"/>
              <a:t>probírání</a:t>
            </a:r>
            <a:r>
              <a:rPr lang="en-US" sz="1200" dirty="0"/>
              <a:t> </a:t>
            </a:r>
            <a:r>
              <a:rPr lang="en-US" sz="1200" dirty="0" err="1"/>
              <a:t>nového</a:t>
            </a:r>
            <a:r>
              <a:rPr lang="en-US" sz="1200" dirty="0"/>
              <a:t> </a:t>
            </a:r>
            <a:r>
              <a:rPr lang="en-US" sz="1200" dirty="0" err="1"/>
              <a:t>učiva</a:t>
            </a:r>
            <a:r>
              <a:rPr lang="en-US" sz="1200" dirty="0"/>
              <a:t> </a:t>
            </a:r>
            <a:r>
              <a:rPr lang="cs-CZ" sz="1200" dirty="0" smtClean="0"/>
              <a:t>anorganické chemie</a:t>
            </a:r>
            <a:r>
              <a:rPr lang="en-US" sz="1200" dirty="0" smtClean="0"/>
              <a:t>, </a:t>
            </a:r>
            <a:r>
              <a:rPr lang="en-US" sz="1200" dirty="0" err="1" smtClean="0"/>
              <a:t>lze</a:t>
            </a:r>
            <a:r>
              <a:rPr lang="en-US" sz="1200" dirty="0" smtClean="0"/>
              <a:t>  </a:t>
            </a:r>
            <a:r>
              <a:rPr lang="en-US" sz="1200" dirty="0" err="1"/>
              <a:t>jej</a:t>
            </a:r>
            <a:r>
              <a:rPr lang="en-US" sz="1200" dirty="0"/>
              <a:t> </a:t>
            </a:r>
            <a:r>
              <a:rPr lang="en-US" sz="1200" dirty="0" err="1"/>
              <a:t>využít</a:t>
            </a:r>
            <a:r>
              <a:rPr lang="en-US" sz="1200" dirty="0"/>
              <a:t> </a:t>
            </a:r>
            <a:r>
              <a:rPr lang="en-US" sz="1200" dirty="0" err="1"/>
              <a:t>jako</a:t>
            </a:r>
            <a:r>
              <a:rPr lang="en-US" sz="1200" dirty="0"/>
              <a:t> </a:t>
            </a:r>
            <a:r>
              <a:rPr lang="en-US" sz="1200" dirty="0" err="1" smtClean="0"/>
              <a:t>stručný</a:t>
            </a:r>
            <a:endParaRPr lang="cs-CZ" sz="1200" dirty="0" smtClean="0"/>
          </a:p>
          <a:p>
            <a:r>
              <a:rPr kumimoji="0" lang="cs-CZ" sz="12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 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                                          zápis do sešitu, součástí materiálu jsou animace.</a:t>
            </a:r>
          </a:p>
        </p:txBody>
      </p:sp>
    </p:spTree>
    <p:extLst>
      <p:ext uri="{BB962C8B-B14F-4D97-AF65-F5344CB8AC3E}">
        <p14:creationId xmlns:p14="http://schemas.microsoft.com/office/powerpoint/2010/main" val="1113618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Kyslíkaté  kyseliny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8.ročník</a:t>
            </a:r>
            <a:endParaRPr lang="cs-CZ" dirty="0"/>
          </a:p>
        </p:txBody>
      </p:sp>
      <p:pic>
        <p:nvPicPr>
          <p:cNvPr id="3074" name="Picture 2" descr="C:\Users\005\AppData\Local\Microsoft\Windows\Temporary Internet Files\Content.IE5\LU05P037\MP90018263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789040"/>
            <a:ext cx="3657600" cy="244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1844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908720"/>
            <a:ext cx="43989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Kyselina sírová    H</a:t>
            </a:r>
            <a:r>
              <a:rPr lang="cs-CZ" sz="2800" b="1" baseline="-25000" dirty="0" smtClean="0">
                <a:solidFill>
                  <a:srgbClr val="0070C0"/>
                </a:solidFill>
              </a:rPr>
              <a:t>2</a:t>
            </a:r>
            <a:r>
              <a:rPr lang="cs-CZ" sz="2800" b="1" dirty="0" smtClean="0">
                <a:solidFill>
                  <a:srgbClr val="0070C0"/>
                </a:solidFill>
              </a:rPr>
              <a:t>SO</a:t>
            </a:r>
            <a:r>
              <a:rPr lang="cs-CZ" sz="2800" b="1" baseline="-25000" dirty="0" smtClean="0">
                <a:solidFill>
                  <a:srgbClr val="0070C0"/>
                </a:solidFill>
              </a:rPr>
              <a:t>4</a:t>
            </a:r>
            <a:endParaRPr lang="cs-CZ" sz="2800" b="1" baseline="-25000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2060848"/>
            <a:ext cx="803777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Vlastnosti:	bezbarvá olejovitá kapalina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koncentrovaná (96%) je silná žíravina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hydroskopická ( pohlcuje vodu)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reaguje s kovy (neušlechtilými) – </a:t>
            </a:r>
            <a:r>
              <a:rPr lang="cs-CZ" sz="2400" dirty="0" err="1" smtClean="0"/>
              <a:t>Zn</a:t>
            </a:r>
            <a:r>
              <a:rPr lang="cs-CZ" sz="2400" dirty="0" smtClean="0"/>
              <a:t>, </a:t>
            </a:r>
            <a:r>
              <a:rPr lang="cs-CZ" sz="2400" dirty="0" err="1" smtClean="0"/>
              <a:t>Fe</a:t>
            </a:r>
            <a:r>
              <a:rPr lang="cs-CZ" sz="2400" dirty="0" smtClean="0"/>
              <a:t>, </a:t>
            </a:r>
            <a:r>
              <a:rPr lang="cs-CZ" sz="2400" dirty="0" err="1" smtClean="0"/>
              <a:t>Cu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4797152"/>
            <a:ext cx="54200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Pokus: reakce kyseliny s kovy a oxidy </a:t>
            </a:r>
            <a:endParaRPr lang="cs-CZ" sz="2400" dirty="0"/>
          </a:p>
        </p:txBody>
      </p:sp>
      <p:pic>
        <p:nvPicPr>
          <p:cNvPr id="1032" name="Picture 8" descr="Soubor:Hazard C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908720"/>
            <a:ext cx="1397288" cy="1397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6973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Obdélník 26"/>
          <p:cNvSpPr/>
          <p:nvPr/>
        </p:nvSpPr>
        <p:spPr>
          <a:xfrm>
            <a:off x="7761995" y="3771754"/>
            <a:ext cx="91440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719102" y="3708263"/>
            <a:ext cx="914400" cy="9144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Obdélník 18"/>
              <p:cNvSpPr/>
              <p:nvPr/>
            </p:nvSpPr>
            <p:spPr>
              <a:xfrm>
                <a:off x="1643865" y="3681225"/>
                <a:ext cx="914400" cy="914400"/>
              </a:xfrm>
              <a:prstGeom prst="rect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𝑍𝑛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𝑆𝑂</m:t>
                      </m:r>
                      <m:r>
                        <a:rPr lang="cs-CZ" i="1" baseline="-25000">
                          <a:latin typeface="Cambria Math"/>
                          <a:ea typeface="Cambria Math"/>
                        </a:rPr>
                        <m:t>4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Obdélník 1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43865" y="3681225"/>
                <a:ext cx="914400" cy="91440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Obdélník 17"/>
              <p:cNvSpPr/>
              <p:nvPr/>
            </p:nvSpPr>
            <p:spPr>
              <a:xfrm>
                <a:off x="7761995" y="3771754"/>
                <a:ext cx="914400" cy="914400"/>
              </a:xfrm>
              <a:prstGeom prst="rect">
                <a:avLst/>
              </a:prstGeom>
              <a:solidFill>
                <a:srgbClr val="00B0F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  <a:ea typeface="Cambria Math"/>
                        </a:rPr>
                        <m:t>𝐶𝑢𝑆𝑂</m:t>
                      </m:r>
                      <m:r>
                        <a:rPr lang="cs-CZ" i="1" baseline="-25000">
                          <a:latin typeface="Cambria Math"/>
                          <a:ea typeface="Cambria Math"/>
                        </a:rPr>
                        <m:t>4</m:t>
                      </m:r>
                    </m:oMath>
                  </m:oMathPara>
                </a14:m>
                <a:endParaRPr lang="cs-CZ" baseline="-25000" dirty="0"/>
              </a:p>
              <a:p>
                <a:pPr algn="ctr"/>
                <a:endParaRPr lang="cs-CZ" dirty="0"/>
              </a:p>
            </p:txBody>
          </p:sp>
        </mc:Choice>
        <mc:Fallback xmlns="">
          <p:sp>
            <p:nvSpPr>
              <p:cNvPr id="18" name="Obdélník 1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61995" y="3771754"/>
                <a:ext cx="914400" cy="91440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Obdélník 14"/>
              <p:cNvSpPr/>
              <p:nvPr/>
            </p:nvSpPr>
            <p:spPr>
              <a:xfrm>
                <a:off x="5790406" y="3702612"/>
                <a:ext cx="914400" cy="914400"/>
              </a:xfrm>
              <a:prstGeom prst="rect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  <a:ea typeface="Cambria Math"/>
                        </a:rPr>
                        <m:t>𝑍𝑛𝑆𝑂</m:t>
                      </m:r>
                      <m:r>
                        <a:rPr lang="cs-CZ" i="1" baseline="-25000">
                          <a:latin typeface="Cambria Math"/>
                          <a:ea typeface="Cambria Math"/>
                        </a:rPr>
                        <m:t>4 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𝑍𝑛𝑆𝑂</m:t>
                      </m:r>
                      <m:r>
                        <a:rPr lang="cs-CZ" i="1" baseline="-25000">
                          <a:latin typeface="Cambria Math"/>
                          <a:ea typeface="Cambria Math"/>
                        </a:rPr>
                        <m:t>4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Obdélník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90406" y="3702612"/>
                <a:ext cx="914400" cy="914400"/>
              </a:xfrm>
              <a:prstGeom prst="rect">
                <a:avLst/>
              </a:prstGeom>
              <a:blipFill rotWithShape="1">
                <a:blip r:embed="rId4"/>
                <a:stretch>
                  <a:fillRect l="-30519" r="-2207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Obdélník 16"/>
              <p:cNvSpPr/>
              <p:nvPr/>
            </p:nvSpPr>
            <p:spPr>
              <a:xfrm>
                <a:off x="3705234" y="3717568"/>
                <a:ext cx="914400" cy="914400"/>
              </a:xfrm>
              <a:prstGeom prst="rect">
                <a:avLst/>
              </a:prstGeom>
              <a:solidFill>
                <a:srgbClr val="92D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  <a:ea typeface="Cambria Math"/>
                        </a:rPr>
                        <m:t>𝐹𝑒𝑆𝑂</m:t>
                      </m:r>
                      <m:r>
                        <a:rPr lang="cs-CZ" i="1" baseline="-25000">
                          <a:latin typeface="Cambria Math"/>
                          <a:ea typeface="Cambria Math"/>
                        </a:rPr>
                        <m:t>4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7" name="Obdélník 1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05234" y="3717568"/>
                <a:ext cx="914400" cy="91440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extovéPole 1"/>
          <p:cNvSpPr txBox="1"/>
          <p:nvPr/>
        </p:nvSpPr>
        <p:spPr>
          <a:xfrm>
            <a:off x="683568" y="692696"/>
            <a:ext cx="56166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Pokus</a:t>
            </a:r>
            <a:r>
              <a:rPr lang="cs-CZ" sz="2400" dirty="0" smtClean="0"/>
              <a:t>: Reakce kyseliny s kovy a oxidy 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779708" y="4715852"/>
                <a:ext cx="293939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𝑍𝑛</m:t>
                      </m:r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r>
                        <a:rPr lang="cs-CZ" b="0" i="1" smtClean="0">
                          <a:latin typeface="Cambria Math"/>
                        </a:rPr>
                        <m:t>𝐻</m:t>
                      </m:r>
                      <m:r>
                        <a:rPr lang="cs-CZ" b="0" i="1" baseline="-25000" smtClean="0">
                          <a:latin typeface="Cambria Math"/>
                        </a:rPr>
                        <m:t>2</m:t>
                      </m:r>
                      <m:r>
                        <a:rPr lang="cs-CZ" b="0" i="1" smtClean="0">
                          <a:latin typeface="Cambria Math"/>
                        </a:rPr>
                        <m:t>𝑆𝑂</m:t>
                      </m:r>
                      <m:r>
                        <a:rPr lang="cs-CZ" b="0" i="1" baseline="-25000" smtClean="0">
                          <a:latin typeface="Cambria Math"/>
                        </a:rPr>
                        <m:t>4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→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𝐻</m:t>
                      </m:r>
                      <m:r>
                        <a:rPr lang="cs-CZ" b="0" i="1" baseline="-25000" smtClean="0">
                          <a:latin typeface="Cambria Math"/>
                          <a:ea typeface="Cambria Math"/>
                        </a:rPr>
                        <m:t>2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𝑍𝑛𝑆𝑂</m:t>
                      </m:r>
                      <m:r>
                        <a:rPr lang="cs-CZ" b="0" i="1" baseline="-25000" smtClean="0">
                          <a:latin typeface="Cambria Math"/>
                          <a:ea typeface="Cambria Math"/>
                        </a:rPr>
                        <m:t>4</m:t>
                      </m:r>
                    </m:oMath>
                  </m:oMathPara>
                </a14:m>
                <a:endParaRPr lang="cs-CZ" baseline="-250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9708" y="4715852"/>
                <a:ext cx="2939394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814443" y="5196169"/>
                <a:ext cx="2890791" cy="36298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𝐹𝑒</m:t>
                      </m:r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r>
                        <a:rPr lang="cs-CZ" b="0" i="1" smtClean="0">
                          <a:latin typeface="Cambria Math"/>
                        </a:rPr>
                        <m:t>𝐻</m:t>
                      </m:r>
                      <m:r>
                        <a:rPr lang="cs-CZ" b="0" i="1" baseline="-25000" smtClean="0">
                          <a:latin typeface="Cambria Math"/>
                        </a:rPr>
                        <m:t>2</m:t>
                      </m:r>
                      <m:r>
                        <a:rPr lang="cs-CZ" b="0" i="1" smtClean="0">
                          <a:latin typeface="Cambria Math"/>
                        </a:rPr>
                        <m:t>𝑆𝑂</m:t>
                      </m:r>
                      <m:r>
                        <a:rPr lang="cs-CZ" b="0" i="1" baseline="-25000" smtClean="0">
                          <a:latin typeface="Cambria Math"/>
                        </a:rPr>
                        <m:t>4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→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𝐻</m:t>
                      </m:r>
                      <m:r>
                        <a:rPr lang="cs-CZ" b="0" i="1" baseline="-25000" smtClean="0">
                          <a:latin typeface="Cambria Math"/>
                          <a:ea typeface="Cambria Math"/>
                        </a:rPr>
                        <m:t>2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𝐹𝑒𝑆𝑂</m:t>
                      </m:r>
                      <m:r>
                        <a:rPr lang="cs-CZ" b="0" i="1" baseline="-25000" smtClean="0">
                          <a:latin typeface="Cambria Math"/>
                          <a:ea typeface="Cambria Math"/>
                        </a:rPr>
                        <m:t>4</m:t>
                      </m:r>
                    </m:oMath>
                  </m:oMathPara>
                </a14:m>
                <a:endParaRPr lang="cs-CZ" baseline="-250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4443" y="5196169"/>
                <a:ext cx="2890791" cy="36298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819558" y="5620262"/>
                <a:ext cx="3236848" cy="36298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𝑍𝑛𝑂</m:t>
                      </m:r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r>
                        <a:rPr lang="cs-CZ" b="0" i="1" smtClean="0">
                          <a:latin typeface="Cambria Math"/>
                        </a:rPr>
                        <m:t>𝐻</m:t>
                      </m:r>
                      <m:r>
                        <a:rPr lang="cs-CZ" b="0" i="1" baseline="-25000" smtClean="0">
                          <a:latin typeface="Cambria Math"/>
                        </a:rPr>
                        <m:t>2</m:t>
                      </m:r>
                      <m:r>
                        <a:rPr lang="cs-CZ" b="0" i="1" smtClean="0">
                          <a:latin typeface="Cambria Math"/>
                        </a:rPr>
                        <m:t>𝑆𝑂</m:t>
                      </m:r>
                      <m:r>
                        <a:rPr lang="cs-CZ" b="0" i="1" baseline="-25000" smtClean="0">
                          <a:latin typeface="Cambria Math"/>
                        </a:rPr>
                        <m:t>4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→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𝐻</m:t>
                      </m:r>
                      <m:r>
                        <a:rPr lang="cs-CZ" b="0" i="1" baseline="-25000" smtClean="0">
                          <a:latin typeface="Cambria Math"/>
                          <a:ea typeface="Cambria Math"/>
                        </a:rPr>
                        <m:t>2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𝑂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𝑍𝑛𝑆𝑂</m:t>
                      </m:r>
                      <m:r>
                        <a:rPr lang="cs-CZ" b="0" i="1" baseline="-25000" smtClean="0">
                          <a:latin typeface="Cambria Math"/>
                          <a:ea typeface="Cambria Math"/>
                        </a:rPr>
                        <m:t>4</m:t>
                      </m:r>
                    </m:oMath>
                  </m:oMathPara>
                </a14:m>
                <a:endParaRPr lang="cs-CZ" baseline="-250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9558" y="5620262"/>
                <a:ext cx="3236848" cy="362984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851637" y="6111917"/>
                <a:ext cx="321677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CuO + H</a:t>
                </a:r>
                <a:r>
                  <a:rPr lang="cs-CZ" baseline="-25000" dirty="0" smtClean="0"/>
                  <a:t>2</a:t>
                </a:r>
                <a:r>
                  <a:rPr lang="cs-CZ" dirty="0" smtClean="0"/>
                  <a:t>SO</a:t>
                </a:r>
                <a:r>
                  <a:rPr lang="cs-CZ" baseline="-25000" dirty="0" smtClean="0"/>
                  <a:t>4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→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𝐻</m:t>
                    </m:r>
                    <m:r>
                      <a:rPr lang="cs-CZ" b="0" i="1" baseline="-25000" smtClean="0">
                        <a:latin typeface="Cambria Math"/>
                        <a:ea typeface="Cambria Math"/>
                      </a:rPr>
                      <m:t>2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𝑂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+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𝐶𝑢𝑆𝑂</m:t>
                    </m:r>
                    <m:r>
                      <a:rPr lang="cs-CZ" b="0" i="1" baseline="-25000" smtClean="0">
                        <a:latin typeface="Cambria Math"/>
                        <a:ea typeface="Cambria Math"/>
                      </a:rPr>
                      <m:t>4</m:t>
                    </m:r>
                  </m:oMath>
                </a14:m>
                <a:endParaRPr lang="cs-CZ" baseline="-250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51637" y="6111917"/>
                <a:ext cx="3216778" cy="369332"/>
              </a:xfrm>
              <a:prstGeom prst="rect">
                <a:avLst/>
              </a:prstGeom>
              <a:blipFill rotWithShape="1">
                <a:blip r:embed="rId9"/>
                <a:stretch>
                  <a:fillRect l="-1708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5" name="Picture 7" descr="C:\Users\005\AppData\Local\Microsoft\Windows\Temporary Internet Files\Content.IE5\ROVTGKWT\MC90037978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352" y="1853993"/>
            <a:ext cx="1776412" cy="181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135070" y="1536898"/>
            <a:ext cx="8547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</a:t>
            </a:r>
            <a:r>
              <a:rPr lang="cs-CZ" baseline="-25000" dirty="0" smtClean="0"/>
              <a:t>2</a:t>
            </a:r>
            <a:r>
              <a:rPr lang="cs-CZ" dirty="0" smtClean="0"/>
              <a:t>SO</a:t>
            </a:r>
            <a:r>
              <a:rPr lang="cs-CZ" baseline="-25000" dirty="0" smtClean="0"/>
              <a:t>4</a:t>
            </a:r>
            <a:endParaRPr lang="cs-CZ" baseline="-25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48296" y="3308575"/>
            <a:ext cx="453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Zn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92649" y="3338931"/>
            <a:ext cx="453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Fe</a:t>
            </a:r>
            <a:endParaRPr lang="cs-CZ" dirty="0"/>
          </a:p>
        </p:txBody>
      </p:sp>
      <p:pic>
        <p:nvPicPr>
          <p:cNvPr id="21" name="Picture 7" descr="C:\Users\005\AppData\Local\Microsoft\Windows\Temporary Internet Files\Content.IE5\ROVTGKWT\MC90037978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1711" y="1853993"/>
            <a:ext cx="1776412" cy="181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3157258" y="1520719"/>
            <a:ext cx="8547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</a:t>
            </a:r>
            <a:r>
              <a:rPr lang="cs-CZ" baseline="-25000" dirty="0" smtClean="0"/>
              <a:t>2</a:t>
            </a:r>
            <a:r>
              <a:rPr lang="cs-CZ" dirty="0" smtClean="0"/>
              <a:t>SO</a:t>
            </a:r>
            <a:r>
              <a:rPr lang="cs-CZ" baseline="-25000" dirty="0" smtClean="0"/>
              <a:t>4</a:t>
            </a:r>
            <a:endParaRPr lang="cs-CZ" baseline="-25000" dirty="0"/>
          </a:p>
        </p:txBody>
      </p:sp>
      <p:pic>
        <p:nvPicPr>
          <p:cNvPr id="23" name="Picture 7" descr="C:\Users\005\AppData\Local\Microsoft\Windows\Temporary Internet Files\Content.IE5\ROVTGKWT\MC90037978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9036" y="1866569"/>
            <a:ext cx="1776412" cy="181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TextovéPole 23"/>
          <p:cNvSpPr txBox="1"/>
          <p:nvPr/>
        </p:nvSpPr>
        <p:spPr>
          <a:xfrm>
            <a:off x="5392885" y="1574770"/>
            <a:ext cx="8547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</a:t>
            </a:r>
            <a:r>
              <a:rPr lang="cs-CZ" baseline="-25000" dirty="0" smtClean="0"/>
              <a:t>2</a:t>
            </a:r>
            <a:r>
              <a:rPr lang="cs-CZ" dirty="0" smtClean="0"/>
              <a:t>SO</a:t>
            </a:r>
            <a:r>
              <a:rPr lang="cs-CZ" baseline="-25000" dirty="0" smtClean="0"/>
              <a:t>4</a:t>
            </a:r>
            <a:endParaRPr lang="cs-CZ" baseline="-25000" dirty="0"/>
          </a:p>
        </p:txBody>
      </p:sp>
      <p:pic>
        <p:nvPicPr>
          <p:cNvPr id="25" name="Picture 7" descr="C:\Users\005\AppData\Local\Microsoft\Windows\Temporary Internet Files\Content.IE5\ROVTGKWT\MC90037978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906230"/>
            <a:ext cx="1776412" cy="181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TextovéPole 25"/>
          <p:cNvSpPr txBox="1"/>
          <p:nvPr/>
        </p:nvSpPr>
        <p:spPr>
          <a:xfrm>
            <a:off x="7255229" y="1604803"/>
            <a:ext cx="8547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</a:t>
            </a:r>
            <a:r>
              <a:rPr lang="cs-CZ" baseline="-25000" dirty="0" smtClean="0"/>
              <a:t>2</a:t>
            </a:r>
            <a:r>
              <a:rPr lang="cs-CZ" dirty="0" smtClean="0"/>
              <a:t>SO</a:t>
            </a:r>
            <a:r>
              <a:rPr lang="cs-CZ" baseline="-25000" dirty="0" smtClean="0"/>
              <a:t>4</a:t>
            </a:r>
            <a:endParaRPr lang="cs-CZ" baseline="-25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327899" y="3308575"/>
            <a:ext cx="6335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ZnO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395098" y="3344959"/>
            <a:ext cx="6591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CuO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677896" y="3975146"/>
                <a:ext cx="88036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  <a:ea typeface="Cambria Math"/>
                        </a:rPr>
                        <m:t>𝑍𝑛𝑆𝑂</m:t>
                      </m:r>
                      <m:r>
                        <a:rPr lang="cs-CZ" i="1" baseline="-25000">
                          <a:latin typeface="Cambria Math"/>
                          <a:ea typeface="Cambria Math"/>
                        </a:rPr>
                        <m:t>4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77896" y="3975146"/>
                <a:ext cx="880369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5721442" y="4044288"/>
                <a:ext cx="88036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  <a:ea typeface="Cambria Math"/>
                        </a:rPr>
                        <m:t>𝑍𝑛𝑆𝑂</m:t>
                      </m:r>
                      <m:r>
                        <a:rPr lang="cs-CZ" i="1" baseline="-25000">
                          <a:latin typeface="Cambria Math"/>
                          <a:ea typeface="Cambria Math"/>
                        </a:rPr>
                        <m:t>4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21442" y="4044288"/>
                <a:ext cx="880369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12503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7" grpId="0" animBg="1"/>
      <p:bldP spid="3" grpId="0"/>
      <p:bldP spid="4" grpId="0"/>
      <p:bldP spid="5" grpId="0"/>
      <p:bldP spid="6" grpId="0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875381" y="2988117"/>
            <a:ext cx="10791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SO</a:t>
            </a:r>
            <a:r>
              <a:rPr lang="cs-CZ" sz="2400" baseline="-25000" dirty="0" smtClean="0"/>
              <a:t>4</a:t>
            </a:r>
            <a:endParaRPr lang="cs-CZ" sz="2400" baseline="-25000" dirty="0"/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5069939" y="1916832"/>
            <a:ext cx="798205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6012160" y="1628800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dirty="0"/>
          </a:p>
        </p:txBody>
      </p:sp>
      <p:pic>
        <p:nvPicPr>
          <p:cNvPr id="4099" name="Picture 3" descr="C:\Users\005\AppData\Local\Microsoft\Windows\Temporary Internet Files\Content.IE5\ROVTGKWT\MC9001978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7972" y="412775"/>
            <a:ext cx="1443568" cy="1677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411540" y="1066954"/>
            <a:ext cx="1544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výroba hnojiv</a:t>
            </a:r>
            <a:endParaRPr lang="cs-CZ" dirty="0"/>
          </a:p>
        </p:txBody>
      </p:sp>
      <p:pic>
        <p:nvPicPr>
          <p:cNvPr id="4100" name="Picture 4" descr="C:\Users\005\AppData\Local\Microsoft\Windows\Temporary Internet Files\Content.IE5\QV10MQXA\MP90043877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3999" y="763264"/>
            <a:ext cx="1634582" cy="1084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Přímá spojnice se šipkou 8"/>
          <p:cNvCxnSpPr/>
          <p:nvPr/>
        </p:nvCxnSpPr>
        <p:spPr>
          <a:xfrm flipV="1">
            <a:off x="4610163" y="1859632"/>
            <a:ext cx="0" cy="9933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3831745" y="412775"/>
            <a:ext cx="1556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výroba barviv</a:t>
            </a:r>
            <a:endParaRPr lang="cs-CZ" dirty="0"/>
          </a:p>
        </p:txBody>
      </p:sp>
      <p:cxnSp>
        <p:nvCxnSpPr>
          <p:cNvPr id="16" name="Přímá spojnice se šipkou 15"/>
          <p:cNvCxnSpPr/>
          <p:nvPr/>
        </p:nvCxnSpPr>
        <p:spPr>
          <a:xfrm flipH="1" flipV="1">
            <a:off x="3012226" y="2265579"/>
            <a:ext cx="816490" cy="63677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102" name="Picture 6" descr="C:\Users\005\AppData\Local\Microsoft\Windows\Temporary Internet Files\Content.IE5\ROVTGKWT\MC90035948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535986"/>
            <a:ext cx="1728041" cy="1279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1051625" y="2080913"/>
            <a:ext cx="18517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výroba výbušnin</a:t>
            </a:r>
            <a:endParaRPr lang="cs-CZ" dirty="0"/>
          </a:p>
        </p:txBody>
      </p:sp>
      <p:pic>
        <p:nvPicPr>
          <p:cNvPr id="4104" name="Picture 8" descr="C:\Users\005\AppData\Local\Microsoft\Windows\Temporary Internet Files\Content.IE5\ROVTGKWT\MP90043730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406994"/>
            <a:ext cx="1743368" cy="1162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2" name="Přímá spojnice se šipkou 21"/>
          <p:cNvCxnSpPr/>
          <p:nvPr/>
        </p:nvCxnSpPr>
        <p:spPr>
          <a:xfrm>
            <a:off x="5220072" y="3218949"/>
            <a:ext cx="884453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6393458" y="3738117"/>
            <a:ext cx="1556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výroba plastů</a:t>
            </a:r>
            <a:endParaRPr lang="cs-CZ" dirty="0"/>
          </a:p>
        </p:txBody>
      </p:sp>
      <p:pic>
        <p:nvPicPr>
          <p:cNvPr id="4105" name="Picture 9" descr="C:\Users\005\AppData\Local\Microsoft\Windows\Temporary Internet Files\Content.IE5\LU05P037\MC90029611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011" y="2852936"/>
            <a:ext cx="1959012" cy="1696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5" name="Přímá spojnice se šipkou 24"/>
          <p:cNvCxnSpPr/>
          <p:nvPr/>
        </p:nvCxnSpPr>
        <p:spPr>
          <a:xfrm flipH="1">
            <a:off x="2771800" y="3449782"/>
            <a:ext cx="1059945" cy="3041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996225" y="4637201"/>
            <a:ext cx="23230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náplň akumulátorů</a:t>
            </a:r>
            <a:endParaRPr lang="cs-CZ" dirty="0"/>
          </a:p>
        </p:txBody>
      </p:sp>
      <p:pic>
        <p:nvPicPr>
          <p:cNvPr id="4106" name="Picture 10" descr="C:\Users\005\AppData\Local\Microsoft\Windows\Temporary Internet Files\Content.IE5\ROVTGKWT\MC90029069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5740" y="4149080"/>
            <a:ext cx="1904873" cy="2048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8" name="Přímá spojnice se šipkou 27"/>
          <p:cNvCxnSpPr/>
          <p:nvPr/>
        </p:nvCxnSpPr>
        <p:spPr>
          <a:xfrm>
            <a:off x="4610163" y="3449782"/>
            <a:ext cx="249869" cy="69929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3566963" y="6334593"/>
            <a:ext cx="20826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  vysoušení  látek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66874" y="535986"/>
            <a:ext cx="11592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POUŽITÍ</a:t>
            </a:r>
            <a:r>
              <a:rPr lang="cs-CZ" dirty="0" smtClean="0"/>
              <a:t>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6296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052736"/>
            <a:ext cx="64807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Kyselina dusičná  HNO</a:t>
            </a:r>
            <a:r>
              <a:rPr lang="cs-CZ" sz="2800" b="1" baseline="-25000" dirty="0" smtClean="0">
                <a:solidFill>
                  <a:srgbClr val="0070C0"/>
                </a:solidFill>
              </a:rPr>
              <a:t>3</a:t>
            </a:r>
            <a:r>
              <a:rPr lang="cs-CZ" sz="2800" b="1" dirty="0" smtClean="0">
                <a:solidFill>
                  <a:srgbClr val="0070C0"/>
                </a:solidFill>
              </a:rPr>
              <a:t> 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2060847"/>
            <a:ext cx="874470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Vlastnosti:	nestálá bezbarvá kapalina</a:t>
            </a:r>
          </a:p>
          <a:p>
            <a:r>
              <a:rPr lang="cs-CZ" sz="2400" dirty="0" smtClean="0"/>
              <a:t>		rozkládá se účinkem světla 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koncentrovaná (65-68%) je nebezpečná žíravina 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</a:t>
            </a:r>
            <a:r>
              <a:rPr lang="cs-CZ" sz="2400" dirty="0"/>
              <a:t>	</a:t>
            </a:r>
            <a:r>
              <a:rPr lang="cs-CZ" sz="2400" dirty="0" smtClean="0"/>
              <a:t>	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4509120"/>
            <a:ext cx="314380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Využití: 	výroba </a:t>
            </a:r>
          </a:p>
          <a:p>
            <a:endParaRPr lang="cs-CZ" sz="2400" dirty="0" smtClean="0"/>
          </a:p>
          <a:p>
            <a:r>
              <a:rPr lang="cs-CZ" sz="2400" dirty="0"/>
              <a:t>	</a:t>
            </a:r>
            <a:r>
              <a:rPr lang="cs-CZ" sz="2400" dirty="0" smtClean="0"/>
              <a:t>	</a:t>
            </a:r>
            <a:endParaRPr lang="cs-CZ" sz="2400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3419872" y="4797152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3419872" y="4797152"/>
            <a:ext cx="648072" cy="3121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3419872" y="4797152"/>
            <a:ext cx="648072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3419872" y="4797152"/>
            <a:ext cx="648072" cy="10801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4283968" y="4540308"/>
            <a:ext cx="2103461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hnojiv ( ledek)</a:t>
            </a:r>
          </a:p>
          <a:p>
            <a:r>
              <a:rPr lang="cs-CZ" sz="2400" dirty="0" smtClean="0"/>
              <a:t>barviv</a:t>
            </a:r>
          </a:p>
          <a:p>
            <a:r>
              <a:rPr lang="cs-CZ" sz="2400" dirty="0" smtClean="0"/>
              <a:t>plastů</a:t>
            </a:r>
          </a:p>
          <a:p>
            <a:r>
              <a:rPr lang="cs-CZ" sz="2400" dirty="0" smtClean="0"/>
              <a:t>výbušnin</a:t>
            </a:r>
          </a:p>
          <a:p>
            <a:r>
              <a:rPr lang="cs-CZ" sz="2400" dirty="0" smtClean="0"/>
              <a:t>léčiv</a:t>
            </a:r>
            <a:endParaRPr lang="cs-CZ" sz="2400" dirty="0"/>
          </a:p>
        </p:txBody>
      </p:sp>
      <p:cxnSp>
        <p:nvCxnSpPr>
          <p:cNvPr id="15" name="Přímá spojnice se šipkou 14"/>
          <p:cNvCxnSpPr/>
          <p:nvPr/>
        </p:nvCxnSpPr>
        <p:spPr>
          <a:xfrm>
            <a:off x="3419872" y="4797152"/>
            <a:ext cx="648072" cy="14401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4020" y="1067513"/>
            <a:ext cx="1395413" cy="1395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31938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340768"/>
            <a:ext cx="37240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Kyselina uhličitá H</a:t>
            </a:r>
            <a:r>
              <a:rPr lang="cs-CZ" sz="2400" b="1" baseline="-25000" dirty="0" smtClean="0">
                <a:solidFill>
                  <a:srgbClr val="0070C0"/>
                </a:solidFill>
              </a:rPr>
              <a:t>2</a:t>
            </a:r>
            <a:r>
              <a:rPr lang="cs-CZ" sz="2400" b="1" dirty="0" smtClean="0">
                <a:solidFill>
                  <a:srgbClr val="0070C0"/>
                </a:solidFill>
              </a:rPr>
              <a:t>CO</a:t>
            </a:r>
            <a:r>
              <a:rPr lang="cs-CZ" sz="2400" b="1" baseline="-25000" dirty="0" smtClean="0">
                <a:solidFill>
                  <a:srgbClr val="0070C0"/>
                </a:solidFill>
              </a:rPr>
              <a:t>3</a:t>
            </a:r>
            <a:endParaRPr lang="cs-CZ" sz="2400" b="1" baseline="-25000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3993" y="2309971"/>
            <a:ext cx="70631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Vlastnosti:	slabá kyselina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nestálá – rozkládá se na CO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a 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O</a:t>
            </a:r>
            <a:endParaRPr lang="cs-CZ" sz="2400" dirty="0"/>
          </a:p>
        </p:txBody>
      </p:sp>
      <p:pic>
        <p:nvPicPr>
          <p:cNvPr id="1027" name="Picture 3" descr="C:\Users\005\AppData\Local\Microsoft\Windows\Temporary Internet Files\Content.IE5\QV10MQXA\MC9004368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761937"/>
            <a:ext cx="2152898" cy="2287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9552" y="4188831"/>
            <a:ext cx="39517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Využití:	perlivé nápoje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62826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005\AppData\Local\Microsoft\Windows\Temporary Internet Files\Content.IE5\ROVTGKWT\MC90043476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4706953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99592" y="1268760"/>
            <a:ext cx="69781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Kyselina </a:t>
            </a:r>
            <a:r>
              <a:rPr lang="cs-CZ" sz="2800" b="1" dirty="0" err="1" smtClean="0">
                <a:solidFill>
                  <a:srgbClr val="0070C0"/>
                </a:solidFill>
              </a:rPr>
              <a:t>trihydrogenfosforečná</a:t>
            </a:r>
            <a:r>
              <a:rPr lang="cs-CZ" sz="2800" b="1" dirty="0" smtClean="0">
                <a:solidFill>
                  <a:srgbClr val="0070C0"/>
                </a:solidFill>
              </a:rPr>
              <a:t>  H</a:t>
            </a:r>
            <a:r>
              <a:rPr lang="cs-CZ" sz="2800" b="1" baseline="-25000" dirty="0" smtClean="0">
                <a:solidFill>
                  <a:srgbClr val="0070C0"/>
                </a:solidFill>
              </a:rPr>
              <a:t>3</a:t>
            </a:r>
            <a:r>
              <a:rPr lang="cs-CZ" sz="2800" b="1" dirty="0" smtClean="0">
                <a:solidFill>
                  <a:srgbClr val="0070C0"/>
                </a:solidFill>
              </a:rPr>
              <a:t>PO</a:t>
            </a:r>
            <a:r>
              <a:rPr lang="cs-CZ" sz="2800" b="1" baseline="-25000" dirty="0" smtClean="0">
                <a:solidFill>
                  <a:srgbClr val="0070C0"/>
                </a:solidFill>
              </a:rPr>
              <a:t>4</a:t>
            </a:r>
            <a:endParaRPr lang="cs-CZ" sz="2800" b="1" baseline="-25000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15616" y="2852936"/>
            <a:ext cx="7786106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Vlastnosti:	bezbarvá sirupovitá kapalina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</a:t>
            </a:r>
          </a:p>
          <a:p>
            <a:endParaRPr lang="cs-CZ" sz="2400" dirty="0"/>
          </a:p>
          <a:p>
            <a:r>
              <a:rPr lang="cs-CZ" sz="2400" dirty="0" smtClean="0"/>
              <a:t>Využití:	výroba hnojiv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součást některých nealkoholických nápojů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výroba léčiv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69580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412776"/>
            <a:ext cx="347627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Citace:</a:t>
            </a:r>
          </a:p>
          <a:p>
            <a:endParaRPr lang="cs-CZ" dirty="0"/>
          </a:p>
          <a:p>
            <a:r>
              <a:rPr lang="cs-CZ" dirty="0" smtClean="0"/>
              <a:t>Obrázky: galerie </a:t>
            </a:r>
            <a:r>
              <a:rPr lang="cs-CZ" dirty="0" err="1" smtClean="0"/>
              <a:t>microsoft</a:t>
            </a:r>
            <a:r>
              <a:rPr lang="cs-CZ" dirty="0" smtClean="0"/>
              <a:t> </a:t>
            </a:r>
            <a:r>
              <a:rPr lang="cs-CZ" dirty="0" err="1" smtClean="0"/>
              <a:t>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3001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167</TotalTime>
  <Words>149</Words>
  <Application>Microsoft Office PowerPoint</Application>
  <PresentationFormat>Předvádění na obrazovce (4:3)</PresentationFormat>
  <Paragraphs>71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Přehlednost</vt:lpstr>
      <vt:lpstr>Prezentace aplikace PowerPoint</vt:lpstr>
      <vt:lpstr>Kyslíkaté  kyseliny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Kyslíkaté  kyseliny</dc:title>
  <dc:creator>005</dc:creator>
  <cp:lastModifiedBy>005</cp:lastModifiedBy>
  <cp:revision>18</cp:revision>
  <dcterms:created xsi:type="dcterms:W3CDTF">2012-05-21T15:18:52Z</dcterms:created>
  <dcterms:modified xsi:type="dcterms:W3CDTF">2013-03-18T17:35:25Z</dcterms:modified>
</cp:coreProperties>
</file>