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56" r:id="rId3"/>
    <p:sldId id="257" r:id="rId4"/>
    <p:sldId id="268" r:id="rId5"/>
    <p:sldId id="258" r:id="rId6"/>
    <p:sldId id="269" r:id="rId7"/>
    <p:sldId id="259" r:id="rId8"/>
    <p:sldId id="271" r:id="rId9"/>
    <p:sldId id="260" r:id="rId10"/>
    <p:sldId id="272" r:id="rId11"/>
    <p:sldId id="261" r:id="rId12"/>
    <p:sldId id="273" r:id="rId13"/>
    <p:sldId id="262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94FCA8A-A799-4A0F-86F5-AD1EF6F117E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E235525-65D2-421B-B951-925B2FB77F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810000" y="6172200"/>
            <a:ext cx="1828800" cy="365125"/>
          </a:xfrm>
        </p:spPr>
        <p:txBody>
          <a:bodyPr/>
          <a:lstStyle/>
          <a:p>
            <a:fld id="{C527574E-E7E6-4A6C-84F5-6EE2F2388289}" type="slidenum">
              <a:rPr lang="cs-CZ" smtClean="0"/>
              <a:pPr/>
              <a:t>1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2871743" y="1270963"/>
            <a:ext cx="358784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11 Co si pamatuji </a:t>
            </a:r>
            <a:r>
              <a:rPr lang="cs-CZ" b="1" smtClean="0"/>
              <a:t>ze zoologie?</a:t>
            </a:r>
            <a:endParaRPr lang="cs-CZ" b="1" dirty="0" smtClean="0"/>
          </a:p>
          <a:p>
            <a:pPr algn="ctr"/>
            <a:endParaRPr lang="cs-CZ" dirty="0"/>
          </a:p>
          <a:p>
            <a:pPr algn="ctr"/>
            <a:r>
              <a:rPr lang="cs-CZ" sz="2400" b="1" dirty="0" smtClean="0"/>
              <a:t>VY_32_INOVACE_11</a:t>
            </a:r>
            <a:endParaRPr lang="cs-CZ" sz="2400" b="1" dirty="0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G2-11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Materiál je určen k opakování učiva z oblasti zoologie 7. ročníku.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65715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1459" y="371712"/>
            <a:ext cx="7772400" cy="1470025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Co si pamatuji ze 7. ročníku?</a:t>
            </a:r>
            <a:br>
              <a:rPr lang="cs-CZ" dirty="0" smtClean="0"/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(živočichové)</a:t>
            </a:r>
            <a:endParaRPr lang="cs-CZ" dirty="0"/>
          </a:p>
        </p:txBody>
      </p:sp>
      <p:pic>
        <p:nvPicPr>
          <p:cNvPr id="1026" name="Picture 2" descr="C:\Users\005\AppData\Local\Microsoft\Windows\Temporary Internet Files\Content.IE5\LU05P037\MP900386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146818"/>
            <a:ext cx="2593256" cy="18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005\AppData\Local\Microsoft\Windows\Temporary Internet Files\Content.IE5\QV10MQXA\MP900406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005\AppData\Local\Microsoft\Windows\Temporary Internet Files\Content.IE5\G90R4ZDG\MP9004486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8114" y="4093848"/>
            <a:ext cx="3635467" cy="272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05\AppData\Local\Microsoft\Windows\Temporary Internet Files\Content.IE5\53ASK4SM\MP9002555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8114" y="1653797"/>
            <a:ext cx="3657600" cy="243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25829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398534"/>
            <a:ext cx="7744428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Ryby:</a:t>
            </a:r>
          </a:p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dýchají......................................................................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tělesná teplota je 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cévní soustava je.....................................................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samice se nazývá....................................................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rozmnožování se označuje jako............................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naše nejrozšířenější ryba je....................................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vajíčka ryb jsou.......................................................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oplození většiny ryb je.............................................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23476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398534"/>
            <a:ext cx="6370655" cy="39087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Ryby:</a:t>
            </a:r>
          </a:p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dýchají			</a:t>
            </a:r>
            <a:r>
              <a:rPr lang="cs-CZ" sz="2400" b="1" dirty="0" smtClean="0">
                <a:solidFill>
                  <a:srgbClr val="FF0000"/>
                </a:solidFill>
              </a:rPr>
              <a:t>žábrami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tělesná teplota je	</a:t>
            </a:r>
            <a:r>
              <a:rPr lang="cs-CZ" sz="2400" b="1" dirty="0" smtClean="0">
                <a:solidFill>
                  <a:srgbClr val="FF0000"/>
                </a:solidFill>
              </a:rPr>
              <a:t>proměnlivá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cévní soustava je	</a:t>
            </a:r>
            <a:r>
              <a:rPr lang="cs-CZ" sz="2400" b="1" dirty="0" smtClean="0">
                <a:solidFill>
                  <a:srgbClr val="FF0000"/>
                </a:solidFill>
              </a:rPr>
              <a:t>uzavřená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samice se nazývá	</a:t>
            </a:r>
            <a:r>
              <a:rPr lang="cs-CZ" sz="2400" b="1" dirty="0" smtClean="0">
                <a:solidFill>
                  <a:srgbClr val="FF0000"/>
                </a:solidFill>
              </a:rPr>
              <a:t>jikernačka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rozmnožování se označuje jako	</a:t>
            </a:r>
            <a:r>
              <a:rPr lang="cs-CZ" sz="2400" b="1" dirty="0" smtClean="0">
                <a:solidFill>
                  <a:srgbClr val="FF0000"/>
                </a:solidFill>
              </a:rPr>
              <a:t>tření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naše nejrozšířenější ryba je	</a:t>
            </a:r>
            <a:r>
              <a:rPr lang="cs-CZ" sz="2400" b="1" dirty="0" smtClean="0">
                <a:solidFill>
                  <a:srgbClr val="FF0000"/>
                </a:solidFill>
              </a:rPr>
              <a:t>kapr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vajíčka ryb jsou		</a:t>
            </a:r>
            <a:r>
              <a:rPr lang="cs-CZ" sz="2400" b="1" dirty="0" smtClean="0">
                <a:solidFill>
                  <a:srgbClr val="FF0000"/>
                </a:solidFill>
              </a:rPr>
              <a:t>jikry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oplození ryb je		</a:t>
            </a:r>
            <a:r>
              <a:rPr lang="cs-CZ" sz="2400" b="1" dirty="0" smtClean="0">
                <a:solidFill>
                  <a:srgbClr val="FF0000"/>
                </a:solidFill>
              </a:rPr>
              <a:t>tření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0603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1441695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Kdo jsem?</a:t>
            </a:r>
            <a:endParaRPr lang="cs-CZ" sz="3200" b="1" dirty="0"/>
          </a:p>
        </p:txBody>
      </p:sp>
      <p:pic>
        <p:nvPicPr>
          <p:cNvPr id="2051" name="Picture 3" descr="C:\Users\005\AppData\Local\Microsoft\Windows\Temporary Internet Files\Content.IE5\QV10MQXA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51258"/>
            <a:ext cx="3465760" cy="198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369" y="3284983"/>
            <a:ext cx="78692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/>
              <a:t>žijeme v moři, třeme se v řece ............................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žijeme v řekách, třeme se v moři     ....................</a:t>
            </a:r>
          </a:p>
          <a:p>
            <a:r>
              <a:rPr lang="cs-CZ" sz="2400" dirty="0" smtClean="0"/>
              <a:t>-    jsme sladkovodní ryby, máme hřbetní ploutev    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 posunutou dozadu  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 jsem naše největší ryba..........................................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469111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1441695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Kdo jsem?</a:t>
            </a:r>
            <a:endParaRPr lang="cs-CZ" sz="3200" b="1" dirty="0"/>
          </a:p>
        </p:txBody>
      </p:sp>
      <p:pic>
        <p:nvPicPr>
          <p:cNvPr id="2051" name="Picture 3" descr="C:\Users\005\AppData\Local\Microsoft\Windows\Temporary Internet Files\Content.IE5\QV10MQXA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51258"/>
            <a:ext cx="3465760" cy="198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369" y="3284983"/>
            <a:ext cx="78692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400" dirty="0" smtClean="0"/>
              <a:t>žijeme v moři, třeme se v řece	</a:t>
            </a:r>
            <a:r>
              <a:rPr lang="cs-CZ" sz="2400" dirty="0" smtClean="0">
                <a:solidFill>
                  <a:srgbClr val="FF0000"/>
                </a:solidFill>
              </a:rPr>
              <a:t>lososi</a:t>
            </a:r>
            <a:r>
              <a:rPr lang="cs-CZ" sz="2400" dirty="0" smtClean="0"/>
              <a:t> 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žijeme v řekách, třeme se v moři    </a:t>
            </a:r>
            <a:r>
              <a:rPr lang="cs-CZ" sz="2400" dirty="0" smtClean="0">
                <a:solidFill>
                  <a:srgbClr val="FF0000"/>
                </a:solidFill>
              </a:rPr>
              <a:t>úhoři</a:t>
            </a:r>
            <a:r>
              <a:rPr lang="cs-CZ" sz="2400" dirty="0" smtClean="0"/>
              <a:t> 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jsme sladkovodní ryby, máme hřbetní ploutev    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 posunutou dozadu  </a:t>
            </a:r>
            <a:r>
              <a:rPr lang="cs-CZ" sz="2400" dirty="0" smtClean="0">
                <a:solidFill>
                  <a:srgbClr val="FF0000"/>
                </a:solidFill>
              </a:rPr>
              <a:t>štiky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jsem naše </a:t>
            </a:r>
            <a:r>
              <a:rPr lang="cs-CZ" sz="2400" smtClean="0"/>
              <a:t>největší ryba</a:t>
            </a:r>
            <a:r>
              <a:rPr lang="cs-CZ" sz="2400"/>
              <a:t> </a:t>
            </a:r>
            <a:r>
              <a:rPr lang="cs-CZ" sz="2400" smtClean="0">
                <a:solidFill>
                  <a:srgbClr val="FF0000"/>
                </a:solidFill>
              </a:rPr>
              <a:t>sumec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82875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418" y="548680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Roztřiďte ryby: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0070C0"/>
                </a:solidFill>
              </a:rPr>
              <a:t>sladkovodní       	mořské 	     migrující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492896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losos obecný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3577" y="3513762"/>
            <a:ext cx="2066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makrela obecná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861048"/>
            <a:ext cx="1566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sleď obecný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5219908"/>
            <a:ext cx="1754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tuňák obecný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204864"/>
            <a:ext cx="1560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sumec velký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87279" y="3742356"/>
            <a:ext cx="2004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mřenka obecná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5589240"/>
            <a:ext cx="1835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střevle potoční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4069" y="5958572"/>
            <a:ext cx="1202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úhoř říční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30794" y="4415046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karas obecný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98172" y="4517156"/>
            <a:ext cx="196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candát obecný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2884294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sardinka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6075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1579" y="620688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Roztřiďte ryby: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0070C0"/>
                </a:solidFill>
              </a:rPr>
              <a:t>sladkovodní       	mořské 	     migrující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60232" y="2491974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losos obecný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7156" y="3329096"/>
            <a:ext cx="2066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makrela obecná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85955" y="2861306"/>
            <a:ext cx="1566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sleď obecný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94853" y="3833050"/>
            <a:ext cx="1754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tuňák obecný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263178"/>
            <a:ext cx="1560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sumec velký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5988" y="2817779"/>
            <a:ext cx="2004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mřenka obecná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25082" y="4280709"/>
            <a:ext cx="1835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střevle potoční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002445"/>
            <a:ext cx="1202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úhoř říční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329096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karas obecný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61764" y="3790288"/>
            <a:ext cx="196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candát obecný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2337008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sardinka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47967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12776"/>
            <a:ext cx="711124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Obojživelníci:</a:t>
            </a:r>
          </a:p>
          <a:p>
            <a:endParaRPr lang="cs-CZ" sz="2800" dirty="0" smtClean="0"/>
          </a:p>
          <a:p>
            <a:r>
              <a:rPr lang="cs-CZ" sz="2800" dirty="0" smtClean="0"/>
              <a:t>-   </a:t>
            </a:r>
            <a:r>
              <a:rPr lang="cs-CZ" sz="2400" dirty="0" smtClean="0"/>
              <a:t>dělí se na ..........................................................</a:t>
            </a: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 dospělci dýchají 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 larvy dýchají.....................................................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tělesnou teplotu mají ......................................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larvy se nazývají ...............................................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naše největší žába je ......................................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přísavné terčíky na prstech má......................</a:t>
            </a:r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091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12776"/>
            <a:ext cx="756084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Obojživelníci:</a:t>
            </a:r>
          </a:p>
          <a:p>
            <a:endParaRPr lang="cs-CZ" sz="2800" dirty="0" smtClean="0"/>
          </a:p>
          <a:p>
            <a:r>
              <a:rPr lang="cs-CZ" sz="2800" dirty="0" smtClean="0"/>
              <a:t>-   </a:t>
            </a:r>
            <a:r>
              <a:rPr lang="cs-CZ" sz="2400" dirty="0" smtClean="0"/>
              <a:t>dělí se na			 	</a:t>
            </a:r>
            <a:r>
              <a:rPr lang="cs-CZ" sz="2400" dirty="0" smtClean="0">
                <a:solidFill>
                  <a:srgbClr val="FF0000"/>
                </a:solidFill>
              </a:rPr>
              <a:t>čolci, mloci, žáby</a:t>
            </a: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 dospělci dýchají 			</a:t>
            </a:r>
            <a:r>
              <a:rPr lang="cs-CZ" sz="2400" dirty="0" smtClean="0">
                <a:solidFill>
                  <a:srgbClr val="FF0000"/>
                </a:solidFill>
              </a:rPr>
              <a:t>plícemi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 larvy dýchají				</a:t>
            </a:r>
            <a:r>
              <a:rPr lang="cs-CZ" sz="2400" dirty="0" smtClean="0">
                <a:solidFill>
                  <a:srgbClr val="FF0000"/>
                </a:solidFill>
              </a:rPr>
              <a:t>žábrami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tělesnou teplotu mají 		         </a:t>
            </a:r>
            <a:r>
              <a:rPr lang="cs-CZ" sz="2400" dirty="0" smtClean="0">
                <a:solidFill>
                  <a:srgbClr val="FF0000"/>
                </a:solidFill>
              </a:rPr>
              <a:t>proměnlivou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larvy se nazývají	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pulci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naše největší žába je             	 </a:t>
            </a:r>
            <a:r>
              <a:rPr lang="cs-CZ" sz="2400" dirty="0" smtClean="0">
                <a:solidFill>
                  <a:srgbClr val="FF0000"/>
                </a:solidFill>
              </a:rPr>
              <a:t>ropucha</a:t>
            </a:r>
          </a:p>
          <a:p>
            <a:pPr marL="457200" indent="-457200">
              <a:buFontTx/>
              <a:buChar char="-"/>
            </a:pPr>
            <a:r>
              <a:rPr lang="cs-CZ" sz="2400" dirty="0" smtClean="0"/>
              <a:t>přísavné terčíky na prstech má 	 </a:t>
            </a:r>
            <a:r>
              <a:rPr lang="cs-CZ" sz="2400" dirty="0" smtClean="0">
                <a:solidFill>
                  <a:srgbClr val="FF0000"/>
                </a:solidFill>
              </a:rPr>
              <a:t>rosnička</a:t>
            </a:r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4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021098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268760"/>
            <a:ext cx="6856364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Plazi:</a:t>
            </a:r>
          </a:p>
          <a:p>
            <a:endParaRPr lang="cs-CZ" sz="28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dýchají ...........................................................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oplození je .....................................................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tělesnou teplotu mají....................................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společný vývod soustavy trávící, pohlavní</a:t>
            </a:r>
          </a:p>
          <a:p>
            <a:r>
              <a:rPr lang="cs-CZ" sz="2400" dirty="0" smtClean="0"/>
              <a:t>    a vylučovací se nazývá 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náš jedovatý had 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beznohý ještěr ................................................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plazi s krunýřem ..............................................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plazi dělíme na ...............................................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812295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268760"/>
            <a:ext cx="705678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Plazi:</a:t>
            </a:r>
          </a:p>
          <a:p>
            <a:endParaRPr lang="cs-CZ" sz="28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dýchají 		</a:t>
            </a:r>
            <a:r>
              <a:rPr lang="cs-CZ" sz="2400" dirty="0" smtClean="0">
                <a:solidFill>
                  <a:srgbClr val="FF0000"/>
                </a:solidFill>
              </a:rPr>
              <a:t>plícemi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oplození je	 </a:t>
            </a:r>
            <a:r>
              <a:rPr lang="cs-CZ" sz="2400" dirty="0" smtClean="0">
                <a:solidFill>
                  <a:srgbClr val="FF0000"/>
                </a:solidFill>
              </a:rPr>
              <a:t>vnitřní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tělesnou teplotu mají	</a:t>
            </a:r>
            <a:r>
              <a:rPr lang="cs-CZ" sz="2400" dirty="0" smtClean="0">
                <a:solidFill>
                  <a:srgbClr val="FF0000"/>
                </a:solidFill>
              </a:rPr>
              <a:t>proměnlivou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společný vývod soustavy trávící, pohlavní</a:t>
            </a:r>
          </a:p>
          <a:p>
            <a:r>
              <a:rPr lang="cs-CZ" sz="2400" dirty="0" smtClean="0"/>
              <a:t>    a vylučovací se nazývá 	</a:t>
            </a:r>
            <a:r>
              <a:rPr lang="cs-CZ" sz="2400" dirty="0" smtClean="0">
                <a:solidFill>
                  <a:srgbClr val="FF0000"/>
                </a:solidFill>
              </a:rPr>
              <a:t>kloaka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náš jedovatý had 	</a:t>
            </a:r>
            <a:r>
              <a:rPr lang="cs-CZ" sz="2400" dirty="0" smtClean="0">
                <a:solidFill>
                  <a:srgbClr val="FF0000"/>
                </a:solidFill>
              </a:rPr>
              <a:t>zmije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beznohý ještěr 		</a:t>
            </a:r>
            <a:r>
              <a:rPr lang="cs-CZ" sz="2400" dirty="0" smtClean="0">
                <a:solidFill>
                  <a:srgbClr val="FF0000"/>
                </a:solidFill>
              </a:rPr>
              <a:t>slepýš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plazi s krunýřem 		</a:t>
            </a:r>
            <a:r>
              <a:rPr lang="cs-CZ" sz="2400" dirty="0" smtClean="0">
                <a:solidFill>
                  <a:srgbClr val="FF0000"/>
                </a:solidFill>
              </a:rPr>
              <a:t>želvy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plaze </a:t>
            </a:r>
            <a:r>
              <a:rPr lang="cs-CZ" sz="2400" dirty="0" smtClean="0"/>
              <a:t>dělíme: </a:t>
            </a:r>
            <a:r>
              <a:rPr lang="cs-CZ" sz="2400" dirty="0" smtClean="0">
                <a:solidFill>
                  <a:srgbClr val="FF0000"/>
                </a:solidFill>
              </a:rPr>
              <a:t>ještěři, želvy, krokodýli, hadi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94061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49641"/>
            <a:ext cx="4394152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Ptáci:</a:t>
            </a:r>
          </a:p>
          <a:p>
            <a:endParaRPr lang="cs-CZ" sz="2800" dirty="0" smtClean="0"/>
          </a:p>
          <a:p>
            <a:r>
              <a:rPr lang="cs-CZ" sz="2800" dirty="0" smtClean="0"/>
              <a:t>(vysvětlete pojmy)</a:t>
            </a:r>
          </a:p>
          <a:p>
            <a:endParaRPr lang="cs-CZ" sz="28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obrysové a prachové peří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kloaka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krmiví a nekrmiví ptáci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vole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sáňky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pohlavní dvoutvárnost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běháky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letky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rýdovací pera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6056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1972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Kdo jsem?</a:t>
            </a:r>
            <a:endParaRPr lang="cs-CZ" sz="2800" dirty="0"/>
          </a:p>
        </p:txBody>
      </p:sp>
      <p:pic>
        <p:nvPicPr>
          <p:cNvPr id="6146" name="Picture 2" descr="Soubor:Alcedo atthis 2 (Lukasz Lukasik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2723456" cy="204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le:Pica pica -Helsinki, Finland-8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34021"/>
            <a:ext cx="1957838" cy="2944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08706" y="4137571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straka obecná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2824" y="3608806"/>
            <a:ext cx="1770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ledňáček říční</a:t>
            </a:r>
            <a:endParaRPr lang="cs-CZ" dirty="0"/>
          </a:p>
        </p:txBody>
      </p:sp>
      <p:pic>
        <p:nvPicPr>
          <p:cNvPr id="6150" name="Picture 6" descr="Dospělý samec strakapouda velkého na buk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44824"/>
            <a:ext cx="21431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07758" y="4926793"/>
            <a:ext cx="2087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strakapoud velký</a:t>
            </a:r>
            <a:endParaRPr lang="cs-CZ" dirty="0"/>
          </a:p>
        </p:txBody>
      </p:sp>
      <p:pic>
        <p:nvPicPr>
          <p:cNvPr id="6152" name="Picture 8" descr="Sojka obecn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34092"/>
            <a:ext cx="2476500" cy="16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2346" y="5980638"/>
            <a:ext cx="1713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sojka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32157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78116"/>
            <a:ext cx="8064896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1600" dirty="0"/>
              <a:t>Lukasz </a:t>
            </a:r>
            <a:r>
              <a:rPr lang="cs-CZ" sz="1600" dirty="0" err="1"/>
              <a:t>Lukasik</a:t>
            </a:r>
            <a:r>
              <a:rPr lang="cs-CZ" sz="1600" dirty="0"/>
              <a:t>. </a:t>
            </a:r>
            <a:r>
              <a:rPr lang="cs-CZ" sz="1600" i="1" dirty="0" err="1"/>
              <a:t>Alcedo</a:t>
            </a:r>
            <a:r>
              <a:rPr lang="cs-CZ" sz="1600" i="1" dirty="0"/>
              <a:t> </a:t>
            </a:r>
            <a:r>
              <a:rPr lang="cs-CZ" sz="1600" i="1" dirty="0" err="1"/>
              <a:t>atthis</a:t>
            </a:r>
            <a:r>
              <a:rPr lang="cs-CZ" sz="1600" i="1" dirty="0"/>
              <a:t> 2 </a:t>
            </a:r>
            <a:r>
              <a:rPr lang="cs-CZ" sz="1600" i="1" dirty="0" err="1" smtClean="0"/>
              <a:t>jpg</a:t>
            </a:r>
            <a:r>
              <a:rPr lang="cs-CZ" sz="1600" dirty="0"/>
              <a:t> [online]. [cit. 4.9.2012]. Dostupný na WWW: &lt;http://cs.wikipedia.org/wiki/Soubor:Alcedo_atthis_2_&gt;.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3501008"/>
            <a:ext cx="7632848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LEHTINEN, </a:t>
            </a:r>
            <a:r>
              <a:rPr lang="cs-CZ" sz="1600" dirty="0" err="1"/>
              <a:t>Teemu</a:t>
            </a:r>
            <a:r>
              <a:rPr lang="cs-CZ" sz="1600" dirty="0"/>
              <a:t>. </a:t>
            </a:r>
            <a:r>
              <a:rPr lang="cs-CZ" sz="1600" i="1" dirty="0" err="1"/>
              <a:t>Pica</a:t>
            </a:r>
            <a:r>
              <a:rPr lang="cs-CZ" sz="1600" i="1" dirty="0"/>
              <a:t> </a:t>
            </a:r>
            <a:r>
              <a:rPr lang="cs-CZ" sz="1600" i="1" dirty="0" err="1"/>
              <a:t>pica</a:t>
            </a:r>
            <a:r>
              <a:rPr lang="cs-CZ" sz="1600" i="1" dirty="0"/>
              <a:t> -</a:t>
            </a:r>
            <a:r>
              <a:rPr lang="cs-CZ" sz="1600" i="1" dirty="0" err="1"/>
              <a:t>Helsinki</a:t>
            </a:r>
            <a:r>
              <a:rPr lang="cs-CZ" sz="1600" i="1" dirty="0"/>
              <a:t>, Finland-8a.jpg</a:t>
            </a:r>
            <a:r>
              <a:rPr lang="cs-CZ" sz="1600" dirty="0"/>
              <a:t> [online]. [cit. 4.9.2012]. Dostupný na WWW: &lt;http://en.wikipedia.org/wiki/</a:t>
            </a:r>
            <a:r>
              <a:rPr lang="cs-CZ" sz="1600" dirty="0" err="1"/>
              <a:t>Eurasian_Magpie</a:t>
            </a:r>
            <a:r>
              <a:rPr lang="cs-CZ" dirty="0"/>
              <a:t>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836712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SŁAWOMIR STASZCZUK, .. </a:t>
            </a:r>
            <a:r>
              <a:rPr lang="cs-CZ" sz="1600" i="1" dirty="0"/>
              <a:t>DendrocoposMajor.jpg</a:t>
            </a:r>
            <a:r>
              <a:rPr lang="cs-CZ" sz="1600" dirty="0"/>
              <a:t> [online]. [cit. 4.9.2012]. Dostupný na WWW: </a:t>
            </a:r>
            <a:r>
              <a:rPr lang="cs-CZ" sz="1600" dirty="0" smtClean="0"/>
              <a:t>http</a:t>
            </a:r>
            <a:r>
              <a:rPr lang="cs-CZ" sz="1600" dirty="0"/>
              <a:t>://cs.wikipedia.org/wiki/Strakapoud_velk%C3%BD&gt;.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56215" y="1628800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VIATOUR, </a:t>
            </a:r>
            <a:r>
              <a:rPr lang="cs-CZ" sz="1600" dirty="0" err="1"/>
              <a:t>Luc</a:t>
            </a:r>
            <a:r>
              <a:rPr lang="cs-CZ" sz="1600" dirty="0"/>
              <a:t>. </a:t>
            </a:r>
            <a:r>
              <a:rPr lang="cs-CZ" sz="1600" i="1" dirty="0" err="1"/>
              <a:t>Garrulus</a:t>
            </a:r>
            <a:r>
              <a:rPr lang="cs-CZ" sz="1600" i="1" dirty="0"/>
              <a:t> </a:t>
            </a:r>
            <a:r>
              <a:rPr lang="cs-CZ" sz="1600" i="1" dirty="0" err="1"/>
              <a:t>glandarius</a:t>
            </a:r>
            <a:r>
              <a:rPr lang="cs-CZ" sz="1600" i="1" dirty="0"/>
              <a:t> 1 </a:t>
            </a:r>
            <a:r>
              <a:rPr lang="cs-CZ" sz="1600" i="1" dirty="0" err="1"/>
              <a:t>Luc</a:t>
            </a:r>
            <a:r>
              <a:rPr lang="cs-CZ" sz="1600" i="1" dirty="0"/>
              <a:t> Viatour.jpg</a:t>
            </a:r>
            <a:r>
              <a:rPr lang="cs-CZ" sz="1600" dirty="0"/>
              <a:t> [online]. [cit. 4.9.2012]. Dostupný na WWW: &lt;http://cs.wikipedia.org/wiki/Sojka_obecn%C3%A1&gt;.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581128"/>
            <a:ext cx="2908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Galerie: </a:t>
            </a:r>
            <a:r>
              <a:rPr lang="cs-CZ" smtClean="0"/>
              <a:t>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941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228</TotalTime>
  <Words>294</Words>
  <Application>Microsoft Office PowerPoint</Application>
  <PresentationFormat>Předvádění na obrazovce (4:3)</PresentationFormat>
  <Paragraphs>138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Snímek 1</vt:lpstr>
      <vt:lpstr>Co si pamatuji ze 7. ročníku? (živočichové)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si pamatuji ze 7. ročníku?</dc:title>
  <dc:creator>005</dc:creator>
  <cp:lastModifiedBy>Dum</cp:lastModifiedBy>
  <cp:revision>24</cp:revision>
  <dcterms:created xsi:type="dcterms:W3CDTF">2012-09-04T17:06:29Z</dcterms:created>
  <dcterms:modified xsi:type="dcterms:W3CDTF">2013-03-19T12:08:56Z</dcterms:modified>
</cp:coreProperties>
</file>