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6" r:id="rId2"/>
    <p:sldId id="256" r:id="rId3"/>
    <p:sldId id="257" r:id="rId4"/>
    <p:sldId id="258" r:id="rId5"/>
    <p:sldId id="264" r:id="rId6"/>
    <p:sldId id="261" r:id="rId7"/>
    <p:sldId id="260" r:id="rId8"/>
    <p:sldId id="265" r:id="rId9"/>
    <p:sldId id="262" r:id="rId10"/>
    <p:sldId id="263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29CF50-A10B-4E33-AF94-9966DDE53C53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85F792-332F-43CD-A148-2B0759B932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7644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85F792-332F-43CD-A148-2B0759B93243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1360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8A5BF-649D-4744-8C12-C0B6811C202C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792D-3B5D-4601-B427-BFE09BE408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83543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8A5BF-649D-4744-8C12-C0B6811C202C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792D-3B5D-4601-B427-BFE09BE408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40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8A5BF-649D-4744-8C12-C0B6811C202C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792D-3B5D-4601-B427-BFE09BE408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6688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8A5BF-649D-4744-8C12-C0B6811C202C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792D-3B5D-4601-B427-BFE09BE408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050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8A5BF-649D-4744-8C12-C0B6811C202C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792D-3B5D-4601-B427-BFE09BE408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7202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8A5BF-649D-4744-8C12-C0B6811C202C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792D-3B5D-4601-B427-BFE09BE408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1138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8A5BF-649D-4744-8C12-C0B6811C202C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792D-3B5D-4601-B427-BFE09BE408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610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8A5BF-649D-4744-8C12-C0B6811C202C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792D-3B5D-4601-B427-BFE09BE408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250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8A5BF-649D-4744-8C12-C0B6811C202C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792D-3B5D-4601-B427-BFE09BE408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4004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8A5BF-649D-4744-8C12-C0B6811C202C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792D-3B5D-4601-B427-BFE09BE408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60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68A5BF-649D-4744-8C12-C0B6811C202C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792D-3B5D-4601-B427-BFE09BE408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8436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68A5BF-649D-4744-8C12-C0B6811C202C}" type="datetimeFigureOut">
              <a:rPr lang="cs-CZ" smtClean="0"/>
              <a:t>18.3.2013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0792D-3B5D-4601-B427-BFE09BE408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4692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00663"/>
            <a:ext cx="5665787" cy="1239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F81BD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EEECE1"/>
                  </a:outerShdw>
                </a:effectLst>
              </a14:hiddenEffects>
            </a:ext>
          </a:extLst>
        </p:spPr>
      </p:pic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3272497" y="1270963"/>
            <a:ext cx="278634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cs-CZ" b="1" kern="0" dirty="0" smtClean="0">
                <a:solidFill>
                  <a:srgbClr val="000000"/>
                </a:solidFill>
              </a:rPr>
              <a:t>13 </a:t>
            </a:r>
            <a:r>
              <a:rPr lang="cs-CZ" b="1" kern="0" dirty="0" smtClean="0">
                <a:solidFill>
                  <a:srgbClr val="000000"/>
                </a:solidFill>
              </a:rPr>
              <a:t>vejcorodí </a:t>
            </a:r>
            <a:r>
              <a:rPr lang="cs-CZ" b="1" kern="0" dirty="0" smtClean="0">
                <a:solidFill>
                  <a:srgbClr val="000000"/>
                </a:solidFill>
              </a:rPr>
              <a:t>savci</a:t>
            </a:r>
            <a:endParaRPr kumimoji="0" lang="cs-CZ" sz="18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</a:endParaRP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rPr>
              <a:t>VY_32_INOVACE_13</a:t>
            </a: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684212" y="3357563"/>
            <a:ext cx="8280275" cy="1846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autor:</a:t>
            </a: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Mgr. Helena </a:t>
            </a:r>
            <a:r>
              <a:rPr kumimoji="0" lang="cs-CZ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Žovincová</a:t>
            </a:r>
            <a:endParaRPr kumimoji="0" lang="cs-CZ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identifikace:</a:t>
            </a: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		G2-13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třída:</a:t>
            </a: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		8.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předmět:</a:t>
            </a: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kumimoji="0" lang="cs-CZ" sz="1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Př</a:t>
            </a:r>
            <a:endParaRPr kumimoji="0" lang="cs-CZ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</a:endParaRPr>
          </a:p>
          <a:p>
            <a:r>
              <a:rPr kumimoji="0" lang="cs-CZ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anotace:</a:t>
            </a: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		</a:t>
            </a:r>
            <a:r>
              <a:rPr lang="en-US" sz="1200" dirty="0" err="1"/>
              <a:t>Materiál</a:t>
            </a:r>
            <a:r>
              <a:rPr lang="en-US" sz="1200" dirty="0"/>
              <a:t> </a:t>
            </a:r>
            <a:r>
              <a:rPr lang="en-US" sz="1200" dirty="0" err="1"/>
              <a:t>slouží</a:t>
            </a:r>
            <a:r>
              <a:rPr lang="en-US" sz="1200" dirty="0"/>
              <a:t> k </a:t>
            </a:r>
            <a:r>
              <a:rPr lang="en-US" sz="1200" dirty="0" err="1"/>
              <a:t>probírání</a:t>
            </a:r>
            <a:r>
              <a:rPr lang="en-US" sz="1200" dirty="0"/>
              <a:t> </a:t>
            </a:r>
            <a:r>
              <a:rPr lang="en-US" sz="1200" dirty="0" err="1"/>
              <a:t>nového</a:t>
            </a:r>
            <a:r>
              <a:rPr lang="en-US" sz="1200" dirty="0"/>
              <a:t> </a:t>
            </a:r>
            <a:r>
              <a:rPr lang="en-US" sz="1200" dirty="0" err="1"/>
              <a:t>učiva</a:t>
            </a:r>
            <a:r>
              <a:rPr lang="en-US" sz="1200" dirty="0"/>
              <a:t> </a:t>
            </a:r>
            <a:r>
              <a:rPr lang="cs-CZ" sz="1200" dirty="0" smtClean="0"/>
              <a:t>z přírodopisu na téma vejcorodí savci</a:t>
            </a:r>
            <a:r>
              <a:rPr lang="en-US" sz="1200" dirty="0" smtClean="0"/>
              <a:t>, </a:t>
            </a:r>
            <a:r>
              <a:rPr lang="en-US" sz="1200" dirty="0" err="1" smtClean="0"/>
              <a:t>lze</a:t>
            </a:r>
            <a:r>
              <a:rPr lang="en-US" sz="1200" dirty="0" smtClean="0"/>
              <a:t>  </a:t>
            </a:r>
            <a:r>
              <a:rPr lang="en-US" sz="1200" dirty="0" err="1"/>
              <a:t>jej</a:t>
            </a:r>
            <a:r>
              <a:rPr lang="en-US" sz="1200" dirty="0"/>
              <a:t> </a:t>
            </a:r>
            <a:r>
              <a:rPr lang="en-US" sz="1200" dirty="0" err="1"/>
              <a:t>využít</a:t>
            </a:r>
            <a:r>
              <a:rPr lang="en-US" sz="1200" dirty="0"/>
              <a:t> </a:t>
            </a:r>
            <a:r>
              <a:rPr lang="cs-CZ" sz="1200" dirty="0" smtClean="0"/>
              <a:t>		</a:t>
            </a:r>
            <a:r>
              <a:rPr lang="en-US" sz="1200" dirty="0" err="1" smtClean="0"/>
              <a:t>jako</a:t>
            </a:r>
            <a:r>
              <a:rPr lang="en-US" sz="1200" dirty="0" smtClean="0"/>
              <a:t> </a:t>
            </a:r>
            <a:r>
              <a:rPr lang="en-US" sz="1200" dirty="0" err="1" smtClean="0"/>
              <a:t>stručný</a:t>
            </a:r>
            <a:r>
              <a:rPr kumimoji="0" lang="cs-CZ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 zápis do sešitu, součástí materiálu jsou animace.</a:t>
            </a:r>
          </a:p>
        </p:txBody>
      </p:sp>
    </p:spTree>
    <p:extLst>
      <p:ext uri="{BB962C8B-B14F-4D97-AF65-F5344CB8AC3E}">
        <p14:creationId xmlns:p14="http://schemas.microsoft.com/office/powerpoint/2010/main" val="150550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005\AppData\Local\Microsoft\Windows\Temporary Internet Files\Content.IE5\UVLB0FNJ\MP90040333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566834"/>
            <a:ext cx="7865557" cy="6291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836712"/>
            <a:ext cx="7772400" cy="1470025"/>
          </a:xfrm>
        </p:spPr>
        <p:txBody>
          <a:bodyPr>
            <a:noAutofit/>
          </a:bodyPr>
          <a:lstStyle/>
          <a:p>
            <a:pPr algn="l"/>
            <a:r>
              <a:rPr lang="cs-CZ" sz="9600" b="1" dirty="0" smtClean="0"/>
              <a:t>Savci</a:t>
            </a:r>
            <a:endParaRPr lang="cs-CZ" sz="9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71930" y="5105400"/>
            <a:ext cx="6400800" cy="1752600"/>
          </a:xfrm>
        </p:spPr>
        <p:txBody>
          <a:bodyPr>
            <a:normAutofit/>
          </a:bodyPr>
          <a:lstStyle/>
          <a:p>
            <a:r>
              <a:rPr lang="cs-CZ" sz="8000" b="1" dirty="0" smtClean="0">
                <a:solidFill>
                  <a:schemeClr val="accent3">
                    <a:lumMod val="20000"/>
                    <a:lumOff val="80000"/>
                  </a:schemeClr>
                </a:solidFill>
              </a:rPr>
              <a:t>VEJCORODÍ</a:t>
            </a:r>
            <a:endParaRPr lang="cs-CZ" sz="8000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0764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C:\Users\005\AppData\Local\Microsoft\Windows\Temporary Internet Files\Content.IE5\53ASK4SM\MP90026256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150708"/>
            <a:ext cx="2534520" cy="1685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05\AppData\Local\Microsoft\Windows\Temporary Internet Files\Content.IE5\G90R4ZDG\MP90040339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797" y="0"/>
            <a:ext cx="3956978" cy="2636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05\AppData\Local\Microsoft\Windows\Temporary Internet Files\Content.IE5\G90R4ZDG\MP90040649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6960" y="53790"/>
            <a:ext cx="2593023" cy="3951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2874" y="245524"/>
            <a:ext cx="633408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/>
              <a:t>VEJCORODÍ SAVCI:</a:t>
            </a:r>
          </a:p>
          <a:p>
            <a:r>
              <a:rPr lang="cs-CZ" sz="2400" dirty="0" smtClean="0"/>
              <a:t>- nejprimitivnější savci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03106" y="2636912"/>
            <a:ext cx="18710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dirty="0" smtClean="0"/>
              <a:t>Znaky:</a:t>
            </a:r>
            <a:endParaRPr lang="cs-CZ" sz="4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997900" y="3629217"/>
            <a:ext cx="5564024" cy="1754326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r>
              <a:rPr lang="cs-CZ" sz="3600" dirty="0" smtClean="0"/>
              <a:t>PLAZÍ - snáší vejce</a:t>
            </a:r>
          </a:p>
          <a:p>
            <a:r>
              <a:rPr lang="cs-CZ" sz="3600" dirty="0" smtClean="0"/>
              <a:t>           - mají kloaku</a:t>
            </a:r>
          </a:p>
          <a:p>
            <a:r>
              <a:rPr lang="cs-CZ" sz="3600" dirty="0"/>
              <a:t> </a:t>
            </a:r>
            <a:r>
              <a:rPr lang="cs-CZ" sz="3600" dirty="0" smtClean="0"/>
              <a:t>          - mají jedovou ostruhu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997900" y="5373213"/>
            <a:ext cx="76641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PTAČÍ – mají funkční pouze levý vaječník</a:t>
            </a:r>
            <a:endParaRPr lang="cs-CZ" sz="36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03106" y="6019546"/>
            <a:ext cx="49813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SAVČÍ – mají mléčné žlázy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72974352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upload.wikimedia.org/wikipedia/commons/f/f2/Platyp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4664"/>
            <a:ext cx="7620000" cy="5124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43608" y="5949280"/>
            <a:ext cx="29176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PTAKOPYSK PODIVNÝ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738462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oubor:Platypus Distributi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6672"/>
            <a:ext cx="5715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87624" y="6021288"/>
            <a:ext cx="26733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ROZŠÍŘENÍ PTAKOPYSKA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71991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Platypus skeleton Pen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305" y="548680"/>
            <a:ext cx="7620000" cy="342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71600" y="4653136"/>
            <a:ext cx="29283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KOSTRA PTAKOPYSKA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909803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Soubor:Echidna, Exmout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817186"/>
            <a:ext cx="5387752" cy="4040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Soubor:Echidna ST 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39552"/>
            <a:ext cx="5619750" cy="5705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5229200"/>
            <a:ext cx="2143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JEŽURA AUSTRALSKÁ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69502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upload.wikimedia.org/wikipedia/commons/thumb/4/4b/Tachyglossus_aculeatus_distribution.png/160px-Tachyglossus_aculeatus_distributio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6632"/>
            <a:ext cx="5688632" cy="6470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547664" y="2852936"/>
            <a:ext cx="10109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Austrálie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198105" y="5836622"/>
            <a:ext cx="10643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Tasmánie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806336" y="1206397"/>
            <a:ext cx="13873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Nová Guinea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957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196752"/>
            <a:ext cx="9417963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PTAKOPYSK PODIVNÝ  </a:t>
            </a:r>
            <a:r>
              <a:rPr lang="cs-CZ" sz="2000" b="1" dirty="0" smtClean="0"/>
              <a:t>-</a:t>
            </a:r>
            <a:r>
              <a:rPr lang="cs-CZ" sz="3200" b="1" dirty="0" smtClean="0"/>
              <a:t> </a:t>
            </a:r>
            <a:r>
              <a:rPr lang="cs-CZ" sz="2000" u="sng" dirty="0" smtClean="0"/>
              <a:t>endemický</a:t>
            </a:r>
            <a:r>
              <a:rPr lang="cs-CZ" sz="2000" dirty="0" smtClean="0"/>
              <a:t> malý savec</a:t>
            </a:r>
          </a:p>
          <a:p>
            <a:r>
              <a:rPr lang="cs-CZ" sz="2000" dirty="0"/>
              <a:t>	</a:t>
            </a:r>
            <a:r>
              <a:rPr lang="cs-CZ" sz="2000" dirty="0" smtClean="0"/>
              <a:t>			( žije pouze na březích australských řek)</a:t>
            </a:r>
          </a:p>
          <a:p>
            <a:endParaRPr lang="cs-CZ" sz="2000" dirty="0" smtClean="0"/>
          </a:p>
          <a:p>
            <a:pPr marL="342900" indent="-342900">
              <a:buFontTx/>
              <a:buChar char="-"/>
            </a:pPr>
            <a:r>
              <a:rPr lang="cs-CZ" sz="2400" dirty="0" smtClean="0"/>
              <a:t>mezi prsty má plovací blány</a:t>
            </a:r>
          </a:p>
          <a:p>
            <a:pPr marL="342900" indent="-342900">
              <a:buFontTx/>
              <a:buChar char="-"/>
            </a:pPr>
            <a:endParaRPr lang="cs-CZ" sz="2400" dirty="0" smtClean="0"/>
          </a:p>
          <a:p>
            <a:pPr marL="342900" indent="-342900">
              <a:buFontTx/>
              <a:buChar char="-"/>
            </a:pPr>
            <a:r>
              <a:rPr lang="cs-CZ" sz="2400" dirty="0" smtClean="0"/>
              <a:t>má tuhou </a:t>
            </a:r>
            <a:r>
              <a:rPr lang="cs-CZ" sz="2400" dirty="0" err="1" smtClean="0"/>
              <a:t>nesmáčivou</a:t>
            </a:r>
            <a:r>
              <a:rPr lang="cs-CZ" sz="2400" dirty="0" smtClean="0"/>
              <a:t> srst, je dobrý plavec</a:t>
            </a:r>
          </a:p>
          <a:p>
            <a:pPr marL="342900" indent="-342900">
              <a:buFontTx/>
              <a:buChar char="-"/>
            </a:pPr>
            <a:endParaRPr lang="cs-CZ" sz="2400" dirty="0" smtClean="0"/>
          </a:p>
          <a:p>
            <a:pPr marL="342900" indent="-342900">
              <a:buFontTx/>
              <a:buChar char="-"/>
            </a:pPr>
            <a:r>
              <a:rPr lang="cs-CZ" sz="2400" dirty="0" smtClean="0"/>
              <a:t>samci mají jedovaté ostruhy na zadních končetinách</a:t>
            </a:r>
          </a:p>
          <a:p>
            <a:pPr marL="342900" indent="-342900">
              <a:buFontTx/>
              <a:buChar char="-"/>
            </a:pPr>
            <a:endParaRPr lang="cs-CZ" sz="2400" dirty="0" smtClean="0"/>
          </a:p>
          <a:p>
            <a:r>
              <a:rPr lang="cs-CZ" sz="2000" b="1" dirty="0" smtClean="0"/>
              <a:t>-</a:t>
            </a:r>
            <a:r>
              <a:rPr lang="cs-CZ" sz="2000" dirty="0" smtClean="0"/>
              <a:t> </a:t>
            </a:r>
            <a:r>
              <a:rPr lang="cs-CZ" sz="2000" dirty="0" smtClean="0"/>
              <a:t>  </a:t>
            </a:r>
            <a:r>
              <a:rPr lang="cs-CZ" sz="2400" dirty="0" smtClean="0"/>
              <a:t>nemá </a:t>
            </a:r>
            <a:r>
              <a:rPr lang="cs-CZ" sz="2400" dirty="0"/>
              <a:t>mléčné </a:t>
            </a:r>
            <a:r>
              <a:rPr lang="cs-CZ" sz="2400" dirty="0" smtClean="0"/>
              <a:t>bradavky</a:t>
            </a:r>
            <a:r>
              <a:rPr lang="cs-CZ" sz="2000" dirty="0" smtClean="0"/>
              <a:t>(vylučuje </a:t>
            </a:r>
            <a:r>
              <a:rPr lang="cs-CZ" sz="2000" dirty="0"/>
              <a:t>mléko pomocí kožních záhybů na své </a:t>
            </a:r>
            <a:r>
              <a:rPr lang="cs-CZ" sz="2000" dirty="0" smtClean="0"/>
              <a:t>kůži)</a:t>
            </a:r>
            <a:r>
              <a:rPr lang="cs-CZ" dirty="0" smtClean="0"/>
              <a:t>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73647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980728"/>
            <a:ext cx="37768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JEŽURA AUSTRALSKÁ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2204864"/>
            <a:ext cx="8118569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cs-CZ" sz="2400" dirty="0" err="1" smtClean="0"/>
              <a:t>vyskyt</a:t>
            </a:r>
            <a:r>
              <a:rPr lang="cs-CZ" sz="2400" dirty="0" smtClean="0"/>
              <a:t> :  Austrálie, Tasmánie </a:t>
            </a:r>
            <a:r>
              <a:rPr lang="cs-CZ" sz="2400" dirty="0"/>
              <a:t>a </a:t>
            </a:r>
            <a:r>
              <a:rPr lang="cs-CZ" sz="2400" dirty="0" smtClean="0"/>
              <a:t>Nová Guinea</a:t>
            </a:r>
          </a:p>
          <a:p>
            <a:pPr marL="285750" indent="-285750">
              <a:buFontTx/>
              <a:buChar char="-"/>
            </a:pPr>
            <a:endParaRPr lang="cs-CZ" sz="2400" dirty="0" smtClean="0"/>
          </a:p>
          <a:p>
            <a:pPr marL="285750" indent="-285750">
              <a:buFontTx/>
              <a:buChar char="-"/>
            </a:pPr>
            <a:r>
              <a:rPr lang="cs-CZ" sz="2400" dirty="0" smtClean="0"/>
              <a:t>tělo je pokryto ostny ( přeměněné chlupy)</a:t>
            </a:r>
          </a:p>
          <a:p>
            <a:pPr marL="285750" indent="-285750">
              <a:buFontTx/>
              <a:buChar char="-"/>
            </a:pPr>
            <a:endParaRPr lang="cs-CZ" sz="2400" dirty="0" smtClean="0"/>
          </a:p>
          <a:p>
            <a:pPr marL="285750" indent="-285750">
              <a:buFontTx/>
              <a:buChar char="-"/>
            </a:pPr>
            <a:r>
              <a:rPr lang="cs-CZ" sz="2400" dirty="0" smtClean="0"/>
              <a:t>má dlouhý lepkavý jazyk (potravou jsou mravenci, termiti, ....)</a:t>
            </a:r>
          </a:p>
          <a:p>
            <a:pPr marL="285750" indent="-285750">
              <a:buFontTx/>
              <a:buChar char="-"/>
            </a:pPr>
            <a:endParaRPr lang="cs-CZ" sz="2400" dirty="0" smtClean="0"/>
          </a:p>
          <a:p>
            <a:pPr marL="285750" indent="-285750">
              <a:buFontTx/>
              <a:buChar char="-"/>
            </a:pPr>
            <a:r>
              <a:rPr lang="cs-CZ" sz="2400" dirty="0" smtClean="0"/>
              <a:t>končetiny má přizpůsobeny k hrabání, má silné drápy</a:t>
            </a:r>
          </a:p>
          <a:p>
            <a:pPr marL="285750" indent="-285750">
              <a:buFontTx/>
              <a:buChar char="-"/>
            </a:pPr>
            <a:endParaRPr lang="cs-CZ" sz="2400" dirty="0" smtClean="0"/>
          </a:p>
          <a:p>
            <a:pPr marL="285750" indent="-285750">
              <a:buFontTx/>
              <a:buChar char="-"/>
            </a:pPr>
            <a:r>
              <a:rPr lang="cs-CZ" sz="2400" dirty="0" smtClean="0"/>
              <a:t>na patě mají ostruhu, ve které není jed</a:t>
            </a:r>
          </a:p>
          <a:p>
            <a:pPr marL="285750" indent="-285750">
              <a:buFontTx/>
              <a:buChar char="-"/>
            </a:pPr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51970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-13498" y="260648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STEFAN KRAFT,  </a:t>
            </a:r>
            <a:r>
              <a:rPr lang="cs-CZ" i="1" dirty="0"/>
              <a:t>Platypus.jpg</a:t>
            </a:r>
            <a:r>
              <a:rPr lang="cs-CZ" dirty="0"/>
              <a:t> [online]. [cit. 1.10.2012]. Dostupný na WWW: &lt;http://cs.wikipedia.org/wiki/</a:t>
            </a:r>
            <a:r>
              <a:rPr lang="cs-CZ" dirty="0" err="1"/>
              <a:t>Soubor:Platypus.jpg</a:t>
            </a:r>
            <a:r>
              <a:rPr lang="cs-CZ" dirty="0"/>
              <a:t>&gt;.</a:t>
            </a:r>
          </a:p>
        </p:txBody>
      </p:sp>
      <p:sp>
        <p:nvSpPr>
          <p:cNvPr id="3" name="Obdélník 2"/>
          <p:cNvSpPr/>
          <p:nvPr/>
        </p:nvSpPr>
        <p:spPr>
          <a:xfrm>
            <a:off x="47003" y="1052736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ESTER INBAR,  </a:t>
            </a:r>
            <a:r>
              <a:rPr lang="cs-CZ" i="1" dirty="0" err="1"/>
              <a:t>Echidna</a:t>
            </a:r>
            <a:r>
              <a:rPr lang="cs-CZ" i="1" dirty="0"/>
              <a:t> ST 03.jpg</a:t>
            </a:r>
            <a:r>
              <a:rPr lang="cs-CZ" dirty="0"/>
              <a:t> [online]. [cit. 1.10.2012]. Dostupný na WWW: &lt;http://cs.wikipedia.org/wiki/Soubor:Echidna_ST_03.jpg&gt;.</a:t>
            </a:r>
          </a:p>
        </p:txBody>
      </p:sp>
      <p:sp>
        <p:nvSpPr>
          <p:cNvPr id="4" name="Obdélník 3"/>
          <p:cNvSpPr/>
          <p:nvPr/>
        </p:nvSpPr>
        <p:spPr>
          <a:xfrm>
            <a:off x="11623" y="1916832"/>
            <a:ext cx="85199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NACHOMAN-AU,  </a:t>
            </a:r>
            <a:r>
              <a:rPr lang="cs-CZ" i="1" dirty="0" err="1"/>
              <a:t>Echidna</a:t>
            </a:r>
            <a:r>
              <a:rPr lang="cs-CZ" i="1" dirty="0"/>
              <a:t>, Exmouth.jpg</a:t>
            </a:r>
            <a:r>
              <a:rPr lang="cs-CZ" dirty="0"/>
              <a:t> [online]. [cit. 1.10.2012]. Dostupný na WWW: &lt;http://cs.wikipedia.org/wiki/</a:t>
            </a:r>
            <a:r>
              <a:rPr lang="cs-CZ" dirty="0" err="1"/>
              <a:t>Soubor:Echidna</a:t>
            </a:r>
            <a:r>
              <a:rPr lang="cs-CZ" dirty="0"/>
              <a:t>,_Exmouth.jpg&gt;.</a:t>
            </a:r>
          </a:p>
        </p:txBody>
      </p:sp>
      <p:sp>
        <p:nvSpPr>
          <p:cNvPr id="5" name="Obdélník 4"/>
          <p:cNvSpPr/>
          <p:nvPr/>
        </p:nvSpPr>
        <p:spPr>
          <a:xfrm>
            <a:off x="17659" y="2708920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PETER HALASZ., .. </a:t>
            </a:r>
            <a:r>
              <a:rPr lang="cs-CZ" i="1" dirty="0" err="1"/>
              <a:t>Platypus</a:t>
            </a:r>
            <a:r>
              <a:rPr lang="cs-CZ" i="1" dirty="0"/>
              <a:t> skeleton Pengo.jpg</a:t>
            </a:r>
            <a:r>
              <a:rPr lang="cs-CZ" dirty="0"/>
              <a:t> [online]. [cit. 1.10.2012]. Dostupný na WWW: &lt;http://cs.wikipedia.org/wiki/</a:t>
            </a:r>
            <a:r>
              <a:rPr lang="cs-CZ" dirty="0" err="1"/>
              <a:t>Soubor:Platypus_skeleton_Pengo.jpg</a:t>
            </a:r>
            <a:r>
              <a:rPr lang="cs-CZ" dirty="0"/>
              <a:t>&gt;.</a:t>
            </a:r>
          </a:p>
        </p:txBody>
      </p:sp>
      <p:sp>
        <p:nvSpPr>
          <p:cNvPr id="6" name="Obdélník 5"/>
          <p:cNvSpPr/>
          <p:nvPr/>
        </p:nvSpPr>
        <p:spPr>
          <a:xfrm>
            <a:off x="11623" y="3501008"/>
            <a:ext cx="85199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 </a:t>
            </a:r>
            <a:r>
              <a:rPr lang="cs-CZ" i="1" dirty="0" err="1"/>
              <a:t>Platypus</a:t>
            </a:r>
            <a:r>
              <a:rPr lang="cs-CZ" i="1" dirty="0"/>
              <a:t> Distribution.png</a:t>
            </a:r>
            <a:r>
              <a:rPr lang="cs-CZ" dirty="0"/>
              <a:t> [online]. [cit. 3.10.2012]. Dostupný na WWW: &lt;http://cs.wikipedia.org/wiki/</a:t>
            </a:r>
            <a:r>
              <a:rPr lang="cs-CZ" dirty="0" err="1"/>
              <a:t>Soubor:Platypus_Distribution.png</a:t>
            </a:r>
            <a:r>
              <a:rPr lang="cs-CZ" dirty="0"/>
              <a:t>&gt;.</a:t>
            </a:r>
          </a:p>
        </p:txBody>
      </p:sp>
      <p:sp>
        <p:nvSpPr>
          <p:cNvPr id="7" name="Obdélník 6"/>
          <p:cNvSpPr/>
          <p:nvPr/>
        </p:nvSpPr>
        <p:spPr>
          <a:xfrm>
            <a:off x="47003" y="4301127"/>
            <a:ext cx="898949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PISKLE</a:t>
            </a:r>
            <a:r>
              <a:rPr lang="cs-CZ" dirty="0"/>
              <a:t>,  </a:t>
            </a:r>
            <a:r>
              <a:rPr lang="cs-CZ" i="1" dirty="0" err="1"/>
              <a:t>Tachyglossus</a:t>
            </a:r>
            <a:r>
              <a:rPr lang="cs-CZ" i="1" dirty="0"/>
              <a:t> </a:t>
            </a:r>
            <a:r>
              <a:rPr lang="cs-CZ" i="1" dirty="0" err="1"/>
              <a:t>aculeatus</a:t>
            </a:r>
            <a:r>
              <a:rPr lang="cs-CZ" i="1" dirty="0"/>
              <a:t> distribution.png</a:t>
            </a:r>
            <a:r>
              <a:rPr lang="cs-CZ" dirty="0"/>
              <a:t> [online]. [cit. 3.10.2012]. Dostupný na WWW: &lt;http://cs.wikipedia.org/wiki/</a:t>
            </a:r>
            <a:r>
              <a:rPr lang="cs-CZ" dirty="0" err="1"/>
              <a:t>Soubor:Tachyglossus_aculeatus_distribution.png</a:t>
            </a:r>
            <a:r>
              <a:rPr lang="cs-CZ" dirty="0"/>
              <a:t>&gt;.</a:t>
            </a:r>
          </a:p>
        </p:txBody>
      </p:sp>
      <p:sp>
        <p:nvSpPr>
          <p:cNvPr id="8" name="Obdélník 7"/>
          <p:cNvSpPr/>
          <p:nvPr/>
        </p:nvSpPr>
        <p:spPr>
          <a:xfrm>
            <a:off x="101441" y="5085184"/>
            <a:ext cx="23416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galerie </a:t>
            </a:r>
            <a:r>
              <a:rPr lang="cs-CZ" dirty="0" err="1"/>
              <a:t>microsoft</a:t>
            </a:r>
            <a:r>
              <a:rPr lang="cs-CZ" dirty="0"/>
              <a:t> </a:t>
            </a:r>
            <a:r>
              <a:rPr lang="cs-CZ" dirty="0" err="1"/>
              <a:t>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609725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125</Words>
  <Application>Microsoft Office PowerPoint</Application>
  <PresentationFormat>Předvádění na obrazovce (4:3)</PresentationFormat>
  <Paragraphs>54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Savci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Savci</dc:title>
  <dc:creator>005</dc:creator>
  <cp:lastModifiedBy>005</cp:lastModifiedBy>
  <cp:revision>20</cp:revision>
  <dcterms:created xsi:type="dcterms:W3CDTF">2012-10-01T14:15:39Z</dcterms:created>
  <dcterms:modified xsi:type="dcterms:W3CDTF">2013-03-18T18:48:01Z</dcterms:modified>
</cp:coreProperties>
</file>