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5" r:id="rId5"/>
    <p:sldId id="259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2" r:id="rId16"/>
    <p:sldId id="271" r:id="rId17"/>
    <p:sldId id="273" r:id="rId18"/>
    <p:sldId id="274" r:id="rId19"/>
    <p:sldId id="260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8D2E1-6871-4ADA-845B-5D8D42BE1BB0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04D11D0-B9F1-41ED-8F6E-4568F08074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8D2E1-6871-4ADA-845B-5D8D42BE1BB0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04D11D0-B9F1-41ED-8F6E-4568F08074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8D2E1-6871-4ADA-845B-5D8D42BE1BB0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D11D0-B9F1-41ED-8F6E-4568F08074E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8D2E1-6871-4ADA-845B-5D8D42BE1BB0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D11D0-B9F1-41ED-8F6E-4568F08074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8D2E1-6871-4ADA-845B-5D8D42BE1BB0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04D11D0-B9F1-41ED-8F6E-4568F08074E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8D2E1-6871-4ADA-845B-5D8D42BE1BB0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D11D0-B9F1-41ED-8F6E-4568F08074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8D2E1-6871-4ADA-845B-5D8D42BE1BB0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D11D0-B9F1-41ED-8F6E-4568F08074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8D2E1-6871-4ADA-845B-5D8D42BE1BB0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D11D0-B9F1-41ED-8F6E-4568F08074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8D2E1-6871-4ADA-845B-5D8D42BE1BB0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D11D0-B9F1-41ED-8F6E-4568F08074E1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8D2E1-6871-4ADA-845B-5D8D42BE1BB0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D11D0-B9F1-41ED-8F6E-4568F08074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8D2E1-6871-4ADA-845B-5D8D42BE1BB0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D11D0-B9F1-41ED-8F6E-4568F08074E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FB8D2E1-6871-4ADA-845B-5D8D42BE1BB0}" type="datetimeFigureOut">
              <a:rPr lang="cs-CZ" smtClean="0"/>
              <a:t>19.3.2013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04D11D0-B9F1-41ED-8F6E-4568F08074E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00663"/>
            <a:ext cx="5665787" cy="123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3244445" y="1270963"/>
            <a:ext cx="2842445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b="1" kern="0" dirty="0" smtClean="0">
                <a:solidFill>
                  <a:srgbClr val="000000"/>
                </a:solidFill>
              </a:rPr>
              <a:t>18  Sudokopytníci</a:t>
            </a:r>
            <a:endParaRPr kumimoji="0" lang="cs-CZ" sz="18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VY_32_INOVACE_18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251520" y="2996952"/>
            <a:ext cx="8280275" cy="1846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autor: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cs-CZ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Mgr. Helena </a:t>
            </a:r>
            <a:r>
              <a:rPr kumimoji="0" lang="cs-CZ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Žovincová</a:t>
            </a:r>
            <a:endParaRPr kumimoji="0" lang="cs-CZ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identifikace:</a:t>
            </a:r>
            <a:r>
              <a:rPr kumimoji="0" lang="cs-CZ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		G2-18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třída:</a:t>
            </a:r>
            <a:r>
              <a:rPr kumimoji="0" lang="cs-CZ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		8.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předmět:</a:t>
            </a:r>
            <a:r>
              <a:rPr kumimoji="0" lang="cs-CZ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cs-CZ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Př</a:t>
            </a:r>
            <a:endParaRPr kumimoji="0" lang="cs-CZ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  <a:p>
            <a:r>
              <a:rPr kumimoji="0" lang="cs-CZ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anotace:</a:t>
            </a:r>
            <a:r>
              <a:rPr kumimoji="0" lang="cs-CZ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lang="en-US" sz="1200" dirty="0" err="1"/>
              <a:t>Materiál</a:t>
            </a:r>
            <a:r>
              <a:rPr lang="en-US" sz="1200" dirty="0"/>
              <a:t> </a:t>
            </a:r>
            <a:r>
              <a:rPr lang="en-US" sz="1200" dirty="0" err="1"/>
              <a:t>slouží</a:t>
            </a:r>
            <a:r>
              <a:rPr lang="en-US" sz="1200" dirty="0"/>
              <a:t> k </a:t>
            </a:r>
            <a:r>
              <a:rPr lang="en-US" sz="1200" dirty="0" err="1"/>
              <a:t>probírání</a:t>
            </a:r>
            <a:r>
              <a:rPr lang="en-US" sz="1200" dirty="0"/>
              <a:t> </a:t>
            </a:r>
            <a:r>
              <a:rPr lang="en-US" sz="1200" dirty="0" err="1"/>
              <a:t>nového</a:t>
            </a:r>
            <a:r>
              <a:rPr lang="en-US" sz="1200" dirty="0"/>
              <a:t> </a:t>
            </a:r>
            <a:r>
              <a:rPr lang="en-US" sz="1200" dirty="0" err="1"/>
              <a:t>učiva</a:t>
            </a:r>
            <a:r>
              <a:rPr lang="en-US" sz="1200" dirty="0"/>
              <a:t> </a:t>
            </a:r>
            <a:r>
              <a:rPr lang="cs-CZ" sz="1200" dirty="0" smtClean="0"/>
              <a:t>z přírodopisu na téma </a:t>
            </a:r>
            <a:r>
              <a:rPr lang="cs-CZ" sz="1200" dirty="0" smtClean="0"/>
              <a:t>sudokopytníci</a:t>
            </a:r>
            <a:r>
              <a:rPr lang="en-US" sz="1200" dirty="0" smtClean="0"/>
              <a:t>, </a:t>
            </a:r>
            <a:r>
              <a:rPr lang="en-US" sz="1200" dirty="0" err="1" smtClean="0"/>
              <a:t>lze</a:t>
            </a:r>
            <a:r>
              <a:rPr lang="en-US" sz="1200" dirty="0" smtClean="0"/>
              <a:t>  </a:t>
            </a:r>
            <a:r>
              <a:rPr lang="en-US" sz="1200" dirty="0" err="1"/>
              <a:t>jej</a:t>
            </a:r>
            <a:r>
              <a:rPr lang="en-US" sz="1200" dirty="0"/>
              <a:t> </a:t>
            </a:r>
            <a:r>
              <a:rPr lang="en-US" sz="1200" dirty="0" err="1"/>
              <a:t>využít</a:t>
            </a:r>
            <a:r>
              <a:rPr lang="en-US" sz="1200" dirty="0"/>
              <a:t> </a:t>
            </a:r>
            <a:r>
              <a:rPr lang="cs-CZ" sz="1200" dirty="0" smtClean="0"/>
              <a:t>		</a:t>
            </a:r>
            <a:r>
              <a:rPr lang="en-US" sz="1200" dirty="0" err="1" smtClean="0"/>
              <a:t>jako</a:t>
            </a:r>
            <a:r>
              <a:rPr lang="en-US" sz="1200" dirty="0" smtClean="0"/>
              <a:t> </a:t>
            </a:r>
            <a:r>
              <a:rPr lang="en-US" sz="1200" dirty="0" err="1" smtClean="0"/>
              <a:t>stručný</a:t>
            </a:r>
            <a:r>
              <a:rPr kumimoji="0" lang="cs-CZ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 zápis do sešitu, součástí materiálu jsou animace.</a:t>
            </a:r>
          </a:p>
        </p:txBody>
      </p:sp>
    </p:spTree>
    <p:extLst>
      <p:ext uri="{BB962C8B-B14F-4D97-AF65-F5344CB8AC3E}">
        <p14:creationId xmlns:p14="http://schemas.microsoft.com/office/powerpoint/2010/main" val="25158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005\AppData\Local\Microsoft\Windows\Temporary Internet Files\Content.IE5\HGB3YFMH\MP90018055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933056"/>
            <a:ext cx="3657600" cy="2401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05\AppData\Local\Microsoft\Windows\Temporary Internet Files\Content.IE5\HY9QIW5I\MP900262568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25" y="565150"/>
            <a:ext cx="3657600" cy="244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-86816" y="2936026"/>
            <a:ext cx="672447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SUDOKOPYTNÍCI</a:t>
            </a:r>
            <a:endParaRPr lang="cs-CZ" sz="6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  <p:pic>
        <p:nvPicPr>
          <p:cNvPr id="1032" name="Picture 8" descr="C:\Users\005\AppData\Local\Microsoft\Windows\Temporary Internet Files\Content.IE5\G90R4ZDG\MP900262872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394600"/>
            <a:ext cx="365760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9250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124743"/>
            <a:ext cx="846263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400" dirty="0" smtClean="0"/>
              <a:t>jsou to převážně býložravci</a:t>
            </a:r>
          </a:p>
          <a:p>
            <a:pPr marL="285750" indent="-285750">
              <a:buFontTx/>
              <a:buChar char="-"/>
            </a:pPr>
            <a:endParaRPr lang="cs-CZ" sz="2400" dirty="0"/>
          </a:p>
          <a:p>
            <a:pPr marL="285750" indent="-285750">
              <a:buFontTx/>
              <a:buChar char="-"/>
            </a:pPr>
            <a:r>
              <a:rPr lang="cs-CZ" sz="2400" dirty="0" smtClean="0"/>
              <a:t>opírají se o dva prsty, které jsou zakončeny rohovitými kopýtky</a:t>
            </a:r>
            <a:endParaRPr lang="cs-CZ" sz="2400" dirty="0"/>
          </a:p>
        </p:txBody>
      </p:sp>
      <p:pic>
        <p:nvPicPr>
          <p:cNvPr id="14339" name="Picture 3" descr="C:\Users\005\AppData\Local\Microsoft\Windows\Temporary Internet Files\Content.IE5\ROVTGKWT\MP90017996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49" y="2636838"/>
            <a:ext cx="5702119" cy="3744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http://upload.wikimedia.org/wikipedia/commons/thumb/f/fc/Masai_Giraffe_right-rear_foot.jpg/220px-Masai_Giraffe_right-rear_foo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04094"/>
            <a:ext cx="2095500" cy="401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98685" y="400275"/>
            <a:ext cx="30612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SUDOKOPYTNÍCI</a:t>
            </a:r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999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548680"/>
            <a:ext cx="42614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>
                <a:latin typeface="Arial Black" pitchFamily="34" charset="0"/>
              </a:rPr>
              <a:t>Nepřežvýkavci</a:t>
            </a:r>
            <a:endParaRPr lang="cs-CZ" sz="4000" dirty="0"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988840"/>
            <a:ext cx="75841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úplný chrup s mohutnými špičáky - tzv. kly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2996952"/>
            <a:ext cx="75825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jednoduchý žaludek, potravu nepřežvykují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7045" y="3861048"/>
            <a:ext cx="7115409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Zástupci:</a:t>
            </a:r>
          </a:p>
          <a:p>
            <a:r>
              <a:rPr lang="cs-CZ" sz="3200" dirty="0" smtClean="0"/>
              <a:t>prase domácí, prase divoké,</a:t>
            </a:r>
          </a:p>
          <a:p>
            <a:r>
              <a:rPr lang="cs-CZ" sz="3200" dirty="0" smtClean="0"/>
              <a:t>hroch obojživelný</a:t>
            </a:r>
          </a:p>
          <a:p>
            <a:r>
              <a:rPr lang="cs-CZ" sz="3200" dirty="0" smtClean="0"/>
              <a:t>lama krotká</a:t>
            </a:r>
          </a:p>
          <a:p>
            <a:r>
              <a:rPr lang="cs-CZ" sz="3200" dirty="0" smtClean="0"/>
              <a:t>velbloud jednohrbý, velbloud dvouhrbý,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318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Soubor:07. Camel Profile, near Silverton, NSW, 07.07.20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3846587" cy="4731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32520" y="5445224"/>
            <a:ext cx="40725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velbloud jednohrbý, dromedár</a:t>
            </a:r>
            <a:endParaRPr lang="cs-CZ" sz="2400" dirty="0"/>
          </a:p>
        </p:txBody>
      </p:sp>
      <p:pic>
        <p:nvPicPr>
          <p:cNvPr id="2055" name="Picture 7" descr="Soubor:Bactrain Came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35" y="1484784"/>
            <a:ext cx="4583559" cy="305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004048" y="5157192"/>
            <a:ext cx="3553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velbloud dvouhrbý, drabař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07579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005\AppData\Local\Microsoft\Windows\Temporary Internet Files\Content.IE5\AHJM8HWC\MP90040384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24744"/>
            <a:ext cx="4538350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259632" y="5301208"/>
            <a:ext cx="27776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hroch obojživelný</a:t>
            </a:r>
            <a:endParaRPr lang="cs-CZ" sz="2800" dirty="0"/>
          </a:p>
        </p:txBody>
      </p:sp>
      <p:pic>
        <p:nvPicPr>
          <p:cNvPr id="3075" name="Picture 3" descr="C:\Users\005\AppData\Local\Microsoft\Windows\Temporary Internet Files\Content.IE5\IE6FHIUY\MP900227750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225" y="3963988"/>
            <a:ext cx="3657600" cy="240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5849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005\AppData\Local\Microsoft\Windows\Temporary Internet Files\Content.IE5\ROVTGKWT\MP90017865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" y="873124"/>
            <a:ext cx="6750139" cy="4500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979712" y="5589240"/>
            <a:ext cx="22381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prase domácí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660111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oubor:Lam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5576" y="6119718"/>
            <a:ext cx="19819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lama krotká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28743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272842"/>
            <a:ext cx="35209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 Black" pitchFamily="34" charset="0"/>
              </a:rPr>
              <a:t>Přežvýkavci</a:t>
            </a:r>
            <a:endParaRPr lang="cs-CZ" sz="4000" dirty="0"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1487" y="1124744"/>
            <a:ext cx="734707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3200" dirty="0" smtClean="0"/>
              <a:t>jsou to býložravci</a:t>
            </a:r>
          </a:p>
          <a:p>
            <a:pPr marL="457200" indent="-457200">
              <a:buFontTx/>
              <a:buChar char="-"/>
            </a:pPr>
            <a:r>
              <a:rPr lang="cs-CZ" sz="3200" dirty="0" smtClean="0"/>
              <a:t>mají neúplný chrup - chybí horní řezáky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2348880"/>
            <a:ext cx="87160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mají složený žaludek - bachor, čepec, kniha, slez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64275" y="3284984"/>
            <a:ext cx="855176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Zástupci:</a:t>
            </a:r>
          </a:p>
          <a:p>
            <a:endParaRPr lang="cs-CZ" sz="3200" b="1" dirty="0" smtClean="0"/>
          </a:p>
          <a:p>
            <a:r>
              <a:rPr lang="cs-CZ" sz="3200" dirty="0" smtClean="0"/>
              <a:t>daněk skvrnitý, koza domácí, jelen lesní, muflon,</a:t>
            </a:r>
          </a:p>
          <a:p>
            <a:r>
              <a:rPr lang="cs-CZ" sz="3200" dirty="0" smtClean="0"/>
              <a:t>los, tur domácí, ovce domácí, zubr evropský,</a:t>
            </a:r>
          </a:p>
          <a:p>
            <a:r>
              <a:rPr lang="cs-CZ" sz="3200" dirty="0" smtClean="0"/>
              <a:t>srnec obecný, antilopy, žirafy,....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042623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005\AppData\Local\Microsoft\Windows\Temporary Internet Files\Content.IE5\QV10MQXA\MP90026256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74" y="1160462"/>
            <a:ext cx="6505029" cy="4347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53417" y="6006479"/>
            <a:ext cx="20665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daněk skvrnitý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56414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005\AppData\Local\Microsoft\Windows\Temporary Internet Files\Content.IE5\QV10MQXA\MP90026282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36" y="548679"/>
            <a:ext cx="7399208" cy="4932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005\AppData\Local\Microsoft\Windows\Temporary Internet Files\Content.IE5\FUKU90A5\MP90026294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353360"/>
            <a:ext cx="3384376" cy="2256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236084" y="6086391"/>
            <a:ext cx="18069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tur domácí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95070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005\AppData\Local\Microsoft\Windows\Temporary Internet Files\Content.IE5\QV10MQXA\MP90026266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49" y="1025524"/>
            <a:ext cx="6413525" cy="4275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547664" y="6021288"/>
            <a:ext cx="18056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ovce domácí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01148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005\AppData\Local\Microsoft\Windows\Temporary Internet Files\Content.IE5\ROVTGKWT\MP90040383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4176464" cy="626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148064" y="1124744"/>
            <a:ext cx="9033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žirafa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8776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005\AppData\Local\Microsoft\Windows\Temporary Internet Files\Content.IE5\QV10MQXA\MP90040709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053" y="116632"/>
            <a:ext cx="7222255" cy="4812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C:\Users\005\AppData\Local\Microsoft\Windows\Temporary Internet Files\Content.IE5\QV10MQXA\MP90040721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528548"/>
            <a:ext cx="2081213" cy="312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99592" y="5589240"/>
            <a:ext cx="23373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jelen evropský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7311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005\AppData\Local\Microsoft\Windows\Temporary Internet Files\Content.IE5\ROVTGKWT\MP90026287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4052"/>
            <a:ext cx="4176464" cy="6297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005\AppData\Local\Microsoft\Windows\Temporary Internet Files\Content.IE5\QV10MQXA\MP90026286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524000"/>
            <a:ext cx="243205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940152" y="5733256"/>
            <a:ext cx="19242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ovce aljašská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3344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Soubor:Wis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836712"/>
            <a:ext cx="7620000" cy="48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5576" y="5978469"/>
            <a:ext cx="22604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zubr evropský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557212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Soubor:Moose in Gros Ventre Campgroud 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620000" cy="542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5576" y="6165304"/>
            <a:ext cx="20392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los evropský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50572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1053" y="216222"/>
            <a:ext cx="209935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Úkoly a otázky:</a:t>
            </a:r>
          </a:p>
          <a:p>
            <a:pPr marL="342900" indent="-342900">
              <a:buAutoNum type="arabicPeriod"/>
            </a:pPr>
            <a:endParaRPr lang="cs-CZ" dirty="0"/>
          </a:p>
          <a:p>
            <a:pPr marL="342900" indent="-342900">
              <a:buAutoNum type="arabicPeriod"/>
            </a:pP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1623873"/>
            <a:ext cx="892789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rohy </a:t>
            </a:r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jsou duté. 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- parohy plné </a:t>
            </a:r>
          </a:p>
          <a:p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rohy </a:t>
            </a:r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jsou 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trvalé - parohy </a:t>
            </a:r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se každý rok 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mění</a:t>
            </a:r>
          </a:p>
          <a:p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rohy </a:t>
            </a:r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většinou narůstají i </a:t>
            </a:r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samicím - parohy </a:t>
            </a:r>
            <a:r>
              <a:rPr lang="cs-CZ" sz="2000" dirty="0">
                <a:solidFill>
                  <a:schemeClr val="accent1">
                    <a:lumMod val="50000"/>
                  </a:schemeClr>
                </a:solidFill>
              </a:rPr>
              <a:t>narůstají pouze samcům (kromě soba).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53001" y="831775"/>
            <a:ext cx="4014817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Jak se liší  rohy a parohy?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2977788"/>
            <a:ext cx="3816045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Mám rohy nebo parohy?</a:t>
            </a:r>
          </a:p>
          <a:p>
            <a:endParaRPr lang="cs-CZ" sz="2800" dirty="0" smtClean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jelen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býk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daněk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muflon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tur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srnec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539344" y="3839562"/>
            <a:ext cx="120045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parohy</a:t>
            </a:r>
          </a:p>
          <a:p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rohy</a:t>
            </a:r>
          </a:p>
          <a:p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parohy</a:t>
            </a:r>
          </a:p>
          <a:p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rohy</a:t>
            </a:r>
          </a:p>
          <a:p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rohy</a:t>
            </a:r>
          </a:p>
          <a:p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parohy</a:t>
            </a:r>
            <a:endParaRPr lang="cs-CZ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575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9204" y="2060848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JJRON. </a:t>
            </a:r>
            <a:r>
              <a:rPr lang="cs-CZ" sz="1400" i="1" dirty="0"/>
              <a:t>Soubor:07. </a:t>
            </a:r>
            <a:r>
              <a:rPr lang="cs-CZ" sz="1400" i="1" dirty="0" err="1"/>
              <a:t>Camel</a:t>
            </a:r>
            <a:r>
              <a:rPr lang="cs-CZ" sz="1400" i="1" dirty="0"/>
              <a:t> Profile, </a:t>
            </a:r>
            <a:r>
              <a:rPr lang="cs-CZ" sz="1400" i="1" dirty="0" err="1"/>
              <a:t>near</a:t>
            </a:r>
            <a:r>
              <a:rPr lang="cs-CZ" sz="1400" i="1" dirty="0"/>
              <a:t> </a:t>
            </a:r>
            <a:r>
              <a:rPr lang="cs-CZ" sz="1400" i="1" dirty="0" err="1"/>
              <a:t>Silverton</a:t>
            </a:r>
            <a:r>
              <a:rPr lang="cs-CZ" sz="1400" i="1" dirty="0"/>
              <a:t>, NSW, 07.07.2007.jpg</a:t>
            </a:r>
            <a:r>
              <a:rPr lang="cs-CZ" sz="1400" dirty="0"/>
              <a:t> [online]. [cit. </a:t>
            </a:r>
            <a:r>
              <a:rPr lang="cs-CZ" sz="1400" dirty="0" smtClean="0"/>
              <a:t>11.10.2012</a:t>
            </a:r>
            <a:r>
              <a:rPr lang="cs-CZ" sz="1400" dirty="0"/>
              <a:t>]. Dostupný na WWW: http://cs.wikipedia.org/wiki/Soubor:07._Camel_Profile,_near_Silverton,_NSW,_07.07.2007.jpg</a:t>
            </a:r>
          </a:p>
        </p:txBody>
      </p:sp>
      <p:sp>
        <p:nvSpPr>
          <p:cNvPr id="3" name="Obdélník 2"/>
          <p:cNvSpPr/>
          <p:nvPr/>
        </p:nvSpPr>
        <p:spPr>
          <a:xfrm>
            <a:off x="124970" y="2708920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LAWTON, Robert. </a:t>
            </a:r>
            <a:r>
              <a:rPr lang="cs-CZ" sz="1400" i="1" dirty="0" err="1"/>
              <a:t>Bactrain</a:t>
            </a:r>
            <a:r>
              <a:rPr lang="cs-CZ" sz="1400" i="1" dirty="0"/>
              <a:t> Camel.jpg</a:t>
            </a:r>
            <a:r>
              <a:rPr lang="cs-CZ" sz="1400" dirty="0"/>
              <a:t> [online]. [cit. </a:t>
            </a:r>
            <a:r>
              <a:rPr lang="cs-CZ" sz="1400" dirty="0" smtClean="0"/>
              <a:t>11.10.2012</a:t>
            </a:r>
            <a:r>
              <a:rPr lang="cs-CZ" sz="1400" dirty="0"/>
              <a:t>]. Dostupný na WWW: http://cs.wikipedia.org/wiki/Soubor:Bactrain_Camel.jpg</a:t>
            </a:r>
          </a:p>
        </p:txBody>
      </p:sp>
      <p:sp>
        <p:nvSpPr>
          <p:cNvPr id="4" name="Obdélník 3"/>
          <p:cNvSpPr/>
          <p:nvPr/>
        </p:nvSpPr>
        <p:spPr>
          <a:xfrm>
            <a:off x="107504" y="3356992"/>
            <a:ext cx="9396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ANAKIN. </a:t>
            </a:r>
            <a:r>
              <a:rPr lang="cs-CZ" sz="1400" i="1" dirty="0"/>
              <a:t>Soubor:Lama3.jpg</a:t>
            </a:r>
            <a:r>
              <a:rPr lang="cs-CZ" sz="1400" dirty="0"/>
              <a:t> [online]. [cit. </a:t>
            </a:r>
            <a:r>
              <a:rPr lang="cs-CZ" sz="1400" dirty="0" smtClean="0"/>
              <a:t>11.10.2012</a:t>
            </a:r>
            <a:r>
              <a:rPr lang="cs-CZ" sz="1400" dirty="0"/>
              <a:t>]. Dostupný na WWW</a:t>
            </a:r>
            <a:r>
              <a:rPr lang="cs-CZ" sz="1400" dirty="0" smtClean="0"/>
              <a:t>:</a:t>
            </a:r>
          </a:p>
          <a:p>
            <a:r>
              <a:rPr lang="cs-CZ" sz="1400" dirty="0" smtClean="0"/>
              <a:t> </a:t>
            </a:r>
            <a:r>
              <a:rPr lang="cs-CZ" sz="1400" dirty="0"/>
              <a:t>http://cs.wikipedia.org/wiki/Soubor:Lama3.jpg</a:t>
            </a:r>
          </a:p>
        </p:txBody>
      </p:sp>
      <p:sp>
        <p:nvSpPr>
          <p:cNvPr id="5" name="Obdélník 4"/>
          <p:cNvSpPr/>
          <p:nvPr/>
        </p:nvSpPr>
        <p:spPr>
          <a:xfrm>
            <a:off x="179487" y="1412776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HENRYK KOTOWSKI. </a:t>
            </a:r>
            <a:r>
              <a:rPr lang="cs-CZ" sz="1400" i="1" dirty="0"/>
              <a:t>Wisent.jpg</a:t>
            </a:r>
            <a:r>
              <a:rPr lang="cs-CZ" sz="1400" dirty="0"/>
              <a:t> [online]. [cit. </a:t>
            </a:r>
            <a:r>
              <a:rPr lang="cs-CZ" sz="1400" dirty="0" smtClean="0"/>
              <a:t>11.10.2012</a:t>
            </a:r>
            <a:r>
              <a:rPr lang="cs-CZ" sz="1400" dirty="0"/>
              <a:t>]. Dostupný na WWW: http://cs.wikipedia.org/wiki/Soubor:Wisent.jpg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23528" y="436022"/>
            <a:ext cx="8483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07479" y="3930725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DAVE BEZAIRE; SUSI HAVENS-BEZAIRE. </a:t>
            </a:r>
            <a:r>
              <a:rPr lang="cs-CZ" sz="1400" i="1" dirty="0" err="1"/>
              <a:t>Moose</a:t>
            </a:r>
            <a:r>
              <a:rPr lang="cs-CZ" sz="1400" i="1" dirty="0"/>
              <a:t> in Gros </a:t>
            </a:r>
            <a:r>
              <a:rPr lang="cs-CZ" sz="1400" i="1" dirty="0" err="1"/>
              <a:t>Ventre</a:t>
            </a:r>
            <a:r>
              <a:rPr lang="cs-CZ" sz="1400" i="1" dirty="0"/>
              <a:t> </a:t>
            </a:r>
            <a:r>
              <a:rPr lang="cs-CZ" sz="1400" i="1" dirty="0" err="1"/>
              <a:t>Campgroud</a:t>
            </a:r>
            <a:r>
              <a:rPr lang="cs-CZ" sz="1400" i="1" dirty="0"/>
              <a:t> 4.jpg</a:t>
            </a:r>
            <a:r>
              <a:rPr lang="cs-CZ" sz="1400" dirty="0"/>
              <a:t>[online]. [cit. </a:t>
            </a:r>
            <a:r>
              <a:rPr lang="cs-CZ" sz="1400" dirty="0" smtClean="0"/>
              <a:t>11.10.2012</a:t>
            </a:r>
            <a:r>
              <a:rPr lang="cs-CZ" sz="1400" dirty="0"/>
              <a:t>]. Dostupný na WWW: http://cs.wikipedia.org/wiki/Soubor:Moose_in_Gros_Ventre_Campgroud_4.jpg</a:t>
            </a:r>
          </a:p>
        </p:txBody>
      </p:sp>
      <p:sp>
        <p:nvSpPr>
          <p:cNvPr id="8" name="Obdélník 7"/>
          <p:cNvSpPr/>
          <p:nvPr/>
        </p:nvSpPr>
        <p:spPr>
          <a:xfrm>
            <a:off x="179487" y="4725144"/>
            <a:ext cx="86409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CBURNETT. </a:t>
            </a:r>
            <a:r>
              <a:rPr lang="cs-CZ" sz="1400" i="1" dirty="0" err="1"/>
              <a:t>Masai</a:t>
            </a:r>
            <a:r>
              <a:rPr lang="cs-CZ" sz="1400" i="1" dirty="0"/>
              <a:t> </a:t>
            </a:r>
            <a:r>
              <a:rPr lang="cs-CZ" sz="1400" i="1" dirty="0" err="1"/>
              <a:t>Giraffe</a:t>
            </a:r>
            <a:r>
              <a:rPr lang="cs-CZ" sz="1400" i="1" dirty="0"/>
              <a:t> </a:t>
            </a:r>
            <a:r>
              <a:rPr lang="cs-CZ" sz="1400" i="1" dirty="0" err="1"/>
              <a:t>right-rear</a:t>
            </a:r>
            <a:r>
              <a:rPr lang="cs-CZ" sz="1400" i="1" dirty="0"/>
              <a:t> foot.jpg</a:t>
            </a:r>
            <a:r>
              <a:rPr lang="cs-CZ" sz="1400" dirty="0"/>
              <a:t> [online]. [cit. </a:t>
            </a:r>
            <a:r>
              <a:rPr lang="cs-CZ" sz="1400" dirty="0" smtClean="0"/>
              <a:t>11.10.2012</a:t>
            </a:r>
            <a:r>
              <a:rPr lang="cs-CZ" sz="1400" dirty="0"/>
              <a:t>]. Dostupný na WWW: http://cs.wikipedia.org/wiki/Soubor:Masai_Giraffe_right-rear_foot.jpg</a:t>
            </a:r>
          </a:p>
        </p:txBody>
      </p:sp>
      <p:sp>
        <p:nvSpPr>
          <p:cNvPr id="9" name="Obdélník 8"/>
          <p:cNvSpPr/>
          <p:nvPr/>
        </p:nvSpPr>
        <p:spPr>
          <a:xfrm>
            <a:off x="212845" y="850949"/>
            <a:ext cx="192168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galerie </a:t>
            </a:r>
            <a:r>
              <a:rPr lang="cs-CZ" sz="1400" dirty="0" err="1" smtClean="0"/>
              <a:t>microsoft</a:t>
            </a:r>
            <a:r>
              <a:rPr lang="cs-CZ" sz="1400" dirty="0" smtClean="0"/>
              <a:t> </a:t>
            </a:r>
            <a:r>
              <a:rPr lang="cs-CZ" sz="1400" dirty="0" err="1" smtClean="0"/>
              <a:t>office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422264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219</TotalTime>
  <Words>222</Words>
  <Application>Microsoft Office PowerPoint</Application>
  <PresentationFormat>Předvádění na obrazovce (4:3)</PresentationFormat>
  <Paragraphs>72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005</dc:creator>
  <cp:lastModifiedBy>005</cp:lastModifiedBy>
  <cp:revision>17</cp:revision>
  <dcterms:created xsi:type="dcterms:W3CDTF">2012-12-11T06:02:35Z</dcterms:created>
  <dcterms:modified xsi:type="dcterms:W3CDTF">2013-03-19T12:43:43Z</dcterms:modified>
</cp:coreProperties>
</file>