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9" autoAdjust="0"/>
    <p:restoredTop sz="94708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B34C018-3A6B-4ED8-8A88-5D517A165B96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1E98E78-699C-452C-842A-473753D5179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810000" y="6172200"/>
            <a:ext cx="1828800" cy="365125"/>
          </a:xfrm>
        </p:spPr>
        <p:txBody>
          <a:bodyPr/>
          <a:lstStyle/>
          <a:p>
            <a:fld id="{C527574E-E7E6-4A6C-84F5-6EE2F2388289}" type="slidenum">
              <a:rPr lang="cs-CZ" smtClean="0"/>
              <a:t>1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3488899" y="1270963"/>
            <a:ext cx="235352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sz="2000" b="1" kern="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19 savci v lese</a:t>
            </a:r>
            <a:endParaRPr lang="cs-CZ" sz="2000" b="1" kern="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2000" b="1" kern="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000" b="1" kern="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VY_32_INOVACE_19</a:t>
            </a:r>
            <a:endParaRPr lang="cs-CZ" sz="2000" b="1" kern="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G2-19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Materiál slouží k ověření znalostí o savcích žijících </a:t>
            </a:r>
            <a:r>
              <a:rPr lang="cs-CZ" sz="1200" smtClean="0"/>
              <a:t>v lese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837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771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SAVCI V LESE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005\AppData\Local\Microsoft\Windows\Temporary Internet Files\Content.IE5\QV10MQXA\MP9004013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340449" cy="534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36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569" y="745637"/>
            <a:ext cx="74574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v mysliveckém označení se nazývá „vysoká zvěř“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samice je laň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4824"/>
            <a:ext cx="3516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JELEN  EVROPSKÝ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2" name="Picture 4" descr="C:\Users\005\AppData\Local\Microsoft\Windows\Temporary Internet Files\Content.IE5\QV10MQXA\MP9004068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7904"/>
            <a:ext cx="5943600" cy="3962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07876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55835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samci mají lopatovité paroží</a:t>
            </a:r>
            <a:endParaRPr lang="cs-CZ" sz="2400" b="1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nejprve se chovali pouze v oborách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později se dostali do volné přírody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224226"/>
            <a:ext cx="36379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DANĚK  SKVRNITÝ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Soubor:Dama dama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25042"/>
            <a:ext cx="4312146" cy="467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83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05\AppData\Local\Microsoft\Windows\Temporary Internet Files\Content.IE5\LU05P037\MP9001825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00547"/>
            <a:ext cx="3955586" cy="26164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5" name="Picture 3" descr="C:\Users\005\AppData\Local\Microsoft\Windows\Temporary Internet Files\Content.IE5\69UHKQLQ\MP9001805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54" y="3717032"/>
            <a:ext cx="4067406" cy="26710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68808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podobají se ovci domácí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mají mohutné zakřivené rohy „ toulce“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chovají se jak v oborách, tak ve volné přírodě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420888"/>
            <a:ext cx="1906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MUFLON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427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81820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/>
              <a:t>svými </a:t>
            </a:r>
            <a:r>
              <a:rPr lang="cs-CZ" sz="2400" b="1" dirty="0"/>
              <a:t>silnými </a:t>
            </a:r>
            <a:r>
              <a:rPr lang="cs-CZ" sz="2400" b="1" dirty="0" err="1"/>
              <a:t>hlodáky</a:t>
            </a:r>
            <a:r>
              <a:rPr lang="cs-CZ" sz="2400" b="1" dirty="0"/>
              <a:t> dokážou překousat </a:t>
            </a:r>
            <a:endParaRPr lang="cs-CZ" sz="2400" b="1" dirty="0" smtClean="0"/>
          </a:p>
          <a:p>
            <a:r>
              <a:rPr lang="cs-CZ" sz="2400" b="1" dirty="0" smtClean="0"/>
              <a:t>     a skácet </a:t>
            </a:r>
            <a:r>
              <a:rPr lang="cs-CZ" sz="2400" b="1" dirty="0"/>
              <a:t>i </a:t>
            </a:r>
            <a:r>
              <a:rPr lang="cs-CZ" sz="2400" b="1" dirty="0" smtClean="0"/>
              <a:t>kmeny </a:t>
            </a:r>
            <a:r>
              <a:rPr lang="cs-CZ" sz="2400" b="1" dirty="0"/>
              <a:t>většinou měkkých listnatých dřevin.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47740"/>
            <a:ext cx="4206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BOBR EVROPSKÝ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Soubor:Beaver pho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621" y="2631950"/>
            <a:ext cx="5306365" cy="413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9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93965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psovitá šelma.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srst </a:t>
            </a:r>
            <a:r>
              <a:rPr lang="cs-CZ" sz="2400" b="1" dirty="0"/>
              <a:t>má většinou rezavou, kromě bílé spodní části </a:t>
            </a:r>
            <a:r>
              <a:rPr lang="cs-CZ" sz="2400" b="1" dirty="0" smtClean="0"/>
              <a:t>těla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r>
              <a:rPr lang="cs-CZ" sz="2400" b="1" dirty="0"/>
              <a:t>a konce </a:t>
            </a:r>
            <a:r>
              <a:rPr lang="cs-CZ" sz="2400" b="1" dirty="0" smtClean="0"/>
              <a:t>	ocasu.</a:t>
            </a:r>
            <a:r>
              <a:rPr lang="cs-CZ" sz="2400" b="1" dirty="0"/>
              <a:t> </a:t>
            </a:r>
            <a:endParaRPr lang="cs-CZ" sz="2400" b="1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 při </a:t>
            </a:r>
            <a:r>
              <a:rPr lang="cs-CZ" sz="2400" b="1" dirty="0"/>
              <a:t>páření ozývají táhlým </a:t>
            </a:r>
            <a:r>
              <a:rPr lang="cs-CZ" sz="2400" b="1" dirty="0" smtClean="0"/>
              <a:t>štěkotem.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853" y="2348880"/>
            <a:ext cx="3804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LIŠKA OBECNÁ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Soubor:Vulpes vulpes standing in sn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875" y="2852933"/>
            <a:ext cx="5387752" cy="367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217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6505" y="582193"/>
            <a:ext cx="105131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stromový hlodavec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 má</a:t>
            </a:r>
            <a:r>
              <a:rPr lang="cs-CZ" sz="2400" b="1" dirty="0"/>
              <a:t> výrazný huňatý ocas, který využívá při šplhání </a:t>
            </a:r>
            <a:r>
              <a:rPr lang="cs-CZ" sz="2400" b="1" dirty="0" smtClean="0"/>
              <a:t>		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a </a:t>
            </a:r>
            <a:r>
              <a:rPr lang="cs-CZ" sz="2400" b="1" dirty="0"/>
              <a:t>skocích na </a:t>
            </a:r>
            <a:r>
              <a:rPr lang="cs-CZ" sz="2400" b="1" dirty="0" smtClean="0"/>
              <a:t>stromy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636912"/>
            <a:ext cx="46714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VEVERKA OBECNÁ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Soubor:Kurre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998" y="1628800"/>
            <a:ext cx="3292799" cy="505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35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572397"/>
            <a:ext cx="4161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NETOPÝR VELKÝ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620688"/>
            <a:ext cx="89289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zimní </a:t>
            </a:r>
            <a:r>
              <a:rPr lang="cs-CZ" sz="2400" b="1" dirty="0"/>
              <a:t>období </a:t>
            </a:r>
            <a:r>
              <a:rPr lang="cs-CZ" sz="2400" b="1" dirty="0" smtClean="0"/>
              <a:t>přečkávají </a:t>
            </a:r>
            <a:r>
              <a:rPr lang="cs-CZ" sz="2400" b="1" dirty="0"/>
              <a:t>v různých klidných skrytých prostorách, jako jsou jeskyně, půdy starších domů, </a:t>
            </a:r>
            <a:r>
              <a:rPr lang="cs-CZ" sz="2400" b="1" dirty="0" smtClean="0"/>
              <a:t>apod</a:t>
            </a:r>
            <a:r>
              <a:rPr lang="cs-CZ" sz="2400" b="1" dirty="0"/>
              <a:t>. </a:t>
            </a:r>
            <a:endParaRPr lang="cs-CZ" sz="2400" b="1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zavěsí </a:t>
            </a:r>
            <a:r>
              <a:rPr lang="cs-CZ" sz="2400" b="1" dirty="0"/>
              <a:t>se hlavou dolů, zabalí se pečlivě do křídel a upadnou </a:t>
            </a:r>
            <a:r>
              <a:rPr lang="cs-CZ" sz="2400" b="1" dirty="0" smtClean="0"/>
              <a:t>do strnulého zimního </a:t>
            </a:r>
            <a:r>
              <a:rPr lang="cs-CZ" sz="2400" b="1" dirty="0"/>
              <a:t>spánku.</a:t>
            </a:r>
          </a:p>
        </p:txBody>
      </p:sp>
      <p:pic>
        <p:nvPicPr>
          <p:cNvPr id="4" name="Picture 2" descr="Soubor:Myot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2976"/>
            <a:ext cx="4533325" cy="302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38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8472" y="548680"/>
            <a:ext cx="740356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/>
              <a:t>hmyzožravec</a:t>
            </a:r>
            <a:r>
              <a:rPr lang="cs-CZ" sz="2400" b="1" dirty="0"/>
              <a:t>, podobný </a:t>
            </a:r>
            <a:r>
              <a:rPr lang="cs-CZ" sz="2400" b="1" dirty="0" smtClean="0"/>
              <a:t>hraboši</a:t>
            </a:r>
            <a:endParaRPr lang="cs-CZ" sz="2400" b="1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/>
              <a:t>denně </a:t>
            </a:r>
            <a:r>
              <a:rPr lang="cs-CZ" sz="2400" b="1" dirty="0"/>
              <a:t>spotřebuje dvakrát větší množství potravy</a:t>
            </a:r>
            <a:r>
              <a:rPr lang="cs-CZ" sz="2400" b="1" dirty="0" smtClean="0"/>
              <a:t>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/>
              <a:t>než je jeho tělesná hmotnost. </a:t>
            </a:r>
            <a:endParaRPr lang="cs-CZ" sz="2400" b="1" dirty="0" smtClean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23147"/>
            <a:ext cx="4004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REJSEK OBECNÝ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2" descr="Soubor:Common Shr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2708919"/>
            <a:ext cx="4947975" cy="371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6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58523"/>
            <a:ext cx="247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Vytvořte dvojice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8302" y="1196752"/>
            <a:ext cx="167385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medvěd</a:t>
            </a:r>
          </a:p>
          <a:p>
            <a:r>
              <a:rPr lang="cs-CZ" sz="3200" dirty="0" smtClean="0"/>
              <a:t>rys</a:t>
            </a:r>
          </a:p>
          <a:p>
            <a:r>
              <a:rPr lang="cs-CZ" sz="3200" dirty="0" smtClean="0"/>
              <a:t>vydra</a:t>
            </a:r>
          </a:p>
          <a:p>
            <a:r>
              <a:rPr lang="cs-CZ" sz="3200" dirty="0" smtClean="0"/>
              <a:t>tchoř</a:t>
            </a:r>
          </a:p>
          <a:p>
            <a:r>
              <a:rPr lang="cs-CZ" sz="3200" dirty="0" smtClean="0"/>
              <a:t>myšice</a:t>
            </a:r>
          </a:p>
          <a:p>
            <a:r>
              <a:rPr lang="cs-CZ" sz="3200" dirty="0" smtClean="0"/>
              <a:t>lasice</a:t>
            </a:r>
          </a:p>
          <a:p>
            <a:r>
              <a:rPr lang="cs-CZ" sz="3200" dirty="0" smtClean="0"/>
              <a:t>kuna</a:t>
            </a:r>
          </a:p>
          <a:p>
            <a:r>
              <a:rPr lang="cs-CZ" sz="3200" dirty="0" smtClean="0"/>
              <a:t>jezevec</a:t>
            </a:r>
          </a:p>
          <a:p>
            <a:r>
              <a:rPr lang="cs-CZ" sz="3200" dirty="0" smtClean="0"/>
              <a:t>ondatra</a:t>
            </a:r>
          </a:p>
          <a:p>
            <a:r>
              <a:rPr lang="cs-CZ" sz="3200" dirty="0" smtClean="0"/>
              <a:t>zajíc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340768"/>
            <a:ext cx="178125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kolčava</a:t>
            </a:r>
          </a:p>
          <a:p>
            <a:r>
              <a:rPr lang="cs-CZ" sz="3200" dirty="0" smtClean="0"/>
              <a:t>tmavý</a:t>
            </a:r>
          </a:p>
          <a:p>
            <a:r>
              <a:rPr lang="cs-CZ" sz="3200" dirty="0" smtClean="0"/>
              <a:t>pižmová</a:t>
            </a:r>
          </a:p>
          <a:p>
            <a:r>
              <a:rPr lang="cs-CZ" sz="3200" dirty="0" smtClean="0"/>
              <a:t>lesní</a:t>
            </a:r>
          </a:p>
          <a:p>
            <a:r>
              <a:rPr lang="cs-CZ" sz="3200" dirty="0" smtClean="0"/>
              <a:t>hnědý</a:t>
            </a:r>
          </a:p>
          <a:p>
            <a:r>
              <a:rPr lang="cs-CZ" sz="3200" dirty="0" smtClean="0"/>
              <a:t>říční</a:t>
            </a:r>
          </a:p>
          <a:p>
            <a:r>
              <a:rPr lang="cs-CZ" sz="3200" dirty="0" smtClean="0"/>
              <a:t>ostrovid</a:t>
            </a:r>
          </a:p>
          <a:p>
            <a:r>
              <a:rPr lang="cs-CZ" sz="3200" dirty="0" smtClean="0"/>
              <a:t>lesní</a:t>
            </a:r>
          </a:p>
          <a:p>
            <a:r>
              <a:rPr lang="cs-CZ" sz="3200" dirty="0" smtClean="0"/>
              <a:t>polní</a:t>
            </a:r>
          </a:p>
          <a:p>
            <a:r>
              <a:rPr lang="cs-CZ" sz="3200" dirty="0" smtClean="0"/>
              <a:t>skalní</a:t>
            </a:r>
            <a:endParaRPr lang="cs-CZ" sz="3200" dirty="0"/>
          </a:p>
        </p:txBody>
      </p:sp>
      <p:pic>
        <p:nvPicPr>
          <p:cNvPr id="1026" name="Picture 2" descr="C:\Users\005\AppData\Local\Microsoft\Windows\Temporary Internet Files\Content.IE5\NNAJTA5R\MP900406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969470"/>
            <a:ext cx="2314803" cy="347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51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005\AppData\Local\Microsoft\Windows\Temporary Internet Files\Content.IE5\95VJ2R1O\MP9004075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8" y="323827"/>
            <a:ext cx="9089948" cy="605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8302" y="1196752"/>
            <a:ext cx="455124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medvěd 		hnědý</a:t>
            </a:r>
          </a:p>
          <a:p>
            <a:r>
              <a:rPr lang="cs-CZ" sz="3200" dirty="0" smtClean="0"/>
              <a:t>rys 			ostrovid</a:t>
            </a:r>
          </a:p>
          <a:p>
            <a:r>
              <a:rPr lang="cs-CZ" sz="3200" dirty="0" smtClean="0"/>
              <a:t>vydra		říční</a:t>
            </a:r>
          </a:p>
          <a:p>
            <a:r>
              <a:rPr lang="cs-CZ" sz="3200" dirty="0" smtClean="0"/>
              <a:t>tchoř		tmavý</a:t>
            </a:r>
          </a:p>
          <a:p>
            <a:r>
              <a:rPr lang="cs-CZ" sz="3200" dirty="0" smtClean="0"/>
              <a:t>myšice		lesní</a:t>
            </a:r>
          </a:p>
          <a:p>
            <a:r>
              <a:rPr lang="cs-CZ" sz="3200" dirty="0" smtClean="0"/>
              <a:t>lasice		kolčava</a:t>
            </a:r>
          </a:p>
          <a:p>
            <a:r>
              <a:rPr lang="cs-CZ" sz="3200" dirty="0" smtClean="0"/>
              <a:t>kuna			skalní</a:t>
            </a:r>
          </a:p>
          <a:p>
            <a:r>
              <a:rPr lang="cs-CZ" sz="3200" dirty="0" smtClean="0"/>
              <a:t>jezevec		lesní</a:t>
            </a:r>
          </a:p>
          <a:p>
            <a:r>
              <a:rPr lang="cs-CZ" sz="3200" dirty="0" smtClean="0"/>
              <a:t>ondatra		pižmová</a:t>
            </a:r>
          </a:p>
          <a:p>
            <a:r>
              <a:rPr lang="cs-CZ" sz="3200" dirty="0" smtClean="0"/>
              <a:t>zajíc			polní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619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520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Znáš mysliveckou mluvu? </a:t>
            </a:r>
            <a:r>
              <a:rPr lang="cs-CZ" sz="3200" dirty="0" smtClean="0"/>
              <a:t>(vytvořte dvojice:)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184698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čenich</a:t>
            </a:r>
          </a:p>
          <a:p>
            <a:r>
              <a:rPr lang="cs-CZ" sz="2800" dirty="0" smtClean="0"/>
              <a:t>běhy</a:t>
            </a:r>
          </a:p>
          <a:p>
            <a:r>
              <a:rPr lang="cs-CZ" sz="2800" dirty="0" smtClean="0"/>
              <a:t>barva</a:t>
            </a:r>
          </a:p>
          <a:p>
            <a:r>
              <a:rPr lang="cs-CZ" sz="2800" dirty="0" smtClean="0"/>
              <a:t>cílit</a:t>
            </a:r>
          </a:p>
          <a:p>
            <a:r>
              <a:rPr lang="cs-CZ" sz="2800" dirty="0" smtClean="0"/>
              <a:t>bachyně</a:t>
            </a:r>
          </a:p>
          <a:p>
            <a:r>
              <a:rPr lang="cs-CZ" sz="2800" dirty="0" smtClean="0"/>
              <a:t>kelce</a:t>
            </a:r>
          </a:p>
          <a:p>
            <a:r>
              <a:rPr lang="cs-CZ" sz="2800" dirty="0" smtClean="0"/>
              <a:t>honcování</a:t>
            </a:r>
          </a:p>
          <a:p>
            <a:r>
              <a:rPr lang="cs-CZ" sz="2800" dirty="0" smtClean="0"/>
              <a:t>morda</a:t>
            </a:r>
          </a:p>
          <a:p>
            <a:r>
              <a:rPr lang="cs-CZ" sz="2800" dirty="0" smtClean="0"/>
              <a:t>nora</a:t>
            </a:r>
          </a:p>
          <a:p>
            <a:r>
              <a:rPr lang="cs-CZ" sz="2800" dirty="0" smtClean="0"/>
              <a:t>pekáč</a:t>
            </a:r>
          </a:p>
          <a:p>
            <a:r>
              <a:rPr lang="cs-CZ" sz="2800" dirty="0" smtClean="0"/>
              <a:t>světla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1566707"/>
            <a:ext cx="4916731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chodba do brlohu</a:t>
            </a:r>
          </a:p>
          <a:p>
            <a:r>
              <a:rPr lang="cs-CZ" sz="2800" dirty="0" smtClean="0"/>
              <a:t>oči zvěře a loveckých psů</a:t>
            </a:r>
          </a:p>
          <a:p>
            <a:r>
              <a:rPr lang="cs-CZ" sz="2800" dirty="0" smtClean="0"/>
              <a:t>krev</a:t>
            </a:r>
          </a:p>
          <a:p>
            <a:r>
              <a:rPr lang="cs-CZ" sz="2800" dirty="0" smtClean="0"/>
              <a:t>nos šelem</a:t>
            </a:r>
          </a:p>
          <a:p>
            <a:r>
              <a:rPr lang="cs-CZ" sz="2800" dirty="0" smtClean="0"/>
              <a:t>době páření zajíců a králíků</a:t>
            </a:r>
          </a:p>
          <a:p>
            <a:r>
              <a:rPr lang="cs-CZ" sz="2800" dirty="0" smtClean="0"/>
              <a:t>mířit</a:t>
            </a:r>
          </a:p>
          <a:p>
            <a:r>
              <a:rPr lang="cs-CZ" sz="2800" dirty="0" smtClean="0"/>
              <a:t>nohy srstnaté zvěře</a:t>
            </a:r>
          </a:p>
          <a:p>
            <a:r>
              <a:rPr lang="cs-CZ" sz="2800" dirty="0" smtClean="0"/>
              <a:t>samice prasete divokého</a:t>
            </a:r>
          </a:p>
          <a:p>
            <a:r>
              <a:rPr lang="cs-CZ" sz="2800" dirty="0" smtClean="0"/>
              <a:t>lože zajíce</a:t>
            </a:r>
          </a:p>
          <a:p>
            <a:r>
              <a:rPr lang="cs-CZ" sz="2800" dirty="0" smtClean="0"/>
              <a:t>dva horní špičáky zvěře jelení</a:t>
            </a:r>
          </a:p>
          <a:p>
            <a:r>
              <a:rPr lang="cs-CZ" sz="2800" dirty="0" smtClean="0"/>
              <a:t>tlama větších šelem a psů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83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005\AppData\Local\Microsoft\Windows\Temporary Internet Files\Content.IE5\AHJM8HWC\MP9004305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673551" cy="636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1268760"/>
            <a:ext cx="190148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čenich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běhy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barva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cílit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bachyně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kelce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honcování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morda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nora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pekáč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světla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9601" y="1268760"/>
            <a:ext cx="5113900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nos šelem</a:t>
            </a:r>
          </a:p>
          <a:p>
            <a:r>
              <a:rPr lang="cs-CZ" sz="2800" b="1" dirty="0" smtClean="0"/>
              <a:t>nohy </a:t>
            </a:r>
            <a:r>
              <a:rPr lang="cs-CZ" sz="2800" b="1" dirty="0"/>
              <a:t>srstnaté zvěře</a:t>
            </a:r>
          </a:p>
          <a:p>
            <a:r>
              <a:rPr lang="cs-CZ" sz="2800" b="1" dirty="0" smtClean="0"/>
              <a:t>krev</a:t>
            </a:r>
          </a:p>
          <a:p>
            <a:r>
              <a:rPr lang="cs-CZ" sz="2800" b="1" dirty="0"/>
              <a:t>mířit</a:t>
            </a:r>
          </a:p>
          <a:p>
            <a:r>
              <a:rPr lang="cs-CZ" sz="2800" b="1" dirty="0"/>
              <a:t>samice prasete divokého</a:t>
            </a:r>
          </a:p>
          <a:p>
            <a:r>
              <a:rPr lang="cs-CZ" sz="2800" b="1" dirty="0" smtClean="0"/>
              <a:t>dva </a:t>
            </a:r>
            <a:r>
              <a:rPr lang="cs-CZ" sz="2800" b="1" dirty="0"/>
              <a:t>horní špičáky zvěře jelení</a:t>
            </a:r>
          </a:p>
          <a:p>
            <a:r>
              <a:rPr lang="cs-CZ" sz="2800" b="1" dirty="0"/>
              <a:t>době páření zajíců a králíků</a:t>
            </a:r>
          </a:p>
          <a:p>
            <a:r>
              <a:rPr lang="cs-CZ" sz="2800" b="1" dirty="0"/>
              <a:t>tlama větších šelem a psů</a:t>
            </a:r>
          </a:p>
          <a:p>
            <a:r>
              <a:rPr lang="cs-CZ" sz="2800" b="1" dirty="0" smtClean="0"/>
              <a:t>chodba </a:t>
            </a:r>
            <a:r>
              <a:rPr lang="cs-CZ" sz="2800" b="1" dirty="0"/>
              <a:t>do brlohu</a:t>
            </a:r>
          </a:p>
          <a:p>
            <a:r>
              <a:rPr lang="cs-CZ" sz="2800" b="1" dirty="0"/>
              <a:t>lože zajíce</a:t>
            </a:r>
          </a:p>
          <a:p>
            <a:r>
              <a:rPr lang="cs-CZ" sz="2800" b="1" dirty="0" smtClean="0"/>
              <a:t>oči </a:t>
            </a:r>
            <a:r>
              <a:rPr lang="cs-CZ" sz="2800" b="1" dirty="0"/>
              <a:t>zvěře a loveckých psů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143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649" y="346134"/>
            <a:ext cx="86409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400" dirty="0"/>
              <a:t>NAVEZ, B.. </a:t>
            </a:r>
            <a:r>
              <a:rPr lang="pt-BR" sz="1400" i="1" dirty="0"/>
              <a:t>Dama dama8.JPG</a:t>
            </a:r>
            <a:r>
              <a:rPr lang="pt-BR" sz="1400" dirty="0"/>
              <a:t> [online]. [cit. 16.10.2012]. Dostupný na WWW: &lt;http://cs.wikipedia.org/wiki/Soubor:Dama_dama8.JPG&gt;.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35496" y="958187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1400" dirty="0"/>
              <a:t>MANUEL WERNER, .. </a:t>
            </a:r>
            <a:r>
              <a:rPr lang="nl-NL" sz="1400" i="1" dirty="0"/>
              <a:t>Myotis.jpg</a:t>
            </a:r>
            <a:r>
              <a:rPr lang="nl-NL" sz="1400" dirty="0"/>
              <a:t> [online]. [cit. 1</a:t>
            </a:r>
            <a:r>
              <a:rPr lang="cs-CZ" sz="1400" dirty="0"/>
              <a:t>4</a:t>
            </a:r>
            <a:r>
              <a:rPr lang="nl-NL" sz="1400" dirty="0"/>
              <a:t>.10.2012]. Dostupný na WWW: &lt;http://cs.wikipedia.org/wiki/Soubor:Myotis.jpg&gt;.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74678" y="158559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Autor </a:t>
            </a:r>
            <a:r>
              <a:rPr lang="cs-CZ" sz="1400" dirty="0" err="1" smtClean="0"/>
              <a:t>neuvedn</a:t>
            </a:r>
            <a:r>
              <a:rPr lang="cs-CZ" sz="1400" dirty="0" smtClean="0"/>
              <a:t> .</a:t>
            </a:r>
            <a:r>
              <a:rPr lang="cs-CZ" sz="1400" dirty="0"/>
              <a:t> </a:t>
            </a:r>
            <a:r>
              <a:rPr lang="cs-CZ" sz="1400" i="1" dirty="0" err="1"/>
              <a:t>Common</a:t>
            </a:r>
            <a:r>
              <a:rPr lang="cs-CZ" sz="1400" i="1" dirty="0"/>
              <a:t> Shrew.jpg</a:t>
            </a:r>
            <a:r>
              <a:rPr lang="cs-CZ" sz="1400" dirty="0"/>
              <a:t> [online]. [cit. 9.10.2012]. Dostupný na WWW: &lt;http://cs.wikipedia.org/wiki/</a:t>
            </a:r>
            <a:r>
              <a:rPr lang="cs-CZ" sz="1400" dirty="0" err="1"/>
              <a:t>Soubor:Common_Shrew.jpg</a:t>
            </a:r>
            <a:r>
              <a:rPr lang="cs-CZ" sz="1400" dirty="0"/>
              <a:t>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38" y="2329716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PER HARALD OLSEN,  </a:t>
            </a:r>
            <a:r>
              <a:rPr lang="cs-CZ" sz="1400" i="1" dirty="0" err="1"/>
              <a:t>Beaver</a:t>
            </a:r>
            <a:r>
              <a:rPr lang="cs-CZ" sz="1400" i="1" dirty="0"/>
              <a:t> pho34.jpg</a:t>
            </a:r>
            <a:r>
              <a:rPr lang="cs-CZ" sz="1400" dirty="0"/>
              <a:t> [online]. [cit. 12.11.2012]. Dostupný na WWW: http://cs.wikipedia.org/wiki/Soubor:Beaver_pho34.jpg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2978" y="2996952"/>
            <a:ext cx="86321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V. BERN,  </a:t>
            </a:r>
            <a:r>
              <a:rPr lang="cs-CZ" sz="1400" i="1" dirty="0" err="1"/>
              <a:t>Vulpes</a:t>
            </a:r>
            <a:r>
              <a:rPr lang="cs-CZ" sz="1400" i="1" dirty="0"/>
              <a:t> </a:t>
            </a:r>
            <a:r>
              <a:rPr lang="cs-CZ" sz="1400" i="1" dirty="0" err="1"/>
              <a:t>vulpes</a:t>
            </a:r>
            <a:r>
              <a:rPr lang="cs-CZ" sz="1400" i="1" dirty="0"/>
              <a:t> </a:t>
            </a:r>
            <a:r>
              <a:rPr lang="cs-CZ" sz="1400" i="1" dirty="0" err="1"/>
              <a:t>standing</a:t>
            </a:r>
            <a:r>
              <a:rPr lang="cs-CZ" sz="1400" i="1" dirty="0"/>
              <a:t> in snow.jpg</a:t>
            </a:r>
            <a:r>
              <a:rPr lang="cs-CZ" sz="1400" dirty="0"/>
              <a:t> [online]. [cit. 12.11.2012]. Dostupný na WWW: http://cs.wikipedia.org/wiki/Soubor:Vulpes_vulpes_standing_in_snow.jpg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8083" y="3686128"/>
            <a:ext cx="892841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i-FI" sz="1400" dirty="0"/>
              <a:t>TOIVO TOIVANEN &amp; TIINA TOPPILA,  </a:t>
            </a:r>
            <a:r>
              <a:rPr lang="fi-FI" sz="1400" i="1" dirty="0"/>
              <a:t>Kurre5.jpg</a:t>
            </a:r>
            <a:r>
              <a:rPr lang="fi-FI" sz="1400" dirty="0"/>
              <a:t> [online]. [cit. 12.11.2012]. Dostupný na WWW: http://cs.wikipedia.org/wiki/Soubor:Kurre5.jpg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3451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320</Words>
  <Application>Microsoft Office PowerPoint</Application>
  <PresentationFormat>Předvádění na obrazovce (4:3)</PresentationFormat>
  <Paragraphs>124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Prezentace aplikace PowerPoint</vt:lpstr>
      <vt:lpstr>SAVCI V LESE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V LESE</dc:title>
  <dc:creator>005</dc:creator>
  <cp:lastModifiedBy>005</cp:lastModifiedBy>
  <cp:revision>21</cp:revision>
  <dcterms:created xsi:type="dcterms:W3CDTF">2012-08-14T10:46:19Z</dcterms:created>
  <dcterms:modified xsi:type="dcterms:W3CDTF">2013-03-19T12:45:57Z</dcterms:modified>
</cp:coreProperties>
</file>