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2448" y="-11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VY_32_INOVACE_10/10_NINĚRA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 Veselí n. 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Josef Řičica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Strunné nástroje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62E0FB-7BA3-4D1C-BD26-876A75995834}" type="presOf" srcId="{D1D4F407-5343-4D3F-B5B9-D407B03CAEB4}" destId="{D005CE8C-CC26-4C3E-AC11-E15060ECD759}" srcOrd="0" destOrd="0" presId="urn:microsoft.com/office/officeart/2005/8/layout/target3"/>
    <dgm:cxn modelId="{D051B17B-993E-4925-9117-C76F14696CA9}" type="presOf" srcId="{D8197B8C-B260-4A16-BDF4-0947B075E274}" destId="{5A5FFA88-C948-4069-8E93-59FA12366E83}" srcOrd="1" destOrd="0" presId="urn:microsoft.com/office/officeart/2005/8/layout/target3"/>
    <dgm:cxn modelId="{37DE1D77-3F7F-4DAE-B8A1-458F418477E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3C4E362-9AB0-4294-8631-11BE193482CC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687D58A-B504-4E7F-ABBA-FEB6F542DD9F}" type="presOf" srcId="{757F3AB3-0718-4624-B441-E567A8F0AB56}" destId="{333A1088-737F-45CB-B68E-254E46348037}" srcOrd="0" destOrd="0" presId="urn:microsoft.com/office/officeart/2005/8/layout/target3"/>
    <dgm:cxn modelId="{6F81F194-A9C0-4821-92B4-176A17FC3C03}" type="presOf" srcId="{4C35D32F-0EAB-4CD7-82EE-45574DC2A586}" destId="{890E4F0B-2866-4A3F-A3C7-2A14B1797930}" srcOrd="1" destOrd="0" presId="urn:microsoft.com/office/officeart/2005/8/layout/target3"/>
    <dgm:cxn modelId="{1968746D-18BC-455F-94D6-69C52CD260D8}" type="presOf" srcId="{D1B46980-6531-4606-95E6-44980827E919}" destId="{2BE915AB-18AA-4053-B92C-3BFC9ED204BB}" srcOrd="1" destOrd="0" presId="urn:microsoft.com/office/officeart/2005/8/layout/target3"/>
    <dgm:cxn modelId="{83889D06-4430-4FBA-8777-EB28AF9A24EF}" type="presOf" srcId="{B651F6E3-6281-48DB-9319-2AEAFDAE7572}" destId="{6BB5E863-4638-4E1D-BFDE-399D028AC4ED}" srcOrd="1" destOrd="0" presId="urn:microsoft.com/office/officeart/2005/8/layout/target3"/>
    <dgm:cxn modelId="{D90BEF36-E62D-4157-A792-3C3357C247A6}" type="presOf" srcId="{D1D4F407-5343-4D3F-B5B9-D407B03CAEB4}" destId="{AED2198E-93D5-4001-81B4-73124B309672}" srcOrd="1" destOrd="0" presId="urn:microsoft.com/office/officeart/2005/8/layout/target3"/>
    <dgm:cxn modelId="{E972F778-75C3-447A-8145-42581F7AB10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AC32DA7-5DD3-4DDF-8BFA-C0FF05950399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CFA3FFB-6B73-4DE2-B85F-2DBB5253B9A4}" type="presParOf" srcId="{333A1088-737F-45CB-B68E-254E46348037}" destId="{F5ABB229-8D3B-4694-996A-96F23CF14429}" srcOrd="0" destOrd="0" presId="urn:microsoft.com/office/officeart/2005/8/layout/target3"/>
    <dgm:cxn modelId="{8B35F886-2862-430A-A74B-7B1302165682}" type="presParOf" srcId="{333A1088-737F-45CB-B68E-254E46348037}" destId="{F41139FD-01EE-4571-8B17-4FB00FC51163}" srcOrd="1" destOrd="0" presId="urn:microsoft.com/office/officeart/2005/8/layout/target3"/>
    <dgm:cxn modelId="{24BE76D3-3AC5-4FD3-80C4-10E56E151FF7}" type="presParOf" srcId="{333A1088-737F-45CB-B68E-254E46348037}" destId="{D005CE8C-CC26-4C3E-AC11-E15060ECD759}" srcOrd="2" destOrd="0" presId="urn:microsoft.com/office/officeart/2005/8/layout/target3"/>
    <dgm:cxn modelId="{EFC83383-D209-46E5-8794-9C0781C03867}" type="presParOf" srcId="{333A1088-737F-45CB-B68E-254E46348037}" destId="{2C702D82-9B77-49B7-9568-BB8EB47C3372}" srcOrd="3" destOrd="0" presId="urn:microsoft.com/office/officeart/2005/8/layout/target3"/>
    <dgm:cxn modelId="{488606CA-2027-4E8C-BBAE-32B6B39F64D7}" type="presParOf" srcId="{333A1088-737F-45CB-B68E-254E46348037}" destId="{A52A0455-90FF-4808-ABD0-F02540D31D5A}" srcOrd="4" destOrd="0" presId="urn:microsoft.com/office/officeart/2005/8/layout/target3"/>
    <dgm:cxn modelId="{C4726967-59BC-4408-ADCD-8A400BF54F3F}" type="presParOf" srcId="{333A1088-737F-45CB-B68E-254E46348037}" destId="{6140AFEC-043D-4C43-A2F9-D0F5331DF3A3}" srcOrd="5" destOrd="0" presId="urn:microsoft.com/office/officeart/2005/8/layout/target3"/>
    <dgm:cxn modelId="{86093A87-1738-4645-A8B9-5D8C15F50BC4}" type="presParOf" srcId="{333A1088-737F-45CB-B68E-254E46348037}" destId="{9358AC05-5D7D-4327-9F80-1AD486AEA664}" srcOrd="6" destOrd="0" presId="urn:microsoft.com/office/officeart/2005/8/layout/target3"/>
    <dgm:cxn modelId="{D24C0FEC-8881-4AAF-97B3-62400CD64476}" type="presParOf" srcId="{333A1088-737F-45CB-B68E-254E46348037}" destId="{313FC574-E1CD-4FB4-B054-0B805CE0447D}" srcOrd="7" destOrd="0" presId="urn:microsoft.com/office/officeart/2005/8/layout/target3"/>
    <dgm:cxn modelId="{9EB5D70C-D23B-4CAF-8240-078846036471}" type="presParOf" srcId="{333A1088-737F-45CB-B68E-254E46348037}" destId="{619D679B-A015-4ECF-8348-D1034C574F40}" srcOrd="8" destOrd="0" presId="urn:microsoft.com/office/officeart/2005/8/layout/target3"/>
    <dgm:cxn modelId="{D622AAA0-C6FD-43F7-B7FA-C0BEF8C89639}" type="presParOf" srcId="{333A1088-737F-45CB-B68E-254E46348037}" destId="{322283A8-4A27-4CDA-BAE3-F381106A9174}" srcOrd="9" destOrd="0" presId="urn:microsoft.com/office/officeart/2005/8/layout/target3"/>
    <dgm:cxn modelId="{8E835C14-ED6D-432A-948D-24CAB616E60B}" type="presParOf" srcId="{333A1088-737F-45CB-B68E-254E46348037}" destId="{FFC9F71D-1B4F-4AD9-A4A6-86ADEFC8AF5C}" srcOrd="10" destOrd="0" presId="urn:microsoft.com/office/officeart/2005/8/layout/target3"/>
    <dgm:cxn modelId="{33A17B92-5E89-47A5-B225-AD7F714200AF}" type="presParOf" srcId="{333A1088-737F-45CB-B68E-254E46348037}" destId="{25B08C86-7E15-44DC-BE7F-FFB55DD49D12}" srcOrd="11" destOrd="0" presId="urn:microsoft.com/office/officeart/2005/8/layout/target3"/>
    <dgm:cxn modelId="{9AAE52F0-81CA-4C64-B002-C8B39E406D26}" type="presParOf" srcId="{333A1088-737F-45CB-B68E-254E46348037}" destId="{76644BE8-9D7C-4C09-B250-3D10AF48CBB7}" srcOrd="12" destOrd="0" presId="urn:microsoft.com/office/officeart/2005/8/layout/target3"/>
    <dgm:cxn modelId="{2CE7D142-439E-4470-8A36-AFCC661DAB52}" type="presParOf" srcId="{333A1088-737F-45CB-B68E-254E46348037}" destId="{EE85B701-7295-41C0-BA7A-34D3756A2AE6}" srcOrd="13" destOrd="0" presId="urn:microsoft.com/office/officeart/2005/8/layout/target3"/>
    <dgm:cxn modelId="{43E3C882-78C1-4F80-9EA7-DF0209469ACB}" type="presParOf" srcId="{333A1088-737F-45CB-B68E-254E46348037}" destId="{8BEBB6EC-1DAA-4CAC-8A25-BC0FCBD5DBD5}" srcOrd="14" destOrd="0" presId="urn:microsoft.com/office/officeart/2005/8/layout/target3"/>
    <dgm:cxn modelId="{B9F98643-0BD8-4A45-A408-B17E6939B769}" type="presParOf" srcId="{333A1088-737F-45CB-B68E-254E46348037}" destId="{AED2198E-93D5-4001-81B4-73124B309672}" srcOrd="15" destOrd="0" presId="urn:microsoft.com/office/officeart/2005/8/layout/target3"/>
    <dgm:cxn modelId="{43B80B16-1664-4A51-BEBA-36ADA94AE51A}" type="presParOf" srcId="{333A1088-737F-45CB-B68E-254E46348037}" destId="{2BE915AB-18AA-4053-B92C-3BFC9ED204BB}" srcOrd="16" destOrd="0" presId="urn:microsoft.com/office/officeart/2005/8/layout/target3"/>
    <dgm:cxn modelId="{8E90288C-933E-4101-985B-7371ED3DC024}" type="presParOf" srcId="{333A1088-737F-45CB-B68E-254E46348037}" destId="{6BB5E863-4638-4E1D-BFDE-399D028AC4ED}" srcOrd="17" destOrd="0" presId="urn:microsoft.com/office/officeart/2005/8/layout/target3"/>
    <dgm:cxn modelId="{C5C2AD06-7F80-4454-AC1F-4CC82975E186}" type="presParOf" srcId="{333A1088-737F-45CB-B68E-254E46348037}" destId="{5A5FFA88-C948-4069-8E93-59FA12366E83}" srcOrd="18" destOrd="0" presId="urn:microsoft.com/office/officeart/2005/8/layout/target3"/>
    <dgm:cxn modelId="{A255F062-B970-47FF-BB25-99F14412D3C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 Veselí n. M., Kollárova 1045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Josef Řičica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VY_32_INOVACE_10/10_NINĚRA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Strunné nástroje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8134-239F-4C0C-8566-2C4D14849209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CAFF-F77F-4950-8E95-8F95462A3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690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8134-239F-4C0C-8566-2C4D14849209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CAFF-F77F-4950-8E95-8F95462A3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181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8134-239F-4C0C-8566-2C4D14849209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CAFF-F77F-4950-8E95-8F95462A3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793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8134-239F-4C0C-8566-2C4D14849209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CAFF-F77F-4950-8E95-8F95462A3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136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8134-239F-4C0C-8566-2C4D14849209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CAFF-F77F-4950-8E95-8F95462A3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923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8134-239F-4C0C-8566-2C4D14849209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CAFF-F77F-4950-8E95-8F95462A3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89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8134-239F-4C0C-8566-2C4D14849209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CAFF-F77F-4950-8E95-8F95462A3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610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8134-239F-4C0C-8566-2C4D14849209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CAFF-F77F-4950-8E95-8F95462A3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666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8134-239F-4C0C-8566-2C4D14849209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CAFF-F77F-4950-8E95-8F95462A3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46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8134-239F-4C0C-8566-2C4D14849209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CAFF-F77F-4950-8E95-8F95462A3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447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18134-239F-4C0C-8566-2C4D14849209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CAFF-F77F-4950-8E95-8F95462A3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947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718134-239F-4C0C-8566-2C4D14849209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FCAFF-F77F-4950-8E95-8F95462A3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380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775763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095" y="466316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959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Anotace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Materiál je určen do hudební výchovy pro žáky základní školy praktické v 7. ročníku. Slouží k názornému seznámení s hudebními nástroji, jejich rozlišování a seznámení s jejich zvukem.</a:t>
            </a:r>
          </a:p>
          <a:p>
            <a:r>
              <a:rPr lang="cs-CZ" sz="2400" dirty="0" smtClean="0"/>
              <a:t>Materiál slouží pro práci na interaktivní tabuli</a:t>
            </a:r>
          </a:p>
          <a:p>
            <a:r>
              <a:rPr lang="cs-CZ" sz="2400" dirty="0" smtClean="0"/>
              <a:t>Vytvořeno: říjen 2011</a:t>
            </a:r>
          </a:p>
          <a:p>
            <a:r>
              <a:rPr lang="cs-CZ" sz="2400" dirty="0" smtClean="0"/>
              <a:t>Ověřeno: 29. listopadu </a:t>
            </a:r>
            <a:r>
              <a:rPr lang="cs-CZ" sz="2400" dirty="0" smtClean="0"/>
              <a:t>2011</a:t>
            </a:r>
          </a:p>
          <a:p>
            <a:r>
              <a:rPr lang="cs-CZ" sz="2400" dirty="0"/>
              <a:t>Žáci se názorně seznámili s hudebním nástrojem, jeho tvarem, funkčností, historií, využitím i zvukem.</a:t>
            </a:r>
          </a:p>
          <a:p>
            <a:endParaRPr lang="cs-CZ" sz="240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62763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niněra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tx1"/>
              </a:buClr>
              <a:buSzPct val="75000"/>
            </a:pPr>
            <a:endParaRPr lang="cs-CZ" sz="2400" dirty="0" smtClean="0"/>
          </a:p>
          <a:p>
            <a:pPr>
              <a:buClr>
                <a:schemeClr val="tx1"/>
              </a:buClr>
              <a:buSzPct val="75000"/>
            </a:pPr>
            <a:r>
              <a:rPr lang="cs-CZ" sz="2400" dirty="0"/>
              <a:t>n</a:t>
            </a:r>
            <a:r>
              <a:rPr lang="cs-CZ" sz="2400" dirty="0" smtClean="0"/>
              <a:t>iněra je strunný hudební nástroj, jehož struny se rozeznívají třením pomocí dřevěného kolečka s klikou, kterým hráč pravou rukou otáčí</a:t>
            </a:r>
          </a:p>
          <a:p>
            <a:pPr>
              <a:buClr>
                <a:schemeClr val="tx1"/>
              </a:buClr>
              <a:buSzPct val="75000"/>
            </a:pPr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4" name="Picture 4" descr="niner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6" r="2501"/>
          <a:stretch>
            <a:fillRect/>
          </a:stretch>
        </p:blipFill>
        <p:spPr>
          <a:xfrm>
            <a:off x="2051578" y="3524270"/>
            <a:ext cx="5112568" cy="271573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Zahnutá šipka dolů 4"/>
          <p:cNvSpPr/>
          <p:nvPr/>
        </p:nvSpPr>
        <p:spPr>
          <a:xfrm>
            <a:off x="1823529" y="4552210"/>
            <a:ext cx="456097" cy="659854"/>
          </a:xfrm>
          <a:prstGeom prst="curvedDownArrow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421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niněra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SzPct val="75000"/>
            </a:pPr>
            <a:endParaRPr lang="cs-CZ" sz="2400" dirty="0" smtClean="0"/>
          </a:p>
          <a:p>
            <a:pPr>
              <a:buClr>
                <a:schemeClr val="tx1"/>
              </a:buClr>
              <a:buSzPct val="75000"/>
            </a:pPr>
            <a:r>
              <a:rPr lang="cs-CZ" sz="2400" dirty="0"/>
              <a:t>f</a:t>
            </a:r>
            <a:r>
              <a:rPr lang="cs-CZ" sz="2400" dirty="0" smtClean="0"/>
              <a:t>unkce kolečka je podobná jako smyčec u houslí</a:t>
            </a:r>
          </a:p>
          <a:p>
            <a:pPr>
              <a:buClr>
                <a:schemeClr val="tx1"/>
              </a:buClr>
              <a:buSzPct val="75000"/>
            </a:pPr>
            <a:endParaRPr lang="cs-CZ" sz="2400" dirty="0" smtClean="0"/>
          </a:p>
          <a:p>
            <a:pPr>
              <a:buClr>
                <a:schemeClr val="tx1"/>
              </a:buClr>
              <a:buSzPct val="75000"/>
            </a:pPr>
            <a:r>
              <a:rPr lang="cs-CZ" sz="2400" dirty="0"/>
              <a:t>z</a:t>
            </a:r>
            <a:r>
              <a:rPr lang="cs-CZ" sz="2400" dirty="0" smtClean="0"/>
              <a:t>vláštním klapkovým zařízením se pomocí prstů levé ruky struny zkracují </a:t>
            </a:r>
          </a:p>
          <a:p>
            <a:pPr>
              <a:buClr>
                <a:schemeClr val="tx1"/>
              </a:buClr>
              <a:buSzPct val="75000"/>
            </a:pPr>
            <a:endParaRPr lang="cs-CZ" sz="2400" dirty="0"/>
          </a:p>
          <a:p>
            <a:pPr>
              <a:buClr>
                <a:schemeClr val="tx1"/>
              </a:buClr>
              <a:buSzPct val="75000"/>
            </a:pPr>
            <a:r>
              <a:rPr lang="cs-CZ" sz="2400" dirty="0" smtClean="0"/>
              <a:t>ozvučná skříňka mívá různý tvar</a:t>
            </a:r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4062979"/>
            <a:ext cx="3816424" cy="2413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978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niněra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SzPct val="75000"/>
            </a:pPr>
            <a:endParaRPr lang="cs-CZ" sz="2400" dirty="0" smtClean="0"/>
          </a:p>
          <a:p>
            <a:pPr>
              <a:buClr>
                <a:schemeClr val="tx1"/>
              </a:buClr>
              <a:buSzPct val="75000"/>
            </a:pPr>
            <a:r>
              <a:rPr lang="cs-CZ" sz="2400" dirty="0"/>
              <a:t>p</a:t>
            </a:r>
            <a:r>
              <a:rPr lang="cs-CZ" sz="2400" dirty="0" smtClean="0"/>
              <a:t>rvní </a:t>
            </a:r>
            <a:r>
              <a:rPr lang="cs-CZ" sz="2400" dirty="0"/>
              <a:t>záznamy o niněře jsou v západní Evropě už z 10. století, ale tehdy byly nástroje o dost větší než ty dnešní - ke hře bylo potřeba dvou hráčů; jeden se staral o kolečko a druhý </a:t>
            </a:r>
            <a:endParaRPr lang="cs-CZ" sz="2400" dirty="0" smtClean="0"/>
          </a:p>
          <a:p>
            <a:pPr marL="0" indent="0">
              <a:buClr>
                <a:schemeClr val="tx1"/>
              </a:buClr>
              <a:buSzPct val="75000"/>
              <a:buNone/>
            </a:pPr>
            <a:r>
              <a:rPr lang="cs-CZ" sz="2400" dirty="0"/>
              <a:t> </a:t>
            </a:r>
            <a:r>
              <a:rPr lang="cs-CZ" sz="2400" dirty="0" smtClean="0"/>
              <a:t>    o klávesy</a:t>
            </a:r>
            <a:endParaRPr lang="cs-CZ" sz="2400" dirty="0"/>
          </a:p>
          <a:p>
            <a:pPr>
              <a:buClr>
                <a:schemeClr val="tx1"/>
              </a:buClr>
              <a:buSzPct val="75000"/>
            </a:pPr>
            <a:endParaRPr lang="cs-CZ" sz="2400" dirty="0" smtClean="0"/>
          </a:p>
          <a:p>
            <a:pPr>
              <a:buClr>
                <a:schemeClr val="tx1"/>
              </a:buClr>
              <a:buSzPct val="75000"/>
            </a:pPr>
            <a:r>
              <a:rPr lang="cs-CZ" sz="2400" dirty="0"/>
              <a:t>d</a:t>
            </a:r>
            <a:r>
              <a:rPr lang="cs-CZ" sz="2400" dirty="0" smtClean="0"/>
              <a:t>nes </a:t>
            </a:r>
            <a:r>
              <a:rPr lang="cs-CZ" sz="2400" dirty="0"/>
              <a:t>niněra patří do </a:t>
            </a:r>
            <a:endParaRPr lang="cs-CZ" sz="2400" dirty="0" smtClean="0"/>
          </a:p>
          <a:p>
            <a:pPr marL="0" indent="0">
              <a:buClr>
                <a:schemeClr val="tx1"/>
              </a:buClr>
              <a:buSzPct val="75000"/>
              <a:buNone/>
            </a:pPr>
            <a:r>
              <a:rPr lang="cs-CZ" sz="2400" dirty="0"/>
              <a:t> </a:t>
            </a:r>
            <a:r>
              <a:rPr lang="cs-CZ" sz="2400" dirty="0" smtClean="0"/>
              <a:t>    muzea</a:t>
            </a:r>
            <a:r>
              <a:rPr lang="cs-CZ" sz="2400" dirty="0"/>
              <a:t>, ale někdy </a:t>
            </a:r>
            <a:r>
              <a:rPr lang="cs-CZ" sz="2400" dirty="0" smtClean="0"/>
              <a:t>je</a:t>
            </a:r>
          </a:p>
          <a:p>
            <a:pPr marL="0" indent="0">
              <a:buClr>
                <a:schemeClr val="tx1"/>
              </a:buClr>
              <a:buSzPct val="75000"/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/>
              <a:t>využívaná ve folkové </a:t>
            </a:r>
            <a:r>
              <a:rPr lang="cs-CZ" sz="2400" dirty="0" smtClean="0"/>
              <a:t>hudbě</a:t>
            </a:r>
            <a:endParaRPr lang="cs-CZ" sz="2400" dirty="0"/>
          </a:p>
        </p:txBody>
      </p:sp>
      <p:pic>
        <p:nvPicPr>
          <p:cNvPr id="6" name="Jir Wehle the Hurdy Gurdy Man from Prague.mp4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44008" y="3573016"/>
            <a:ext cx="3840088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521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Citace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Ilustrace : www.office.microsoft.com</a:t>
            </a:r>
          </a:p>
          <a:p>
            <a:r>
              <a:rPr lang="cs-CZ" sz="2400" dirty="0" smtClean="0"/>
              <a:t>http://cs.wikipedia.org/wiki/Niněra</a:t>
            </a:r>
          </a:p>
          <a:p>
            <a:r>
              <a:rPr lang="cs-CZ" sz="2400" dirty="0" smtClean="0"/>
              <a:t>http://www.youtube.com/watch?v=pxdUqttbS-Q&amp;feature=related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2771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221</Words>
  <Application>Microsoft Office PowerPoint</Application>
  <PresentationFormat>Předvádění na obrazovce (4:3)</PresentationFormat>
  <Paragraphs>39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Strunné nástroje - niněra</vt:lpstr>
      <vt:lpstr>Strunné nástroje - niněra</vt:lpstr>
      <vt:lpstr>Strunné nástroje - niněra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Gabriella</dc:creator>
  <cp:lastModifiedBy>ricica</cp:lastModifiedBy>
  <cp:revision>7</cp:revision>
  <dcterms:created xsi:type="dcterms:W3CDTF">2011-12-10T13:21:18Z</dcterms:created>
  <dcterms:modified xsi:type="dcterms:W3CDTF">2012-01-05T09:35:35Z</dcterms:modified>
</cp:coreProperties>
</file>