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mid" ContentType="audi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69" r:id="rId2"/>
    <p:sldId id="271" r:id="rId3"/>
    <p:sldId id="277" r:id="rId4"/>
    <p:sldId id="263" r:id="rId5"/>
    <p:sldId id="273" r:id="rId6"/>
    <p:sldId id="274" r:id="rId7"/>
    <p:sldId id="282" r:id="rId8"/>
    <p:sldId id="280" r:id="rId9"/>
    <p:sldId id="278" r:id="rId10"/>
    <p:sldId id="272" r:id="rId11"/>
    <p:sldId id="281" r:id="rId12"/>
    <p:sldId id="283" r:id="rId13"/>
    <p:sldId id="284" r:id="rId14"/>
    <p:sldId id="275" r:id="rId15"/>
    <p:sldId id="276" r:id="rId16"/>
    <p:sldId id="285" r:id="rId17"/>
    <p:sldId id="286" r:id="rId18"/>
    <p:sldId id="258" r:id="rId19"/>
    <p:sldId id="262" r:id="rId20"/>
    <p:sldId id="279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FF9933"/>
    <a:srgbClr val="FFCC99"/>
    <a:srgbClr val="FFCC66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notesViewPr>
    <p:cSldViewPr>
      <p:cViewPr varScale="1">
        <p:scale>
          <a:sx n="53" d="100"/>
          <a:sy n="53" d="100"/>
        </p:scale>
        <p:origin x="-295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F40F80-B2EC-44A7-BFF9-F95F7EAD56FD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05731-F2F4-4738-A40B-21E451C8F7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72962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189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8335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046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25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704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6594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314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508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811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067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053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4B6AD-B843-45A9-A1DA-BA52A53204DE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5ADB2-8B20-489E-82A3-2E0F5D98BB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142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.jpeg"/><Relationship Id="rId7" Type="http://schemas.openxmlformats.org/officeDocument/2006/relationships/image" Target="file:///C:\Users\Karko&#353;kov&#225;\Desktop\600px-Galanthus_nivalis_close-up_aka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382px-Leucojum_vernum_200305a.jp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4.jpeg"/><Relationship Id="rId7" Type="http://schemas.openxmlformats.org/officeDocument/2006/relationships/image" Target="file:///C:\Users\Karko&#353;kov&#225;\Desktop\JARN&#205;%20ROSTLINY\Convallaria_majalis_l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JARN&#205;%20ROSTLINY\600px-Galanthus_nivalis.jp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6.jpeg"/><Relationship Id="rId7" Type="http://schemas.openxmlformats.org/officeDocument/2006/relationships/image" Target="file:///C:\Users\Karko&#353;kov&#225;\Desktop\450px-Narcissus_pseudonarcissus0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450px-20090425_Leeuwergem_(0004)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8.jpeg"/><Relationship Id="rId7" Type="http://schemas.openxmlformats.org/officeDocument/2006/relationships/image" Target="file:///C:\Users\Karko&#353;kov&#225;\Desktop\632px-Tulpes2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JARN&#205;%20ROSTLINY\800px-XN_Narcissus_pseudonarcissus.jp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0.jpeg"/><Relationship Id="rId7" Type="http://schemas.openxmlformats.org/officeDocument/2006/relationships/image" Target="file:///C:\Users\Karko&#353;kov&#225;\Desktop\800px-Ranunculus_ficaria,_from_Rize_DSC0693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800px-Viola_odorata_200311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1.jpeg"/><Relationship Id="rId7" Type="http://schemas.openxmlformats.org/officeDocument/2006/relationships/image" Target="file:///C:\Users\Karko&#353;kov&#225;\Desktop\JARN&#205;%20ROSTLINY\800px-Crocus_ancyrensis002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JARN&#205;%20ROSTLINY\800px-Ranunculus_ficaria,_from_Rize_DSC06931.jp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3.jpeg"/><Relationship Id="rId7" Type="http://schemas.openxmlformats.org/officeDocument/2006/relationships/image" Target="file:///C:\Users\Karko&#353;kov&#225;\Desktop\JARN&#205;%20ROSTLINY\800px-Viola_odorata_20031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JARN&#205;%20ROSTLINY\800px-Taraxacum_from_Bulgaria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4.jpeg"/><Relationship Id="rId7" Type="http://schemas.openxmlformats.org/officeDocument/2006/relationships/image" Target="file:///C:\Users\Karko&#353;kov&#225;\Desktop\JARN&#205;%20ROSTLINY\Convallaria_majalis_l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JARN&#205;%20ROSTLINY\362px-Muscari_armeniacum_5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5.jpeg"/><Relationship Id="rId7" Type="http://schemas.openxmlformats.org/officeDocument/2006/relationships/image" Target="file:///C:\Users\Karko&#353;kov&#225;\Desktop\450px-Primula_veris_subsp_macrocalyx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slide" Target="slide18.xml"/><Relationship Id="rId4" Type="http://schemas.openxmlformats.org/officeDocument/2006/relationships/image" Target="file:///C:\Users\Karko&#353;kov&#225;\Desktop\450px-Tussilago-farfara-plant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7.jpeg"/><Relationship Id="rId7" Type="http://schemas.openxmlformats.org/officeDocument/2006/relationships/image" Target="file:///C:\Users\Karko&#353;kov&#225;\Desktop\JARN&#205;%20ROSTLINY\440px-Leucanthemopsis_alpina_a4.jpg" TargetMode="Externa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audio" Target="../media/audio2.wav"/><Relationship Id="rId10" Type="http://schemas.openxmlformats.org/officeDocument/2006/relationships/image" Target="file:///C:\Users\Karko&#353;kov&#225;\Desktop\JARN&#205;%20ROSTLINY\450px-Convallaria_majalis1.jpg" TargetMode="External"/><Relationship Id="rId4" Type="http://schemas.openxmlformats.org/officeDocument/2006/relationships/image" Target="file:///C:\Users\Karko&#353;kov&#225;\Desktop\JARN&#205;%20ROSTLINY\413PX-~1.JPG" TargetMode="External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8.jpeg"/><Relationship Id="rId7" Type="http://schemas.openxmlformats.org/officeDocument/2006/relationships/image" Target="file:///C:\Users\Karko&#353;kov&#225;\Desktop\JARN&#205;%20ROSTLINY\687px-Bellis_perennis_dsc00906.jpg" TargetMode="Externa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audio" Target="../media/audio2.wav"/><Relationship Id="rId4" Type="http://schemas.openxmlformats.org/officeDocument/2006/relationships/image" Target="file:///C:\Users\Karko&#353;kov&#225;\Desktop\JARN&#205;%20ROSTLINY\440px-Leucanthemopsis_alpina_a4.jp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file:///C:\Users\Karko&#353;kov&#225;\Desktop\JARN&#205;%20ROSTLINY\687px-Bellis_perennis_dsc00906.jpg" TargetMode="External"/><Relationship Id="rId3" Type="http://schemas.openxmlformats.org/officeDocument/2006/relationships/image" Target="../media/image21.jpeg"/><Relationship Id="rId7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5" Type="http://schemas.openxmlformats.org/officeDocument/2006/relationships/image" Target="../media/image3.wmf"/><Relationship Id="rId4" Type="http://schemas.openxmlformats.org/officeDocument/2006/relationships/image" Target="file:///C:\Users\Karko&#353;kov&#225;\Desktop\JARN&#205;%20ROSTLINY\800px-Anemone_nemorosa_001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22.jpeg"/><Relationship Id="rId7" Type="http://schemas.openxmlformats.org/officeDocument/2006/relationships/image" Target="file:///C:\Users\Karko&#353;kov&#225;\Desktop\450px-Primula_veris_subsp_macrocalyx.jpg" TargetMode="Externa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audio" Target="../media/audio2.wav"/><Relationship Id="rId10" Type="http://schemas.openxmlformats.org/officeDocument/2006/relationships/image" Target="file:///C:\Users\Karko&#353;kov&#225;\Desktop\JARN&#205;%20ROSTLINY\450px-Crocus_verns_albiflorus.jpg" TargetMode="External"/><Relationship Id="rId4" Type="http://schemas.openxmlformats.org/officeDocument/2006/relationships/image" Target="file:///C:\Users\Karko&#353;kov&#225;\Desktop\JARN&#205;%20ROSTLINY\491PX-~1.JPG" TargetMode="External"/><Relationship Id="rId9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8.jpeg"/><Relationship Id="rId7" Type="http://schemas.openxmlformats.org/officeDocument/2006/relationships/image" Target="file:///C:\Users\Karko&#353;kov&#225;\Desktop\JARN&#205;%20ROSTLINY\Convallaria_majalis_l.jpg" TargetMode="Externa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audio" Target="../media/audio2.wav"/><Relationship Id="rId10" Type="http://schemas.openxmlformats.org/officeDocument/2006/relationships/image" Target="file:///C:\Users\Karko&#353;kov&#225;\Desktop\JARN&#205;%20ROSTLINY\541px-10_kwietnia_2009_r__Zawilec_gajowy_033.jpg" TargetMode="External"/><Relationship Id="rId4" Type="http://schemas.openxmlformats.org/officeDocument/2006/relationships/image" Target="file:///C:\Users\Karko&#353;kov&#225;\Desktop\JARN&#205;%20ROSTLINY\440px-Leucanthemopsis_alpina_a4.jpg" TargetMode="External"/><Relationship Id="rId9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15.jpeg"/><Relationship Id="rId7" Type="http://schemas.openxmlformats.org/officeDocument/2006/relationships/image" Target="file:///C:\Users\Karko&#353;kov&#225;\Desktop\JARN&#205;%20ROSTLINY\800px-Crocus_ancyrensis002.jpg" TargetMode="External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audio" Target="../media/audio2.wav"/><Relationship Id="rId10" Type="http://schemas.openxmlformats.org/officeDocument/2006/relationships/image" Target="file:///C:\Users\Karko&#353;kov&#225;\Desktop\JARN&#205;%20ROSTLINY\800px-XN_Narcissus_pseudonarcissus.jpg" TargetMode="External"/><Relationship Id="rId4" Type="http://schemas.openxmlformats.org/officeDocument/2006/relationships/image" Target="file:///C:\Users\Karko&#353;kov&#225;\Desktop\JARN&#205;%20ROSTLINY\450px-Tussilago-farfara-plant.jpg" TargetMode="External"/><Relationship Id="rId9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6" Type="http://schemas.openxmlformats.org/officeDocument/2006/relationships/image" Target="../media/image27.wmf"/><Relationship Id="rId5" Type="http://schemas.openxmlformats.org/officeDocument/2006/relationships/image" Target="../media/image26.png"/><Relationship Id="rId4" Type="http://schemas.openxmlformats.org/officeDocument/2006/relationships/image" Target="../media/image25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20090425_Leeuwergem_(0004).jpg?uselang=cs" TargetMode="External"/><Relationship Id="rId13" Type="http://schemas.openxmlformats.org/officeDocument/2006/relationships/hyperlink" Target="http://cs.wikipedia.org/wiki/Soubor:Convallaria_majalis_l.jpg" TargetMode="External"/><Relationship Id="rId3" Type="http://schemas.openxmlformats.org/officeDocument/2006/relationships/hyperlink" Target="http://commons.wikimedia.org/wiki/File:Leucojum_vernum_Millst%C3%A4tterberg_Sappl_01.JPG?uselang=cs" TargetMode="External"/><Relationship Id="rId7" Type="http://schemas.openxmlformats.org/officeDocument/2006/relationships/hyperlink" Target="http://commons.wikimedia.org/wiki/File:Tussilago-farfara-plant.jpg?uselang=cs" TargetMode="External"/><Relationship Id="rId12" Type="http://schemas.openxmlformats.org/officeDocument/2006/relationships/hyperlink" Target="http://commons.wikimedia.org/wiki/File:Tulpes2.jpg?uselang=cs" TargetMode="External"/><Relationship Id="rId2" Type="http://schemas.openxmlformats.org/officeDocument/2006/relationships/hyperlink" Target="http://commons.wikimedia.org/wiki/File:Leucojum_vernum_200305a.jpg?uselang=cs" TargetMode="External"/><Relationship Id="rId16" Type="http://schemas.openxmlformats.org/officeDocument/2006/relationships/hyperlink" Target="http://commons.wikimedia.org/wiki/File:10_kwietnia_2009_r._Zawilec_gajowy_033.jpg?uselang=cs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Soubor:Primula_veris_subsp_macrocalyx.jpg" TargetMode="External"/><Relationship Id="rId11" Type="http://schemas.openxmlformats.org/officeDocument/2006/relationships/hyperlink" Target="http://commons.wikimedia.org/wiki/File:Viola_odorata_200311.JPG?uselang=cs" TargetMode="External"/><Relationship Id="rId5" Type="http://schemas.openxmlformats.org/officeDocument/2006/relationships/hyperlink" Target="http://commons.wikimedia.org/wiki/File:Taraxacum_from_Bulgaria.JPG?uselang=cs" TargetMode="External"/><Relationship Id="rId15" Type="http://schemas.openxmlformats.org/officeDocument/2006/relationships/hyperlink" Target="http://cs.wikipedia.org/wiki/Soubor:Muscari_armeniacum_5.jpg" TargetMode="External"/><Relationship Id="rId10" Type="http://schemas.openxmlformats.org/officeDocument/2006/relationships/hyperlink" Target="http://commons.wikimedia.org/wiki/File:Ranunculus_ficaria,_from_Rize_DSC06931.JPG?uselang=cs" TargetMode="External"/><Relationship Id="rId4" Type="http://schemas.openxmlformats.org/officeDocument/2006/relationships/hyperlink" Target="http://cs.wikipedia.org/wiki/Soubor:Galanthus_nivalis_close-up_aka.jpg" TargetMode="External"/><Relationship Id="rId9" Type="http://schemas.openxmlformats.org/officeDocument/2006/relationships/hyperlink" Target="http://cs.wikipedia.org/wiki/Soubor:Narcissus_pseudonarcissus0.jpg" TargetMode="External"/><Relationship Id="rId14" Type="http://schemas.openxmlformats.org/officeDocument/2006/relationships/hyperlink" Target="http://commons.wikimedia.org/wiki/File:Leucanthemopsis_alpina_a4.jpg?uselang=cs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nemone_nemorosa_001.JPG" TargetMode="External"/><Relationship Id="rId3" Type="http://schemas.openxmlformats.org/officeDocument/2006/relationships/hyperlink" Target="http://cs.wikipedia.org/wiki/Soubor:Blatouch_bahen%C3%AD.JPG" TargetMode="External"/><Relationship Id="rId7" Type="http://schemas.openxmlformats.org/officeDocument/2006/relationships/hyperlink" Target="http://cs.wikipedia.org/wiki/Soubor:Bellis_perennis_dsc00906.jpg" TargetMode="External"/><Relationship Id="rId2" Type="http://schemas.openxmlformats.org/officeDocument/2006/relationships/hyperlink" Target="http://cs.wikipedia.org/wiki/Soubor:Mod%C5%99enec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Convallaria_majalis1.jpg?uselang=cs" TargetMode="External"/><Relationship Id="rId5" Type="http://schemas.openxmlformats.org/officeDocument/2006/relationships/hyperlink" Target="http://en.wikipedia.org/wiki/File:Crocus_ancyrensis002.jpg" TargetMode="External"/><Relationship Id="rId4" Type="http://schemas.openxmlformats.org/officeDocument/2006/relationships/hyperlink" Target="http://en.wikipedia.org/wiki/File:Crocus_verns_albifloru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r>
              <a:rPr lang="cs-CZ" dirty="0" smtClean="0"/>
              <a:t>Rostliny na jaře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74717" y="332656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200" dirty="0"/>
              <a:t>Střední škola, Základní škola </a:t>
            </a:r>
            <a:r>
              <a:rPr lang="cs-CZ" sz="1200" dirty="0" smtClean="0"/>
              <a:t>a </a:t>
            </a:r>
            <a:r>
              <a:rPr lang="cs-CZ" sz="1200" dirty="0"/>
              <a:t>Mateřská škola, Karviná, příspěvková organizace</a:t>
            </a:r>
            <a:br>
              <a:rPr lang="cs-CZ" sz="1200" dirty="0"/>
            </a:br>
            <a:r>
              <a:rPr lang="cs-CZ" sz="1200" dirty="0" smtClean="0"/>
              <a:t> </a:t>
            </a:r>
            <a:r>
              <a:rPr lang="cs-CZ" sz="1200" dirty="0"/>
              <a:t>Jana </a:t>
            </a:r>
            <a:r>
              <a:rPr lang="cs-CZ" sz="1200" dirty="0" err="1"/>
              <a:t>Karkošková</a:t>
            </a:r>
            <a:r>
              <a:rPr lang="cs-CZ" sz="1200" dirty="0"/>
              <a:t> </a:t>
            </a:r>
          </a:p>
        </p:txBody>
      </p:sp>
      <p:sp>
        <p:nvSpPr>
          <p:cNvPr id="5" name="TextovéPole 2"/>
          <p:cNvSpPr txBox="1"/>
          <p:nvPr/>
        </p:nvSpPr>
        <p:spPr>
          <a:xfrm>
            <a:off x="971601" y="5589727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/>
              <a:t>Prezentace je vytvořena </a:t>
            </a:r>
            <a:r>
              <a:rPr lang="cs-CZ" sz="1600" dirty="0"/>
              <a:t>tak, aby </a:t>
            </a:r>
            <a:r>
              <a:rPr lang="cs-CZ" sz="1600" dirty="0" smtClean="0"/>
              <a:t>akce proběhla pouze při </a:t>
            </a:r>
            <a:r>
              <a:rPr lang="cs-CZ" sz="1600" dirty="0"/>
              <a:t>dotyku na </a:t>
            </a:r>
            <a:r>
              <a:rPr lang="cs-CZ" sz="1600" dirty="0" smtClean="0"/>
              <a:t>obrázky. </a:t>
            </a:r>
            <a:r>
              <a:rPr lang="cs-CZ" sz="1600" dirty="0"/>
              <a:t>Přechod na další snímek - kytička. </a:t>
            </a:r>
          </a:p>
        </p:txBody>
      </p:sp>
    </p:spTree>
    <p:extLst>
      <p:ext uri="{BB962C8B-B14F-4D97-AF65-F5344CB8AC3E}">
        <p14:creationId xmlns:p14="http://schemas.microsoft.com/office/powerpoint/2010/main" val="247847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66378" y="1895002"/>
            <a:ext cx="2108639" cy="3312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244" y="2267636"/>
            <a:ext cx="2916000" cy="2916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553417" y="337306"/>
            <a:ext cx="2040943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BLEDULE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59575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2252331"/>
            <a:ext cx="2988000" cy="2988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05979" y="2000331"/>
            <a:ext cx="223425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379654" y="374361"/>
            <a:ext cx="2384692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SNĚŽENKA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77924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0486" y="2000331"/>
            <a:ext cx="2430001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2000331"/>
            <a:ext cx="2430001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553417" y="337306"/>
            <a:ext cx="1964640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TULIPÁN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27175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23933" y="2614314"/>
            <a:ext cx="3391404" cy="2268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2700" y="2308314"/>
            <a:ext cx="3038660" cy="288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708462" y="333418"/>
            <a:ext cx="1727076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NARCIS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4739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056" y="2347612"/>
            <a:ext cx="3360001" cy="252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9330" y="2348880"/>
            <a:ext cx="3360001" cy="252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734379" y="337306"/>
            <a:ext cx="1725152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VIOLKA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4739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056" y="2316547"/>
            <a:ext cx="3360000" cy="252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245" y="2348880"/>
            <a:ext cx="3360000" cy="252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849045" y="355635"/>
            <a:ext cx="1445909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ORSEJ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2219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056" y="2362289"/>
            <a:ext cx="3360000" cy="252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9330" y="2362289"/>
            <a:ext cx="3360000" cy="252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355224" y="323738"/>
            <a:ext cx="2433551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BLATOUCH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83891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4128" y="2000331"/>
            <a:ext cx="195480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0246" y="2000331"/>
            <a:ext cx="2234249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242757" y="337306"/>
            <a:ext cx="2658485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MODŘENEC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06838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" action="ppaction://noaction">
              <a:snd r:embed="rId2" name="chimes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0486" y="2000331"/>
            <a:ext cx="243000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2000331"/>
            <a:ext cx="243000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553417" y="337306"/>
            <a:ext cx="1850186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PODBĚL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01687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583" y="1946060"/>
            <a:ext cx="2233922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" action="ppaction://noaction">
              <a:snd r:embed="rId5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4875" y="1970041"/>
            <a:ext cx="2274191" cy="3195187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287962" y="337306"/>
            <a:ext cx="2568075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KOPRETINA</a:t>
            </a:r>
            <a:endParaRPr lang="cs-CZ" sz="4000" dirty="0"/>
          </a:p>
        </p:txBody>
      </p:sp>
      <p:pic>
        <p:nvPicPr>
          <p:cNvPr id="7" name="Picture 1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1193" y="1970041"/>
            <a:ext cx="2412014" cy="3216019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86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0246" y="2026863"/>
            <a:ext cx="2274190" cy="3096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" action="ppaction://noaction">
              <a:snd r:embed="rId5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2569723"/>
            <a:ext cx="2926620" cy="2556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2974447" y="337306"/>
            <a:ext cx="3195105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SEDMIKRÁSKA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755086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8" name="Picture 14">
            <a:hlinkClick r:id="" action="ppaction://noaction">
              <a:snd r:embed="rId2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2738306"/>
            <a:ext cx="3193980" cy="2124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504015" y="337306"/>
            <a:ext cx="2135969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SASANKA</a:t>
            </a:r>
            <a:endParaRPr lang="cs-CZ" sz="4000" dirty="0"/>
          </a:p>
        </p:txBody>
      </p:sp>
      <p:pic>
        <p:nvPicPr>
          <p:cNvPr id="7" name="Picture 1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2738306"/>
            <a:ext cx="2430000" cy="212227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2094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7000" y="1970042"/>
            <a:ext cx="243000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" action="ppaction://noaction">
              <a:snd r:embed="rId5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970041"/>
            <a:ext cx="243000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208934" y="333418"/>
            <a:ext cx="2726131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PRVOSENKA</a:t>
            </a:r>
            <a:endParaRPr lang="cs-CZ" sz="4000" dirty="0"/>
          </a:p>
        </p:txBody>
      </p:sp>
      <p:pic>
        <p:nvPicPr>
          <p:cNvPr id="7" name="Picture 1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2200" y="1946061"/>
            <a:ext cx="243000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125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561" y="1978714"/>
            <a:ext cx="2379966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" action="ppaction://noaction">
              <a:snd r:embed="rId5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0240" y="1997881"/>
            <a:ext cx="223425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120449" y="337306"/>
            <a:ext cx="2903102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KONVALINKA</a:t>
            </a:r>
            <a:endParaRPr lang="cs-CZ" sz="4000" dirty="0"/>
          </a:p>
        </p:txBody>
      </p:sp>
      <p:pic>
        <p:nvPicPr>
          <p:cNvPr id="7" name="Picture 1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9195" y="1997881"/>
            <a:ext cx="2448120" cy="324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031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7" name="Picture 13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1"/>
          <a:stretch/>
        </p:blipFill>
        <p:spPr bwMode="auto">
          <a:xfrm>
            <a:off x="815634" y="2865960"/>
            <a:ext cx="1608211" cy="198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" action="ppaction://noaction">
              <a:snd r:embed="rId5" name="applaus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00"/>
          <a:stretch/>
        </p:blipFill>
        <p:spPr bwMode="auto">
          <a:xfrm>
            <a:off x="6012160" y="2865960"/>
            <a:ext cx="2397118" cy="198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Karkošková\AppData\Local\Microsoft\Windows\Temporary Internet Files\Content.IE5\D1FCBAZD\MC900438253[1].wmf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4" y="157710"/>
            <a:ext cx="1021832" cy="1067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643989" y="337306"/>
            <a:ext cx="1856021" cy="707886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ŠAFRÁN</a:t>
            </a:r>
            <a:endParaRPr lang="cs-CZ" sz="4000" dirty="0"/>
          </a:p>
        </p:txBody>
      </p:sp>
      <p:pic>
        <p:nvPicPr>
          <p:cNvPr id="7" name="Picture 14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4"/>
          <a:stretch/>
        </p:blipFill>
        <p:spPr bwMode="auto">
          <a:xfrm>
            <a:off x="2936599" y="2865960"/>
            <a:ext cx="2582257" cy="19800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035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-1304" y="0"/>
            <a:ext cx="9144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2" name="TextovéPole 1">
            <a:hlinkClick r:id="" action="ppaction://noaction" highlightClick="1"/>
          </p:cNvPr>
          <p:cNvSpPr txBox="1"/>
          <p:nvPr/>
        </p:nvSpPr>
        <p:spPr>
          <a:xfrm>
            <a:off x="3747356" y="337306"/>
            <a:ext cx="16162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KONEC</a:t>
            </a:r>
            <a:endParaRPr lang="cs-CZ" sz="4000" dirty="0"/>
          </a:p>
        </p:txBody>
      </p:sp>
      <p:pic>
        <p:nvPicPr>
          <p:cNvPr id="1027" name="Picture 3" descr="C:\Users\Karkošková\AppData\Local\Microsoft\Windows\Temporary Internet Files\Content.IE5\C48Z3WGZ\MC9004404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356" y="2452687"/>
            <a:ext cx="182880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S900065438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6" name="Picture 2" descr="C:\Users\Karkošková\AppData\Local\Microsoft\Windows\Temporary Internet Files\Content.IE5\PKIKO37H\MC90044203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1512879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arkošková\AppData\Local\Microsoft\Windows\Temporary Internet Files\Content.IE5\YSU45LQ0\MC9004404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1" y="1268760"/>
            <a:ext cx="182880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Karkošková\AppData\Local\Microsoft\Windows\Temporary Internet Files\Content.IE5\YSU45LQ0\MC9004404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2287"/>
            <a:ext cx="182880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arkošková\AppData\Local\Microsoft\Windows\Temporary Internet Files\Content.IE5\YSU45LQ0\MC9004404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01570"/>
            <a:ext cx="182880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38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23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6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arkošková\AppData\Local\Microsoft\Windows\Temporary Internet Files\Content.IE5\Y4PUS2O4\MC9004344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28800"/>
            <a:ext cx="4041299" cy="378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lačítko akce: Zpět nebo Předchozí 1">
            <a:hlinkClick r:id="" action="ppaction://hlinkshowjump?jump=lastslideviewed" highlightClick="1"/>
          </p:cNvPr>
          <p:cNvSpPr/>
          <p:nvPr/>
        </p:nvSpPr>
        <p:spPr>
          <a:xfrm>
            <a:off x="251520" y="5534209"/>
            <a:ext cx="720000" cy="720000"/>
          </a:xfrm>
          <a:prstGeom prst="actionButtonBackPrevious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111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892480" cy="6741368"/>
          </a:xfrm>
        </p:spPr>
        <p:txBody>
          <a:bodyPr>
            <a:normAutofit fontScale="90000"/>
          </a:bodyPr>
          <a:lstStyle/>
          <a:p>
            <a:pPr algn="l"/>
            <a:r>
              <a:rPr lang="cs-CZ" sz="1100" dirty="0" smtClean="0">
                <a:solidFill>
                  <a:prstClr val="black"/>
                </a:solidFill>
              </a:rPr>
              <a:t>Použité zdroje:</a:t>
            </a:r>
            <a:br>
              <a:rPr lang="cs-CZ" sz="1100" dirty="0" smtClean="0">
                <a:solidFill>
                  <a:prstClr val="black"/>
                </a:solidFill>
              </a:rPr>
            </a:br>
            <a:r>
              <a:rPr lang="cs-CZ" sz="1100" dirty="0" err="1" smtClean="0"/>
              <a:t>BerndH</a:t>
            </a:r>
            <a:r>
              <a:rPr lang="cs-CZ" sz="1100" dirty="0"/>
              <a:t>: Bledule.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2"/>
              </a:rPr>
              <a:t>http://</a:t>
            </a:r>
            <a:r>
              <a:rPr lang="cs-CZ" sz="1100" dirty="0" smtClean="0">
                <a:hlinkClick r:id="rId2"/>
              </a:rPr>
              <a:t>commons.wikimedia.org/wiki/File:Leucojum_vernum_200305a.jpg?uselang=cs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en-US" sz="1100" dirty="0" err="1"/>
              <a:t>Joadl</a:t>
            </a:r>
            <a:r>
              <a:rPr lang="en-US" sz="1100" dirty="0"/>
              <a:t>: Bledule2. In: </a:t>
            </a:r>
            <a:r>
              <a:rPr lang="en-US" sz="1100" i="1" dirty="0"/>
              <a:t>Wikipedia: the free encyclopedia</a:t>
            </a:r>
            <a:r>
              <a:rPr lang="en-US" sz="1100" dirty="0"/>
              <a:t> [online]. San Francisco (CA): Wikimedia Foundation, 2001- [cit. 2013-03-09].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3"/>
              </a:rPr>
              <a:t>http://</a:t>
            </a:r>
            <a:r>
              <a:rPr lang="en-US" sz="1100" dirty="0" smtClean="0">
                <a:hlinkClick r:id="rId3"/>
              </a:rPr>
              <a:t>commons.wikimedia.org/wiki/File:Leucojum_vernum_Millst%C3%A4tterberg_Sappl_01.JPG?uselang=cs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Aka</a:t>
            </a:r>
            <a:r>
              <a:rPr lang="cs-CZ" sz="1100" dirty="0"/>
              <a:t>: Sněženka.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4"/>
              </a:rPr>
              <a:t>http://</a:t>
            </a:r>
            <a:r>
              <a:rPr lang="cs-CZ" sz="1100" dirty="0" smtClean="0">
                <a:hlinkClick r:id="rId4"/>
              </a:rPr>
              <a:t>cs.wikipedia.org/wiki/Soubor:Galanthus_nivalis_close-up_aka.jpg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Caroig</a:t>
            </a:r>
            <a:r>
              <a:rPr lang="cs-CZ" sz="1100" dirty="0"/>
              <a:t>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2013-03-10]. Dostupné z: http://</a:t>
            </a:r>
            <a:r>
              <a:rPr lang="cs-CZ" sz="1100" dirty="0" smtClean="0"/>
              <a:t>cs.wikipedia.org/wiki/Soubor:Galanthus_nivalis.jpg</a:t>
            </a:r>
            <a:br>
              <a:rPr lang="cs-CZ" sz="1100" dirty="0" smtClean="0"/>
            </a:br>
            <a:r>
              <a:rPr lang="cs-CZ" sz="1100" dirty="0" err="1"/>
              <a:t>Biso</a:t>
            </a:r>
            <a:r>
              <a:rPr lang="cs-CZ" sz="1100" dirty="0"/>
              <a:t>: Pampeliška.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5"/>
              </a:rPr>
              <a:t>http://</a:t>
            </a:r>
            <a:r>
              <a:rPr lang="cs-CZ" sz="1100" dirty="0" smtClean="0">
                <a:hlinkClick r:id="rId5"/>
              </a:rPr>
              <a:t>commons.wikimedia.org/wiki/File:Taraxacum_from_Bulgaria.JPG?uselang=cs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en-US" sz="1100" dirty="0" err="1"/>
              <a:t>Vulkan</a:t>
            </a:r>
            <a:r>
              <a:rPr lang="en-US" sz="1100" dirty="0"/>
              <a:t>. In: </a:t>
            </a:r>
            <a:r>
              <a:rPr lang="en-US" sz="1100" i="1" dirty="0"/>
              <a:t>Wikipedia: the free encyclopedia</a:t>
            </a:r>
            <a:r>
              <a:rPr lang="en-US" sz="1100" dirty="0"/>
              <a:t> [online]. San Francisco (CA): Wikimedia Foundation, 2001- [cit. 2013-03-10]. </a:t>
            </a:r>
            <a:r>
              <a:rPr lang="en-US" sz="1100" dirty="0" err="1"/>
              <a:t>Dostupné</a:t>
            </a:r>
            <a:r>
              <a:rPr lang="en-US" sz="1100" dirty="0"/>
              <a:t> z: http://</a:t>
            </a:r>
            <a:r>
              <a:rPr lang="en-US" sz="1100" dirty="0" smtClean="0"/>
              <a:t>commons.wikimedia.org/wiki/File:L%C3%B6wenzahn_uhf.JPG?uselang=cs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PiPi</a:t>
            </a:r>
            <a:r>
              <a:rPr lang="cs-CZ" sz="1100" dirty="0"/>
              <a:t>: Primule.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6"/>
              </a:rPr>
              <a:t>http://</a:t>
            </a:r>
            <a:r>
              <a:rPr lang="cs-CZ" sz="1100" dirty="0" smtClean="0">
                <a:hlinkClick r:id="rId6"/>
              </a:rPr>
              <a:t>cs.wikipedia.org/wiki/Soubor:Primula_veris_subsp_macrocalyx.jpg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User:TeunSpaans</a:t>
            </a:r>
            <a:r>
              <a:rPr lang="cs-CZ" sz="1100" dirty="0"/>
              <a:t>: Podběl.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7"/>
              </a:rPr>
              <a:t>http://</a:t>
            </a:r>
            <a:r>
              <a:rPr lang="cs-CZ" sz="1100" dirty="0" smtClean="0">
                <a:hlinkClick r:id="rId7"/>
              </a:rPr>
              <a:t>commons.wikimedia.org/wiki/File:Tussilago-farfara-plant.jpg?uselang=cs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Donar</a:t>
            </a:r>
            <a:r>
              <a:rPr lang="cs-CZ" sz="1100" dirty="0"/>
              <a:t> </a:t>
            </a:r>
            <a:r>
              <a:rPr lang="cs-CZ" sz="1100" dirty="0" err="1"/>
              <a:t>Reiskoffer</a:t>
            </a:r>
            <a:r>
              <a:rPr lang="cs-CZ" sz="1100" dirty="0"/>
              <a:t>: Tulipán.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8"/>
              </a:rPr>
              <a:t>http://commons.wikimedia.org/wiki/File:20090425_Leeuwergem_(0004).</a:t>
            </a:r>
            <a:r>
              <a:rPr lang="cs-CZ" sz="1100" dirty="0" smtClean="0">
                <a:hlinkClick r:id="rId8"/>
              </a:rPr>
              <a:t>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>Kurt </a:t>
            </a:r>
            <a:r>
              <a:rPr lang="cs-CZ" sz="1100" dirty="0" err="1"/>
              <a:t>Stüber</a:t>
            </a:r>
            <a:r>
              <a:rPr lang="cs-CZ" sz="1100" dirty="0"/>
              <a:t>: Narcis.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9"/>
              </a:rPr>
              <a:t>http://</a:t>
            </a:r>
            <a:r>
              <a:rPr lang="cs-CZ" sz="1100" dirty="0" smtClean="0">
                <a:hlinkClick r:id="rId9"/>
              </a:rPr>
              <a:t>cs.wikipedia.org/wiki/Soubor:Narcissus_pseudonarcissus0.jpg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en-US" sz="1100" dirty="0"/>
              <a:t>Guido </a:t>
            </a:r>
            <a:r>
              <a:rPr lang="en-US" sz="1100" dirty="0" err="1"/>
              <a:t>Gerding</a:t>
            </a:r>
            <a:r>
              <a:rPr lang="en-US" sz="1100" dirty="0"/>
              <a:t>. In: </a:t>
            </a:r>
            <a:r>
              <a:rPr lang="en-US" sz="1100" i="1" dirty="0"/>
              <a:t>Wikipedia: the free encyclopedia</a:t>
            </a:r>
            <a:r>
              <a:rPr lang="en-US" sz="1100" dirty="0"/>
              <a:t> [online]. San Francisco (CA): Wikimedia Foundation, 2001- [cit. 2013-03-10]. </a:t>
            </a:r>
            <a:r>
              <a:rPr lang="en-US" sz="1100" dirty="0" err="1"/>
              <a:t>Dostupné</a:t>
            </a:r>
            <a:r>
              <a:rPr lang="en-US" sz="1100" dirty="0"/>
              <a:t> z: http://commons.wikimedia.org/wiki/File:XN_Narcissus_pseudonarcissus.jpg?uselang=cs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Karduelis</a:t>
            </a:r>
            <a:r>
              <a:rPr lang="cs-CZ" sz="1100" dirty="0"/>
              <a:t>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10"/>
              </a:rPr>
              <a:t>http://commons.wikimedia.org/wiki/File:Ranunculus_ficaria,_</a:t>
            </a:r>
            <a:r>
              <a:rPr lang="cs-CZ" sz="1100" dirty="0" smtClean="0">
                <a:hlinkClick r:id="rId10"/>
              </a:rPr>
              <a:t>from_Rize_DSC06931.JPG?uselang=cs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BerndH</a:t>
            </a:r>
            <a:r>
              <a:rPr lang="cs-CZ" sz="1100" dirty="0"/>
              <a:t>: Fialka.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2013-03-09]. Dostupné z: </a:t>
            </a:r>
            <a:r>
              <a:rPr lang="cs-CZ" sz="1100" dirty="0">
                <a:hlinkClick r:id="rId11"/>
              </a:rPr>
              <a:t>http://</a:t>
            </a:r>
            <a:r>
              <a:rPr lang="cs-CZ" sz="1100" dirty="0" smtClean="0">
                <a:hlinkClick r:id="rId11"/>
              </a:rPr>
              <a:t>commons.wikimedia.org/wiki/File:Viola_odorata_200311.JPG?uselang=cs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en-US" sz="1100" dirty="0" err="1"/>
              <a:t>Algėrds</a:t>
            </a:r>
            <a:r>
              <a:rPr lang="en-US" sz="1100" dirty="0"/>
              <a:t>. In: </a:t>
            </a:r>
            <a:r>
              <a:rPr lang="en-US" sz="1100" i="1" dirty="0"/>
              <a:t>Wikipedia: the free encyclopedia</a:t>
            </a:r>
            <a:r>
              <a:rPr lang="en-US" sz="1100" dirty="0"/>
              <a:t> [online]. San Francisco (CA): Wikimedia Foundation, 2001- [cit. 2013-03-09].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12"/>
              </a:rPr>
              <a:t>http://</a:t>
            </a:r>
            <a:r>
              <a:rPr lang="en-US" sz="1100" dirty="0" smtClean="0">
                <a:hlinkClick r:id="rId12"/>
              </a:rPr>
              <a:t>commons.wikimedia.org/wiki/File:Tulpes2.jpg?uselang=cs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en-US" sz="1100" dirty="0" err="1"/>
              <a:t>Kpjas</a:t>
            </a:r>
            <a:r>
              <a:rPr lang="en-US" sz="1100" dirty="0"/>
              <a:t>. In: </a:t>
            </a:r>
            <a:r>
              <a:rPr lang="en-US" sz="1100" i="1" dirty="0"/>
              <a:t>Wikipedia: the free encyclopedia</a:t>
            </a:r>
            <a:r>
              <a:rPr lang="en-US" sz="1100" dirty="0"/>
              <a:t> [online]. San Francisco (CA): Wikimedia Foundation, 2001- [cit. 2013-03-10].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13"/>
              </a:rPr>
              <a:t>http://</a:t>
            </a:r>
            <a:r>
              <a:rPr lang="en-US" sz="1100" dirty="0" smtClean="0">
                <a:hlinkClick r:id="rId13"/>
              </a:rPr>
              <a:t>cs.wikipedia.org/wiki/Soubor:Convallaria_majalis_l.jpg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Jerzy</a:t>
            </a:r>
            <a:r>
              <a:rPr lang="cs-CZ" sz="1100" dirty="0"/>
              <a:t> </a:t>
            </a:r>
            <a:r>
              <a:rPr lang="cs-CZ" sz="1100" dirty="0" err="1"/>
              <a:t>Opioła</a:t>
            </a:r>
            <a:r>
              <a:rPr lang="cs-CZ" sz="1100" dirty="0"/>
              <a:t>: Kopretina.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2013-03-10]. Dostupné z: </a:t>
            </a:r>
            <a:r>
              <a:rPr lang="cs-CZ" sz="1100" dirty="0">
                <a:hlinkClick r:id="rId14"/>
              </a:rPr>
              <a:t>http://</a:t>
            </a:r>
            <a:r>
              <a:rPr lang="cs-CZ" sz="1100" dirty="0" smtClean="0">
                <a:hlinkClick r:id="rId14"/>
              </a:rPr>
              <a:t>commons.wikimedia.org/wiki/File:Leucanthemopsis_alpina_a4.jpg?uselang=cs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err="1"/>
              <a:t>Jerzy</a:t>
            </a:r>
            <a:r>
              <a:rPr lang="cs-CZ" sz="1100" dirty="0"/>
              <a:t> </a:t>
            </a:r>
            <a:r>
              <a:rPr lang="cs-CZ" sz="1100" dirty="0" err="1"/>
              <a:t>Opioła</a:t>
            </a:r>
            <a:r>
              <a:rPr lang="cs-CZ" sz="1100" dirty="0"/>
              <a:t>: Modřenec.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2013-03-10]. Dostupné z: </a:t>
            </a:r>
            <a:r>
              <a:rPr lang="cs-CZ" sz="1050" dirty="0">
                <a:hlinkClick r:id="rId15"/>
              </a:rPr>
              <a:t>http://</a:t>
            </a:r>
            <a:r>
              <a:rPr lang="cs-CZ" sz="1050" dirty="0" smtClean="0">
                <a:hlinkClick r:id="rId15"/>
              </a:rPr>
              <a:t>cs.wikipedia.org/wiki/Soubor:Muscari_armeniacum_5.jpg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100" dirty="0"/>
              <a:t>Bastet78: Sasanka. In: </a:t>
            </a:r>
            <a:r>
              <a:rPr lang="cs-CZ" sz="1100" i="1" dirty="0" err="1"/>
              <a:t>Wikipedia</a:t>
            </a:r>
            <a:r>
              <a:rPr lang="cs-CZ" sz="1100" i="1" dirty="0"/>
              <a:t>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San Francisco (CA):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2001- [cit. 2013-03-10]. Dostupné z: </a:t>
            </a:r>
            <a:r>
              <a:rPr lang="cs-CZ" sz="1100" dirty="0">
                <a:hlinkClick r:id="rId16"/>
              </a:rPr>
              <a:t>http://commons.wikimedia.org/wiki/File:10_kwietnia_2009_r._</a:t>
            </a:r>
            <a:r>
              <a:rPr lang="cs-CZ" sz="1100" dirty="0" smtClean="0">
                <a:hlinkClick r:id="rId16"/>
              </a:rPr>
              <a:t>Zawilec_gajowy_033.jpg?uselang=cs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smtClean="0">
                <a:solidFill>
                  <a:prstClr val="black"/>
                </a:solidFill>
              </a:rPr>
              <a:t/>
            </a:r>
            <a:br>
              <a:rPr lang="cs-CZ" sz="1100" dirty="0" smtClean="0">
                <a:solidFill>
                  <a:prstClr val="black"/>
                </a:solidFill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88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9727" y="620688"/>
            <a:ext cx="842493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err="1"/>
              <a:t>I.Sáček</a:t>
            </a:r>
            <a:r>
              <a:rPr lang="cs-CZ" sz="1200" dirty="0"/>
              <a:t>, senior.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2013-03-10]. Dostupné z: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cs.wikipedia.org/wiki/Soubor:Mod%C5%99enec.jpg</a:t>
            </a:r>
            <a:endParaRPr lang="cs-CZ" sz="1200" dirty="0" smtClean="0"/>
          </a:p>
          <a:p>
            <a:r>
              <a:rPr lang="cs-CZ" sz="1200" dirty="0" err="1"/>
              <a:t>Pernak</a:t>
            </a:r>
            <a:r>
              <a:rPr lang="cs-CZ" sz="1200" dirty="0"/>
              <a:t>: Blatouch.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2013-03-10]. Dostupné z: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cs.wikipedia.org/wiki/Soubor:Blatouch_bahen%C3%AD.JPG</a:t>
            </a:r>
            <a:endParaRPr lang="cs-CZ" sz="1200" dirty="0" smtClean="0"/>
          </a:p>
          <a:p>
            <a:r>
              <a:rPr lang="cs-CZ" sz="1200" dirty="0" err="1"/>
              <a:t>Bernd</a:t>
            </a:r>
            <a:r>
              <a:rPr lang="cs-CZ" sz="1200" dirty="0"/>
              <a:t> </a:t>
            </a:r>
            <a:r>
              <a:rPr lang="cs-CZ" sz="1200" dirty="0" err="1"/>
              <a:t>Haynold</a:t>
            </a:r>
            <a:r>
              <a:rPr lang="cs-CZ" sz="1200" dirty="0"/>
              <a:t>: </a:t>
            </a:r>
            <a:r>
              <a:rPr lang="cs-CZ" sz="1200" dirty="0" err="1"/>
              <a:t>Crocus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2013-03-10]. Dostupné z: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en.wikipedia.org/wiki/File:Crocus_verns_albiflorus.jpg</a:t>
            </a:r>
            <a:endParaRPr lang="cs-CZ" sz="1200" dirty="0" smtClean="0"/>
          </a:p>
          <a:p>
            <a:r>
              <a:rPr lang="cs-CZ" sz="1200" dirty="0" err="1"/>
              <a:t>Meneerke</a:t>
            </a:r>
            <a:r>
              <a:rPr lang="cs-CZ" sz="1200" dirty="0"/>
              <a:t> </a:t>
            </a:r>
            <a:r>
              <a:rPr lang="cs-CZ" sz="1200" dirty="0" err="1"/>
              <a:t>bloem</a:t>
            </a:r>
            <a:r>
              <a:rPr lang="cs-CZ" sz="1200" dirty="0"/>
              <a:t>: Crocus2.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2013-03-10]. Dostupné z: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en.wikipedia.org/wiki/File:Crocus_ancyrensis002.jpg</a:t>
            </a:r>
            <a:endParaRPr lang="cs-CZ" sz="1200" dirty="0" smtClean="0"/>
          </a:p>
          <a:p>
            <a:r>
              <a:rPr lang="en-US" sz="1200" dirty="0"/>
              <a:t>Jed. In: </a:t>
            </a:r>
            <a:r>
              <a:rPr lang="en-US" sz="1200" i="1" dirty="0"/>
              <a:t>Wikipedia: the free encyclopedia</a:t>
            </a:r>
            <a:r>
              <a:rPr lang="en-US" sz="1200" dirty="0"/>
              <a:t> [online]. San Francisco (CA): Wikimedia Foundation, 2001- [cit. 2013-03-10]. </a:t>
            </a:r>
            <a:r>
              <a:rPr lang="en-US" sz="1200" dirty="0" err="1"/>
              <a:t>Dostupné</a:t>
            </a:r>
            <a:r>
              <a:rPr lang="en-US" sz="1200" dirty="0"/>
              <a:t> z: </a:t>
            </a:r>
            <a:r>
              <a:rPr lang="en-US" sz="1200" dirty="0">
                <a:hlinkClick r:id="rId6"/>
              </a:rPr>
              <a:t>http://</a:t>
            </a:r>
            <a:r>
              <a:rPr lang="en-US" sz="1200" dirty="0" smtClean="0">
                <a:hlinkClick r:id="rId6"/>
              </a:rPr>
              <a:t>commons.wikimedia.org/wiki/File:Convallaria_majalis1.jpg?uselang=cs</a:t>
            </a:r>
            <a:endParaRPr lang="cs-CZ" sz="1200" dirty="0" smtClean="0"/>
          </a:p>
          <a:p>
            <a:r>
              <a:rPr lang="cs-CZ" sz="1200" dirty="0" err="1"/>
              <a:t>David.Monniaux</a:t>
            </a:r>
            <a:r>
              <a:rPr lang="cs-CZ" sz="1200" dirty="0"/>
              <a:t>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2013-03-18]. Dostupné z: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cs.wikipedia.org/wiki/Soubor:Bellis_perennis_dsc00906.jpg</a:t>
            </a:r>
            <a:endParaRPr lang="cs-CZ" sz="1200" dirty="0" smtClean="0"/>
          </a:p>
          <a:p>
            <a:r>
              <a:rPr lang="en-US" sz="1200" dirty="0"/>
              <a:t>Lilly M. In: </a:t>
            </a:r>
            <a:r>
              <a:rPr lang="en-US" sz="1200" i="1" dirty="0"/>
              <a:t>Wikipedia: the free encyclopedia</a:t>
            </a:r>
            <a:r>
              <a:rPr lang="en-US" sz="1200" dirty="0"/>
              <a:t> [online]. San Francisco (CA): Wikimedia Foundation, 2001- [cit. 2013-03-18]. </a:t>
            </a:r>
            <a:r>
              <a:rPr lang="en-US" sz="1200" dirty="0" err="1"/>
              <a:t>Dostupné</a:t>
            </a:r>
            <a:r>
              <a:rPr lang="en-US" sz="1200" dirty="0"/>
              <a:t> z: </a:t>
            </a:r>
            <a:r>
              <a:rPr lang="en-US" sz="1200" dirty="0">
                <a:hlinkClick r:id="rId8"/>
              </a:rPr>
              <a:t>http://</a:t>
            </a:r>
            <a:r>
              <a:rPr lang="en-US" sz="1200" dirty="0" smtClean="0">
                <a:hlinkClick r:id="rId8"/>
              </a:rPr>
              <a:t>cs.wikipedia.org/wiki/Soubor:Anemone_nemorosa_001.JPG</a:t>
            </a:r>
            <a:endParaRPr lang="cs-CZ" sz="1200" dirty="0" smtClean="0"/>
          </a:p>
          <a:p>
            <a:r>
              <a:rPr lang="cs-CZ" sz="1200" dirty="0"/>
              <a:t>Pochod </a:t>
            </a:r>
            <a:r>
              <a:rPr lang="cs-CZ" sz="1200" dirty="0" smtClean="0"/>
              <a:t>hrdinů, obrázky- </a:t>
            </a:r>
            <a:r>
              <a:rPr lang="cs-CZ" sz="1200" dirty="0"/>
              <a:t>http://office.microsoft.com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1151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</TotalTime>
  <Words>298</Words>
  <Application>Microsoft Office PowerPoint</Application>
  <PresentationFormat>Předvádění na obrazovce (4:3)</PresentationFormat>
  <Paragraphs>28</Paragraphs>
  <Slides>20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Rostliny na jaře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 BerndH: Bledule. In: Wikipedia: the free encyclopedia [online]. San Francisco (CA): Wikimedia Foundation, 2001- [cit. 2013-03-09]. Dostupné z: http://commons.wikimedia.org/wiki/File:Leucojum_vernum_200305a.jpg?uselang=cs Joadl: Bledule2. In: Wikipedia: the free encyclopedia [online]. San Francisco (CA): Wikimedia Foundation, 2001- [cit. 2013-03-09]. Dostupné z: http://commons.wikimedia.org/wiki/File:Leucojum_vernum_Millst%C3%A4tterberg_Sappl_01.JPG?uselang=cs Aka: Sněženka. In: Wikipedia: the free encyclopedia [online]. San Francisco (CA): Wikimedia Foundation, 2001- [cit. 2013-03-09]. Dostupné z: http://cs.wikipedia.org/wiki/Soubor:Galanthus_nivalis_close-up_aka.jpg Caroig. In: Wikipedia: the free encyclopedia [online]. San Francisco (CA): Wikimedia Foundation, 2001- [cit. 2013-03-10]. Dostupné z: http://cs.wikipedia.org/wiki/Soubor:Galanthus_nivalis.jpg Biso: Pampeliška. In: Wikipedia: the free encyclopedia [online]. San Francisco (CA): Wikimedia Foundation, 2001- [cit. 2013-03-09]. Dostupné z: http://commons.wikimedia.org/wiki/File:Taraxacum_from_Bulgaria.JPG?uselang=cs Vulkan. In: Wikipedia: the free encyclopedia [online]. San Francisco (CA): Wikimedia Foundation, 2001- [cit. 2013-03-10]. Dostupné z: http://commons.wikimedia.org/wiki/File:L%C3%B6wenzahn_uhf.JPG?uselang=cs PiPi: Primule. In: Wikipedia: the free encyclopedia [online]. San Francisco (CA): Wikimedia Foundation, 2001- [cit. 2013-03-09]. Dostupné z: http://cs.wikipedia.org/wiki/Soubor:Primula_veris_subsp_macrocalyx.jpg User:TeunSpaans: Podběl. In: Wikipedia: the free encyclopedia [online]. San Francisco (CA): Wikimedia Foundation, 2001- [cit. 2013-03-09]. Dostupné z: http://commons.wikimedia.org/wiki/File:Tussilago-farfara-plant.jpg?uselang=cs Donar Reiskoffer: Tulipán. In: Wikipedia: the free encyclopedia [online]. San Francisco (CA): Wikimedia Foundation, 2001- [cit. 2013-03-09]. Dostupné z: http://commons.wikimedia.org/wiki/File:20090425_Leeuwergem_(0004).jpg?uselang=cs Kurt Stüber: Narcis. In: Wikipedia: the free encyclopedia [online]. San Francisco (CA): Wikimedia Foundation, 2001- [cit. 2013-03-09]. Dostupné z: http://cs.wikipedia.org/wiki/Soubor:Narcissus_pseudonarcissus0.jpg Guido Gerding. In: Wikipedia: the free encyclopedia [online]. San Francisco (CA): Wikimedia Foundation, 2001- [cit. 2013-03-10]. Dostupné z: http://commons.wikimedia.org/wiki/File:XN_Narcissus_pseudonarcissus.jpg?uselang=cs Karduelis. In: Wikipedia: the free encyclopedia [online]. San Francisco (CA): Wikimedia Foundation, 2001- [cit. 2013-03-09]. Dostupné z: http://commons.wikimedia.org/wiki/File:Ranunculus_ficaria,_from_Rize_DSC06931.JPG?uselang=cs BerndH: Fialka. In: Wikipedia: the free encyclopedia [online]. San Francisco (CA): Wikimedia Foundation, 2001- [cit. 2013-03-09]. Dostupné z: http://commons.wikimedia.org/wiki/File:Viola_odorata_200311.JPG?uselang=cs Algėrds. In: Wikipedia: the free encyclopedia [online]. San Francisco (CA): Wikimedia Foundation, 2001- [cit. 2013-03-09]. Dostupné z: http://commons.wikimedia.org/wiki/File:Tulpes2.jpg?uselang=cs Kpjas. In: Wikipedia: the free encyclopedia [online]. San Francisco (CA): Wikimedia Foundation, 2001- [cit. 2013-03-10]. Dostupné z: http://cs.wikipedia.org/wiki/Soubor:Convallaria_majalis_l.jpg Jerzy Opioła: Kopretina. In: Wikipedia: the free encyclopedia [online]. San Francisco (CA): Wikimedia Foundation, 2001- [cit. 2013-03-10]. Dostupné z: http://commons.wikimedia.org/wiki/File:Leucanthemopsis_alpina_a4.jpg?uselang=cs Jerzy Opioła: Modřenec. In: Wikipedia: the free encyclopedia [online]. San Francisco (CA): Wikimedia Foundation, 2001- [cit. 2013-03-10]. Dostupné z: http://cs.wikipedia.org/wiki/Soubor:Muscari_armeniacum_5.jpg Bastet78: Sasanka. In: Wikipedia: the free encyclopedia [online]. San Francisco (CA): Wikimedia Foundation, 2001- [cit. 2013-03-10]. Dostupné z: http://commons.wikimedia.org/wiki/File:10_kwietnia_2009_r._Zawilec_gajowy_033.jpg?uselang=cs 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Karkošková</dc:creator>
  <cp:lastModifiedBy>Jana K</cp:lastModifiedBy>
  <cp:revision>82</cp:revision>
  <dcterms:created xsi:type="dcterms:W3CDTF">2012-04-01T20:40:14Z</dcterms:created>
  <dcterms:modified xsi:type="dcterms:W3CDTF">2013-03-19T13:41:23Z</dcterms:modified>
</cp:coreProperties>
</file>