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6" r:id="rId2"/>
    <p:sldId id="256" r:id="rId3"/>
    <p:sldId id="258" r:id="rId4"/>
    <p:sldId id="262" r:id="rId5"/>
    <p:sldId id="259" r:id="rId6"/>
    <p:sldId id="260" r:id="rId7"/>
    <p:sldId id="266" r:id="rId8"/>
    <p:sldId id="261" r:id="rId9"/>
    <p:sldId id="263" r:id="rId10"/>
    <p:sldId id="264" r:id="rId11"/>
    <p:sldId id="265" r:id="rId12"/>
    <p:sldId id="278" r:id="rId13"/>
    <p:sldId id="274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7D3024-276B-4349-B3E7-184F35AD20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C74269-443E-45BF-920D-1B267377BA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711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1886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74269-443E-45BF-920D-1B267377BAA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1887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74269-443E-45BF-920D-1B267377BAA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1887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74269-443E-45BF-920D-1B267377BAA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1882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74269-443E-45BF-920D-1B267377BAA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1888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74269-443E-45BF-920D-1B267377BAA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1906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74269-443E-45BF-920D-1B267377BAA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1907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74269-443E-45BF-920D-1B267377BAA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1900-10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74269-443E-45BF-920D-1B267377BAA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 Milenci, jemná barevnost, snový, měkký tvar, tajemno</a:t>
            </a:r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4E5F1BF-1997-496C-B630-D8D980330A1C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E38AB2B-2BAC-44A2-B510-747637E81014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EE0C852-2C42-40C8-B23C-01FEBBCAF4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site=imghp&amp;tbm=isch&amp;source=hp&amp;biw=1366&amp;bih=667&amp;q=jan+zrzav%C3%BD&amp;oq=Jan+Zrzavy&amp;gs_l=img.1.0.0l4j0i24l6.2831.16179.0.19882.12.8.1.3.3.0.169.1027.2j6.8.0...0.0...1ac.1.5.img.5DnbE9_W_T8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akub_Schikaneder_-_The_Sad_Way.JPG" TargetMode="External"/><Relationship Id="rId7" Type="http://schemas.openxmlformats.org/officeDocument/2006/relationships/hyperlink" Target="http://commons.wikimedia.org/wiki/File:Jakub_Schikaneder_-_All_Souls'_Day.jpg" TargetMode="External"/><Relationship Id="rId2" Type="http://schemas.openxmlformats.org/officeDocument/2006/relationships/hyperlink" Target="http://commons.wikimedia.org/wiki/File:Jakub_Schikaneder_1887_Mukarovsky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akub_Schikaneder_-_Bylinarka_(1882).jpg" TargetMode="External"/><Relationship Id="rId5" Type="http://schemas.openxmlformats.org/officeDocument/2006/relationships/hyperlink" Target="http://commons.wikimedia.org/wiki/File:Jakub_Schikaneder_-_Plecka_(1887).jpg" TargetMode="External"/><Relationship Id="rId4" Type="http://schemas.openxmlformats.org/officeDocument/2006/relationships/hyperlink" Target="http://commons.wikimedia.org/wiki/File:Schikaneder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chikaneder_-_Straoprazska_zakouti.jpg" TargetMode="External"/><Relationship Id="rId2" Type="http://schemas.openxmlformats.org/officeDocument/2006/relationships/hyperlink" Target="http://commons.wikimedia.org/wiki/File:Jakub_Schikaneder_-_Ulice_navecer_(1906)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Jakub_Schikaneder_-_U_divcina_loze_(1900-10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258888" y="1844675"/>
            <a:ext cx="6400800" cy="4896693"/>
          </a:xfrm>
          <a:prstGeom prst="rect">
            <a:avLst/>
          </a:prstGeom>
        </p:spPr>
        <p:txBody>
          <a:bodyPr/>
          <a:lstStyle/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ŠKOLA:		Gymnázium, </a:t>
            </a:r>
            <a:r>
              <a:rPr lang="cs-CZ" sz="1200" kern="0" dirty="0" err="1">
                <a:latin typeface="+mn-lt"/>
              </a:rPr>
              <a:t>Tanvald</a:t>
            </a:r>
            <a:r>
              <a:rPr lang="cs-CZ" sz="1200" kern="0" dirty="0">
                <a:latin typeface="+mn-lt"/>
              </a:rPr>
              <a:t>, Školní 305, příspěvková 			organizace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ČÍSLO PROJEKTU:	CZ.1.07/1.5.00/34.0434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NÁZEV PROJEKTU:	Šablony – Gymnázium </a:t>
            </a:r>
            <a:r>
              <a:rPr lang="cs-CZ" sz="1200" kern="0" dirty="0" err="1">
                <a:latin typeface="+mn-lt"/>
              </a:rPr>
              <a:t>Tanvald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ČÍSLO ŠABLONY:	III/2 Inovace a zkvalitnění výuky prostřednictvím 			</a:t>
            </a:r>
            <a:r>
              <a:rPr lang="cs-CZ" sz="1200" kern="0" dirty="0" smtClean="0">
                <a:latin typeface="+mn-lt"/>
              </a:rPr>
              <a:t>ICT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AUTOR</a:t>
            </a:r>
            <a:r>
              <a:rPr lang="cs-CZ" sz="1200" kern="0" dirty="0" smtClean="0">
                <a:latin typeface="+mn-lt"/>
              </a:rPr>
              <a:t>:                            Mgr. </a:t>
            </a:r>
            <a:r>
              <a:rPr lang="cs-CZ" sz="1200" kern="0" dirty="0" err="1" smtClean="0">
                <a:latin typeface="+mn-lt"/>
              </a:rPr>
              <a:t>Matěásková</a:t>
            </a:r>
            <a:r>
              <a:rPr lang="cs-CZ" sz="1200" kern="0" dirty="0" smtClean="0">
                <a:latin typeface="+mn-lt"/>
              </a:rPr>
              <a:t> Hana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TEMATICKÁ OBLAST</a:t>
            </a:r>
            <a:r>
              <a:rPr lang="cs-CZ" sz="1200" kern="0" dirty="0" smtClean="0">
                <a:latin typeface="+mn-lt"/>
              </a:rPr>
              <a:t>:         Dějiny umění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NÁZEV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                Vliv secese na další české malíře – Jakub </a:t>
            </a:r>
            <a:r>
              <a:rPr lang="cs-CZ" sz="1200" kern="0" dirty="0" err="1" smtClean="0">
                <a:latin typeface="+mn-lt"/>
              </a:rPr>
              <a:t>Schikaneder</a:t>
            </a:r>
            <a:r>
              <a:rPr lang="cs-CZ" sz="1200" kern="0" dirty="0" smtClean="0">
                <a:latin typeface="+mn-lt"/>
              </a:rPr>
              <a:t>, Jan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 smtClean="0">
                <a:latin typeface="+mn-lt"/>
              </a:rPr>
              <a:t>                                        Zrzavý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POŘADOVÉ ČÍSLO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17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KÓD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                    HM_Dějiny_umění_17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DATUM TVORBY</a:t>
            </a:r>
            <a:r>
              <a:rPr lang="cs-CZ" sz="1200" kern="0" dirty="0" smtClean="0">
                <a:latin typeface="+mn-lt"/>
              </a:rPr>
              <a:t>:               1. března 2013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ANOTACE (ROČNÍK</a:t>
            </a:r>
            <a:r>
              <a:rPr lang="cs-CZ" sz="1200" kern="0" dirty="0" smtClean="0">
                <a:latin typeface="+mn-lt"/>
              </a:rPr>
              <a:t>):          Prezentace seznamující s tvorbou malíře Jakuba </a:t>
            </a:r>
            <a:r>
              <a:rPr lang="cs-CZ" sz="1200" kern="0" dirty="0" err="1" smtClean="0">
                <a:latin typeface="+mn-lt"/>
              </a:rPr>
              <a:t>Schikanedra</a:t>
            </a:r>
            <a:r>
              <a:rPr lang="cs-CZ" sz="1200" kern="0" dirty="0" smtClean="0"/>
              <a:t> a </a:t>
            </a:r>
            <a:r>
              <a:rPr lang="cs-CZ" sz="1200" kern="0" dirty="0" smtClean="0">
                <a:latin typeface="+mn-lt"/>
              </a:rPr>
              <a:t>                                </a:t>
            </a:r>
            <a:r>
              <a:rPr lang="cs-CZ" sz="1200" kern="0" dirty="0" smtClean="0">
                <a:latin typeface="+mn-lt"/>
              </a:rPr>
              <a:t>		Jana </a:t>
            </a:r>
            <a:r>
              <a:rPr lang="cs-CZ" sz="1200" kern="0" dirty="0" smtClean="0">
                <a:latin typeface="+mn-lt"/>
              </a:rPr>
              <a:t>Zrzavého , dvou malířů české moderny, jejichž poetický </a:t>
            </a:r>
            <a:r>
              <a:rPr lang="cs-CZ" sz="1200" kern="0" dirty="0" smtClean="0">
                <a:latin typeface="+mn-lt"/>
              </a:rPr>
              <a:t>		styl </a:t>
            </a:r>
            <a:r>
              <a:rPr lang="cs-CZ" sz="1200" kern="0" dirty="0" smtClean="0">
                <a:latin typeface="+mn-lt"/>
              </a:rPr>
              <a:t>malby a </a:t>
            </a:r>
            <a:r>
              <a:rPr lang="cs-CZ" sz="1200" kern="0" dirty="0" smtClean="0">
                <a:latin typeface="+mn-lt"/>
              </a:rPr>
              <a:t>volba námětů </a:t>
            </a:r>
            <a:r>
              <a:rPr lang="cs-CZ" sz="1200" kern="0" dirty="0" smtClean="0">
                <a:latin typeface="+mn-lt"/>
              </a:rPr>
              <a:t>je opravdu nezaměnitelná a </a:t>
            </a:r>
            <a:r>
              <a:rPr lang="cs-CZ" sz="1200" kern="0" dirty="0" smtClean="0">
                <a:latin typeface="+mn-lt"/>
              </a:rPr>
              <a:t>dobře 		tak </a:t>
            </a:r>
            <a:r>
              <a:rPr lang="cs-CZ" sz="1200" kern="0" dirty="0" smtClean="0">
                <a:latin typeface="+mn-lt"/>
              </a:rPr>
              <a:t>zapamatovatelná.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METODICKÝ POKYN</a:t>
            </a:r>
            <a:r>
              <a:rPr lang="cs-CZ" sz="1200" kern="0" dirty="0" smtClean="0">
                <a:latin typeface="+mn-lt"/>
              </a:rPr>
              <a:t>:          Doporučuji navštívit sbírku moderního umění NG ve Veletržním                         </a:t>
            </a:r>
            <a:r>
              <a:rPr lang="cs-CZ" sz="1200" kern="0" dirty="0" smtClean="0">
                <a:latin typeface="+mn-lt"/>
              </a:rPr>
              <a:t>		paláci </a:t>
            </a:r>
            <a:r>
              <a:rPr lang="cs-CZ" sz="1200" kern="0" dirty="0" smtClean="0">
                <a:latin typeface="+mn-lt"/>
              </a:rPr>
              <a:t>v Praze.     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 smtClean="0"/>
              <a:t>  </a:t>
            </a:r>
            <a:r>
              <a:rPr lang="cs-CZ" sz="1200" kern="0" dirty="0" smtClean="0"/>
              <a:t>			K</a:t>
            </a:r>
            <a:r>
              <a:rPr lang="cs-CZ" sz="1200" kern="0" dirty="0" smtClean="0">
                <a:latin typeface="+mn-lt"/>
              </a:rPr>
              <a:t>vinta/1.ročník</a:t>
            </a:r>
            <a:r>
              <a:rPr lang="cs-CZ" sz="1200" kern="0" dirty="0" smtClean="0">
                <a:latin typeface="+mn-lt"/>
              </a:rPr>
              <a:t>, Sexta/2.ročník. </a:t>
            </a:r>
            <a:endParaRPr lang="cs-CZ" sz="1200" kern="0" dirty="0">
              <a:latin typeface="+mn-lt"/>
            </a:endParaRP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533400"/>
            <a:ext cx="6768752" cy="2535560"/>
          </a:xfrm>
        </p:spPr>
        <p:txBody>
          <a:bodyPr/>
          <a:lstStyle/>
          <a:p>
            <a:r>
              <a:rPr lang="cs-CZ" dirty="0" smtClean="0"/>
              <a:t>Vliv secese na další české malíře </a:t>
            </a:r>
            <a:endParaRPr lang="cs-CZ" dirty="0"/>
          </a:p>
        </p:txBody>
      </p:sp>
      <p:pic>
        <p:nvPicPr>
          <p:cNvPr id="4" name="Obrázek 3" descr="230px-Jakub_Schikaneder_1887_Mukarovsky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2087563" cy="300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251520" y="3501008"/>
            <a:ext cx="476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(1)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4077072"/>
            <a:ext cx="61561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Jakub </a:t>
            </a:r>
            <a:r>
              <a:rPr lang="cs-CZ" sz="4000" dirty="0" err="1" smtClean="0"/>
              <a:t>Schikaneder</a:t>
            </a:r>
            <a:endParaRPr lang="cs-CZ" sz="4000" dirty="0" smtClean="0"/>
          </a:p>
          <a:p>
            <a:r>
              <a:rPr lang="cs-CZ" sz="4000" dirty="0" smtClean="0"/>
              <a:t>Jan Zrzavý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Jakub </a:t>
            </a:r>
            <a:r>
              <a:rPr lang="cs-CZ" dirty="0" err="1" smtClean="0"/>
              <a:t>Schikaneder</a:t>
            </a:r>
            <a:r>
              <a:rPr lang="cs-CZ" dirty="0" smtClean="0"/>
              <a:t> 1855-1924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3600"/>
            <a:ext cx="7239000" cy="4322763"/>
          </a:xfrm>
        </p:spPr>
        <p:txBody>
          <a:bodyPr/>
          <a:lstStyle/>
          <a:p>
            <a:pPr eaLnBrk="1" hangingPunct="1"/>
            <a:r>
              <a:rPr lang="cs-CZ" sz="2400" dirty="0" smtClean="0"/>
              <a:t>Velmi nadaný malíř, studoval v Praze i v Mnichově, měl i nadání herecké – v rodině-podpora umění.</a:t>
            </a:r>
          </a:p>
          <a:p>
            <a:pPr eaLnBrk="1" hangingPunct="1"/>
            <a:endParaRPr lang="cs-CZ" sz="2400" dirty="0" smtClean="0"/>
          </a:p>
          <a:p>
            <a:pPr eaLnBrk="1" hangingPunct="1"/>
            <a:r>
              <a:rPr lang="cs-CZ" sz="2400" dirty="0" smtClean="0"/>
              <a:t>Dílo – melancholicky laděné obrázky.</a:t>
            </a:r>
          </a:p>
          <a:p>
            <a:pPr eaLnBrk="1" hangingPunct="1"/>
            <a:endParaRPr lang="cs-CZ" sz="2400" dirty="0" smtClean="0"/>
          </a:p>
          <a:p>
            <a:pPr eaLnBrk="1" hangingPunct="1"/>
            <a:r>
              <a:rPr lang="cs-CZ" sz="2400" b="1" dirty="0" smtClean="0"/>
              <a:t>Motivy</a:t>
            </a:r>
            <a:r>
              <a:rPr lang="cs-CZ" sz="2400" dirty="0" smtClean="0"/>
              <a:t> – pražská zákoutí, nábřeží Vltavy, podzimní období, téma smrti, postavy žen v těžkých životních situacích, při práci, stáří, bídě – smutný nádech.</a:t>
            </a:r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6948488" y="6488113"/>
            <a:ext cx="466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(1)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2618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2" y="1268760"/>
            <a:ext cx="7272039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979712" y="548680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</a:t>
            </a:r>
            <a:r>
              <a:rPr lang="cs-CZ" sz="2800" dirty="0" smtClean="0"/>
              <a:t>Smutná cesta (2)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pic>
        <p:nvPicPr>
          <p:cNvPr id="4" name="Zástupný symbol pro obsah 3" descr="800px-Schikaneder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971550" y="1557338"/>
            <a:ext cx="6913563" cy="461327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83568" y="620688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</a:t>
            </a:r>
            <a:r>
              <a:rPr lang="cs-CZ" sz="2800" dirty="0" smtClean="0"/>
              <a:t>Společnost na terase (3)    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594px-Jakub_Schikaneder_-_Plecka_(1887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835696" y="1556792"/>
            <a:ext cx="4608512" cy="4968552"/>
          </a:xfrm>
        </p:spPr>
      </p:pic>
      <p:sp>
        <p:nvSpPr>
          <p:cNvPr id="5" name="TextovéPole 4"/>
          <p:cNvSpPr txBox="1"/>
          <p:nvPr/>
        </p:nvSpPr>
        <p:spPr>
          <a:xfrm>
            <a:off x="1475656" y="548680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</a:t>
            </a:r>
            <a:r>
              <a:rPr lang="cs-CZ" sz="2800" dirty="0" smtClean="0"/>
              <a:t> Plečka (4) 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79px-Jakub_Schikaneder_-_Bylinarka_(1882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499992" y="358373"/>
            <a:ext cx="3240360" cy="6094963"/>
          </a:xfrm>
        </p:spPr>
      </p:pic>
      <p:sp>
        <p:nvSpPr>
          <p:cNvPr id="5" name="TextovéPole 4"/>
          <p:cNvSpPr txBox="1"/>
          <p:nvPr/>
        </p:nvSpPr>
        <p:spPr>
          <a:xfrm>
            <a:off x="827584" y="206084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Bylinářka (5)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Jakub_Schikaneder_-_All_Souls'_Day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57200" y="1743710"/>
            <a:ext cx="7239000" cy="4578668"/>
          </a:xfrm>
        </p:spPr>
      </p:pic>
      <p:sp>
        <p:nvSpPr>
          <p:cNvPr id="5" name="TextovéPole 4"/>
          <p:cNvSpPr txBox="1"/>
          <p:nvPr/>
        </p:nvSpPr>
        <p:spPr>
          <a:xfrm>
            <a:off x="1547664" y="76470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</a:t>
            </a:r>
            <a:r>
              <a:rPr lang="cs-CZ" sz="2800" dirty="0" smtClean="0"/>
              <a:t>Na dušičky (6)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513px-Jakub_Schikaneder_-_Ulice_navecer_(1906) (1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03848" y="476672"/>
            <a:ext cx="4320480" cy="5976664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988840"/>
            <a:ext cx="2736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Ulice navečer (7)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20px-Schikaneder_-_Straoprazska_zakouti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347864" y="476672"/>
            <a:ext cx="4404569" cy="6048672"/>
          </a:xfrm>
        </p:spPr>
      </p:pic>
      <p:sp>
        <p:nvSpPr>
          <p:cNvPr id="5" name="TextovéPole 4"/>
          <p:cNvSpPr txBox="1"/>
          <p:nvPr/>
        </p:nvSpPr>
        <p:spPr>
          <a:xfrm>
            <a:off x="179512" y="1916832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Staropražské zákoutí (8)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709px-Jakub_Schikaneder_-_U_divcina_loze_(1900-10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531366"/>
            <a:ext cx="6408712" cy="5049395"/>
          </a:xfrm>
        </p:spPr>
      </p:pic>
      <p:sp>
        <p:nvSpPr>
          <p:cNvPr id="7" name="TextovéPole 6"/>
          <p:cNvSpPr txBox="1"/>
          <p:nvPr/>
        </p:nvSpPr>
        <p:spPr>
          <a:xfrm>
            <a:off x="1331640" y="620688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 dívčina lože /Smrt přichází/ (9)   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Jan Zrzavý 1890-1977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239000" cy="525688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cs-CZ" sz="2000" dirty="0" smtClean="0"/>
              <a:t>Představitel </a:t>
            </a:r>
            <a:r>
              <a:rPr lang="cs-CZ" sz="2000" b="1" dirty="0" smtClean="0"/>
              <a:t>avantgardního umění </a:t>
            </a:r>
            <a:r>
              <a:rPr lang="cs-CZ" sz="2000" dirty="0" smtClean="0"/>
              <a:t>začátku 20.století.</a:t>
            </a:r>
          </a:p>
          <a:p>
            <a:pPr eaLnBrk="1" hangingPunct="1"/>
            <a:r>
              <a:rPr lang="cs-CZ" sz="2000" b="1" dirty="0" smtClean="0"/>
              <a:t>Malíř, grafik, ilustrátor </a:t>
            </a:r>
            <a:r>
              <a:rPr lang="cs-CZ" sz="2000" dirty="0" smtClean="0"/>
              <a:t>/K.H. Mácha – Máj, </a:t>
            </a:r>
            <a:r>
              <a:rPr lang="cs-CZ" sz="2000" dirty="0" err="1" smtClean="0"/>
              <a:t>K</a:t>
            </a:r>
            <a:r>
              <a:rPr lang="cs-CZ" sz="2000" dirty="0" smtClean="0"/>
              <a:t>.</a:t>
            </a:r>
            <a:r>
              <a:rPr lang="cs-CZ" sz="2000" dirty="0" err="1" smtClean="0"/>
              <a:t>J.Erben</a:t>
            </a:r>
            <a:r>
              <a:rPr lang="cs-CZ" sz="2000" dirty="0" smtClean="0"/>
              <a:t> – Kytice/.</a:t>
            </a:r>
          </a:p>
          <a:p>
            <a:pPr eaLnBrk="1" hangingPunct="1"/>
            <a:r>
              <a:rPr lang="cs-CZ" sz="2000" dirty="0" smtClean="0"/>
              <a:t>Člen výtvarného </a:t>
            </a:r>
            <a:r>
              <a:rPr lang="cs-CZ" sz="2000" b="1" dirty="0" smtClean="0"/>
              <a:t>spolku Mánes</a:t>
            </a:r>
            <a:r>
              <a:rPr lang="cs-CZ" sz="2000" dirty="0" smtClean="0"/>
              <a:t>,</a:t>
            </a:r>
            <a:r>
              <a:rPr lang="cs-CZ" sz="2000" b="1" dirty="0" smtClean="0"/>
              <a:t> Umělecká beseda</a:t>
            </a:r>
            <a:r>
              <a:rPr lang="cs-CZ" sz="2000" dirty="0" smtClean="0"/>
              <a:t>.</a:t>
            </a:r>
          </a:p>
          <a:p>
            <a:pPr eaLnBrk="1" hangingPunct="1"/>
            <a:r>
              <a:rPr lang="cs-CZ" sz="2000" b="1" dirty="0" smtClean="0"/>
              <a:t>Scénograf </a:t>
            </a:r>
            <a:r>
              <a:rPr lang="cs-CZ" sz="2000" dirty="0" smtClean="0"/>
              <a:t>Národního divadla.</a:t>
            </a:r>
          </a:p>
          <a:p>
            <a:pPr eaLnBrk="1" hangingPunct="1"/>
            <a:r>
              <a:rPr lang="cs-CZ" sz="2000" b="1" dirty="0" smtClean="0"/>
              <a:t>Promyšlená a propracovaná díla</a:t>
            </a:r>
            <a:r>
              <a:rPr lang="cs-CZ" sz="2000" dirty="0" smtClean="0"/>
              <a:t>, spojení duchovní a obsahové složky, snový charakter, zvláštní, jemná barevnost.</a:t>
            </a:r>
          </a:p>
          <a:p>
            <a:pPr eaLnBrk="1" hangingPunct="1"/>
            <a:r>
              <a:rPr lang="cs-CZ" sz="2000" b="1" dirty="0" smtClean="0"/>
              <a:t>Náměty</a:t>
            </a:r>
            <a:r>
              <a:rPr lang="cs-CZ" sz="2000" dirty="0" smtClean="0"/>
              <a:t> – často z literatury a bible.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Vzhledem k autorským právům nejsou díla Jana Zrzavého zobrazena přímo, </a:t>
            </a:r>
            <a:r>
              <a:rPr lang="cs-CZ" sz="2000" smtClean="0"/>
              <a:t>zkopíruj si tuto </a:t>
            </a:r>
            <a:r>
              <a:rPr lang="cs-CZ" sz="2000" dirty="0" smtClean="0"/>
              <a:t>adresu a prohlédni si díla Jana </a:t>
            </a:r>
            <a:r>
              <a:rPr lang="cs-CZ" sz="2000" dirty="0" smtClean="0"/>
              <a:t>Zrzavého.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google.cz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search</a:t>
            </a:r>
            <a:r>
              <a:rPr lang="cs-CZ" sz="2000" dirty="0" smtClean="0">
                <a:hlinkClick r:id="rId3"/>
              </a:rPr>
              <a:t>?</a:t>
            </a:r>
            <a:r>
              <a:rPr lang="cs-CZ" sz="2000" dirty="0" err="1" smtClean="0">
                <a:hlinkClick r:id="rId3"/>
              </a:rPr>
              <a:t>hl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cs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site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imghp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tbm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isch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source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hp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biw</a:t>
            </a:r>
            <a:r>
              <a:rPr lang="cs-CZ" sz="2000" dirty="0" smtClean="0">
                <a:hlinkClick r:id="rId3"/>
              </a:rPr>
              <a:t>=1366&amp;</a:t>
            </a:r>
            <a:r>
              <a:rPr lang="cs-CZ" sz="2000" dirty="0" err="1" smtClean="0">
                <a:hlinkClick r:id="rId3"/>
              </a:rPr>
              <a:t>bih</a:t>
            </a:r>
            <a:r>
              <a:rPr lang="cs-CZ" sz="2000" dirty="0" smtClean="0">
                <a:hlinkClick r:id="rId3"/>
              </a:rPr>
              <a:t>=667&amp;q=</a:t>
            </a:r>
            <a:r>
              <a:rPr lang="cs-CZ" sz="2000" dirty="0" err="1" smtClean="0">
                <a:hlinkClick r:id="rId3"/>
              </a:rPr>
              <a:t>jan</a:t>
            </a:r>
            <a:r>
              <a:rPr lang="cs-CZ" sz="2000" dirty="0" smtClean="0">
                <a:hlinkClick r:id="rId3"/>
              </a:rPr>
              <a:t>+</a:t>
            </a:r>
            <a:r>
              <a:rPr lang="cs-CZ" sz="2000" dirty="0" err="1" smtClean="0">
                <a:hlinkClick r:id="rId3"/>
              </a:rPr>
              <a:t>zrzav</a:t>
            </a:r>
            <a:r>
              <a:rPr lang="cs-CZ" sz="2000" dirty="0" smtClean="0">
                <a:hlinkClick r:id="rId3"/>
              </a:rPr>
              <a:t>%C3%BD&amp;</a:t>
            </a:r>
            <a:r>
              <a:rPr lang="cs-CZ" sz="2000" dirty="0" err="1" smtClean="0">
                <a:hlinkClick r:id="rId3"/>
              </a:rPr>
              <a:t>oq</a:t>
            </a:r>
            <a:r>
              <a:rPr lang="cs-CZ" sz="2000" dirty="0" smtClean="0">
                <a:hlinkClick r:id="rId3"/>
              </a:rPr>
              <a:t>=Jan+</a:t>
            </a:r>
            <a:r>
              <a:rPr lang="cs-CZ" sz="2000" dirty="0" err="1" smtClean="0">
                <a:hlinkClick r:id="rId3"/>
              </a:rPr>
              <a:t>Zrzavy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gs</a:t>
            </a:r>
            <a:r>
              <a:rPr lang="cs-CZ" sz="2000" dirty="0" smtClean="0">
                <a:hlinkClick r:id="rId3"/>
              </a:rPr>
              <a:t>_l=img.1.0.0l4j0i24l6.2831.16179.0.19882.12.8.1.3.3.0.169.1027.2j6.8.0...0.0...1ac.1.5.img.5DnbE9_W_T8</a:t>
            </a:r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1. </a:t>
            </a:r>
            <a:r>
              <a:rPr lang="pt-BR" sz="1400" dirty="0" smtClean="0"/>
              <a:t>AUTOR NEUVEDEN, Autor Neuveden. </a:t>
            </a:r>
            <a:r>
              <a:rPr lang="pt-BR" sz="1400" i="1" dirty="0" smtClean="0"/>
              <a:t>http://commons.wikimedia.org</a:t>
            </a:r>
            <a:r>
              <a:rPr lang="pt-BR" sz="1400" dirty="0" smtClean="0"/>
              <a:t> [online]. [cit. 2.3.2013]. Dostupný na WWW: </a:t>
            </a:r>
            <a:r>
              <a:rPr lang="pt-BR" sz="1400" dirty="0" smtClean="0">
                <a:hlinkClick r:id="rId2"/>
              </a:rPr>
              <a:t>http://commons.wikimedia.org/wiki/File:Jakub_Schikaneder_1887_Mukarovsky.png</a:t>
            </a:r>
            <a:endParaRPr lang="cs-CZ" sz="1400" dirty="0" smtClean="0"/>
          </a:p>
          <a:p>
            <a:r>
              <a:rPr lang="cs-CZ" sz="1400" dirty="0" smtClean="0"/>
              <a:t>2. </a:t>
            </a:r>
            <a:r>
              <a:rPr lang="pt-BR" sz="1400" dirty="0" smtClean="0"/>
              <a:t>AUTOR NEUVEDEN, Autor Neuveden. </a:t>
            </a:r>
            <a:r>
              <a:rPr lang="pt-BR" sz="1400" i="1" dirty="0" smtClean="0"/>
              <a:t>http://commons.wikimedia.org</a:t>
            </a:r>
            <a:r>
              <a:rPr lang="pt-BR" sz="1400" dirty="0" smtClean="0"/>
              <a:t> [online]. [cit. 2.3.2013]. Dostupný na WWW: </a:t>
            </a:r>
            <a:r>
              <a:rPr lang="pt-BR" sz="1400" dirty="0" smtClean="0">
                <a:hlinkClick r:id="rId3"/>
              </a:rPr>
              <a:t>http://commons.wikimedia.org/wiki/File:Jakub_Schikaneder_-_The_Sad_Way.JPG</a:t>
            </a:r>
            <a:endParaRPr lang="cs-CZ" sz="1400" dirty="0" smtClean="0"/>
          </a:p>
          <a:p>
            <a:r>
              <a:rPr lang="cs-CZ" sz="1400" dirty="0" smtClean="0"/>
              <a:t>3. </a:t>
            </a:r>
            <a:r>
              <a:rPr lang="pt-BR" sz="1400" dirty="0" smtClean="0"/>
              <a:t>AUTOR NEUVEDEN, Autor Neuveden. </a:t>
            </a:r>
            <a:r>
              <a:rPr lang="pt-BR" sz="1400" i="1" dirty="0" smtClean="0"/>
              <a:t>http://commons.wikimedia.org</a:t>
            </a:r>
            <a:r>
              <a:rPr lang="pt-BR" sz="1400" dirty="0" smtClean="0"/>
              <a:t> [online]. [cit. 2.3.2013]. Dostupný na WWW: </a:t>
            </a:r>
            <a:r>
              <a:rPr lang="pt-BR" sz="1400" dirty="0" smtClean="0">
                <a:hlinkClick r:id="rId4"/>
              </a:rPr>
              <a:t>http://commons.wikimedia.org/wiki/File:Schikaneder.jpg</a:t>
            </a:r>
            <a:endParaRPr lang="cs-CZ" sz="1400" dirty="0" smtClean="0"/>
          </a:p>
          <a:p>
            <a:r>
              <a:rPr lang="cs-CZ" sz="1400" dirty="0" smtClean="0"/>
              <a:t>4. </a:t>
            </a:r>
            <a:r>
              <a:rPr lang="pt-BR" sz="1400" dirty="0" smtClean="0"/>
              <a:t>AUTOR NEUVEDEN, Autor Neuveden. </a:t>
            </a:r>
            <a:r>
              <a:rPr lang="pt-BR" sz="1400" i="1" dirty="0" smtClean="0"/>
              <a:t>http://commons.wikimedia.org</a:t>
            </a:r>
            <a:r>
              <a:rPr lang="pt-BR" sz="1400" dirty="0" smtClean="0"/>
              <a:t> [online]. [cit. 2.3.2013]. Dostupný na WWW: </a:t>
            </a:r>
            <a:r>
              <a:rPr lang="pt-BR" sz="1400" dirty="0" smtClean="0">
                <a:hlinkClick r:id="rId5"/>
              </a:rPr>
              <a:t>http://commons.wikimedia.org/wiki/File:Jakub_Schikaneder_-_Plecka_(1887).jpg</a:t>
            </a:r>
            <a:endParaRPr lang="cs-CZ" sz="1400" dirty="0" smtClean="0"/>
          </a:p>
          <a:p>
            <a:r>
              <a:rPr lang="cs-CZ" sz="1400" dirty="0" smtClean="0"/>
              <a:t>5. </a:t>
            </a:r>
            <a:r>
              <a:rPr lang="pt-BR" sz="1400" dirty="0" smtClean="0"/>
              <a:t>AUTOR NEUVEDEN, Autor Neuveden. </a:t>
            </a:r>
            <a:r>
              <a:rPr lang="pt-BR" sz="1400" i="1" dirty="0" smtClean="0"/>
              <a:t>http://commons.wikimedia.org</a:t>
            </a:r>
            <a:r>
              <a:rPr lang="pt-BR" sz="1400" dirty="0" smtClean="0"/>
              <a:t> [online]. [cit. 2.3.2013]. Dostupný na WWW: </a:t>
            </a:r>
            <a:r>
              <a:rPr lang="pt-BR" sz="1400" dirty="0" smtClean="0">
                <a:hlinkClick r:id="rId6"/>
              </a:rPr>
              <a:t>http://commons.wikimedia.org/wiki/File:Jakub_Schikaneder_-_Bylinarka_(1882).jpg</a:t>
            </a:r>
            <a:endParaRPr lang="cs-CZ" sz="1400" dirty="0" smtClean="0"/>
          </a:p>
          <a:p>
            <a:r>
              <a:rPr lang="cs-CZ" sz="1400" dirty="0" smtClean="0"/>
              <a:t>6. </a:t>
            </a:r>
            <a:r>
              <a:rPr lang="pt-BR" sz="1400" dirty="0" smtClean="0"/>
              <a:t>AUTOR NEUVEDEN, Autor Neuveden. </a:t>
            </a:r>
            <a:r>
              <a:rPr lang="pt-BR" sz="1400" i="1" dirty="0" smtClean="0"/>
              <a:t>http://commons.wikimedia.org</a:t>
            </a:r>
            <a:r>
              <a:rPr lang="pt-BR" sz="1400" dirty="0" smtClean="0"/>
              <a:t> [online]. [cit. 2.3.2013]. Dostupný na WWW: </a:t>
            </a:r>
            <a:r>
              <a:rPr lang="pt-BR" sz="1400" dirty="0" smtClean="0">
                <a:hlinkClick r:id="rId7"/>
              </a:rPr>
              <a:t>http://commons.wikimedia.org/wiki/File:Jakub_Schikaneder_-_All_Souls%27_Day.jpg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7. </a:t>
            </a:r>
            <a:r>
              <a:rPr lang="pt-BR" sz="1400" dirty="0" smtClean="0"/>
              <a:t>AUTOR NEUVEDEN, Autor Neuveden. </a:t>
            </a:r>
            <a:r>
              <a:rPr lang="pt-BR" sz="1400" i="1" dirty="0" smtClean="0"/>
              <a:t>http://commons.wikimedia.org</a:t>
            </a:r>
            <a:r>
              <a:rPr lang="pt-BR" sz="1400" dirty="0" smtClean="0"/>
              <a:t> [online]. [cit. 2.3.2013]. Dostupný na WWW: </a:t>
            </a:r>
            <a:r>
              <a:rPr lang="pt-BR" sz="1400" dirty="0" smtClean="0">
                <a:hlinkClick r:id="rId2"/>
              </a:rPr>
              <a:t>http://commons.wikimedia.org/wiki/File:Jakub_Schikaneder_-_Ulice_navecer_(1906).jpg</a:t>
            </a:r>
            <a:endParaRPr lang="cs-CZ" sz="1400" dirty="0" smtClean="0"/>
          </a:p>
          <a:p>
            <a:r>
              <a:rPr lang="cs-CZ" sz="1400" dirty="0" smtClean="0"/>
              <a:t>8.A </a:t>
            </a:r>
            <a:r>
              <a:rPr lang="pt-BR" sz="1400" dirty="0" smtClean="0"/>
              <a:t>UTOR NEUVEDEN, Autor Neuveden. </a:t>
            </a:r>
            <a:r>
              <a:rPr lang="pt-BR" sz="1400" i="1" dirty="0" smtClean="0"/>
              <a:t>http://commons.wikimedia.org</a:t>
            </a:r>
            <a:r>
              <a:rPr lang="pt-BR" sz="1400" dirty="0" smtClean="0"/>
              <a:t> [online]. [cit. 2.3.2013]. Dostupný na WWW: </a:t>
            </a:r>
            <a:r>
              <a:rPr lang="pt-BR" sz="1400" dirty="0" smtClean="0">
                <a:hlinkClick r:id="rId3"/>
              </a:rPr>
              <a:t>http://commons.wikimedia.org/wiki/File:Schikaneder_-_Straoprazska_zakouti.jpg</a:t>
            </a:r>
            <a:endParaRPr lang="cs-CZ" sz="1400" dirty="0" smtClean="0"/>
          </a:p>
          <a:p>
            <a:r>
              <a:rPr lang="cs-CZ" sz="1400" dirty="0" smtClean="0"/>
              <a:t>9. </a:t>
            </a:r>
            <a:r>
              <a:rPr lang="pt-BR" sz="1400" dirty="0" smtClean="0"/>
              <a:t>AUTOR NEUVEDEN, Autor Neuveden. </a:t>
            </a:r>
            <a:r>
              <a:rPr lang="pt-BR" sz="1400" i="1" dirty="0" smtClean="0"/>
              <a:t>http://commons.wikimedia.org</a:t>
            </a:r>
            <a:r>
              <a:rPr lang="pt-BR" sz="1400" dirty="0" smtClean="0"/>
              <a:t> [online]. [cit. 2.3.2013]. Dostupný na WWW: </a:t>
            </a:r>
            <a:r>
              <a:rPr lang="pt-BR" sz="1400" dirty="0" smtClean="0">
                <a:hlinkClick r:id="rId4"/>
              </a:rPr>
              <a:t>http://commons.wikimedia.org/wiki/File:Jakub_Schikaneder_-_U_divcina_loze_(1900-10).jpg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153</TotalTime>
  <Words>269</Words>
  <Application>Microsoft Office PowerPoint</Application>
  <PresentationFormat>Předvádění na obrazovce (4:3)</PresentationFormat>
  <Paragraphs>84</Paragraphs>
  <Slides>14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Prezentace aplikace PowerPoint</vt:lpstr>
      <vt:lpstr>Vliv secese na další české malíře </vt:lpstr>
      <vt:lpstr>Jakub Schikaneder 1855-1924</vt:lpstr>
      <vt:lpstr>Prezentace aplikace PowerPoint</vt:lpstr>
      <vt:lpstr>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Jan Zrzavý 1890-1977</vt:lpstr>
      <vt:lpstr>                  ZDROJE</vt:lpstr>
      <vt:lpstr>              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Vliv secese na dalšího českého malíře </dc:title>
  <dc:creator>Hana</dc:creator>
  <cp:lastModifiedBy>Iva Herrmannová</cp:lastModifiedBy>
  <cp:revision>25</cp:revision>
  <dcterms:created xsi:type="dcterms:W3CDTF">2013-03-02T13:24:30Z</dcterms:created>
  <dcterms:modified xsi:type="dcterms:W3CDTF">2013-03-19T13:04:02Z</dcterms:modified>
</cp:coreProperties>
</file>