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1"/>
  </p:notesMasterIdLst>
  <p:sldIdLst>
    <p:sldId id="256" r:id="rId2"/>
    <p:sldId id="257" r:id="rId3"/>
    <p:sldId id="259" r:id="rId4"/>
    <p:sldId id="260" r:id="rId5"/>
    <p:sldId id="274" r:id="rId6"/>
    <p:sldId id="258" r:id="rId7"/>
    <p:sldId id="261" r:id="rId8"/>
    <p:sldId id="263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2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1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Jaroslava Všohájková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VY_52_INOVACE_1E34Ch_Kyselost a zásaditost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Kyselost a zásaditost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Jaroslava Všohájková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VY_52_INOVACE_1E34Ch_Kyselost a zásaditost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</a:t>
          </a:r>
          <a:r>
            <a:rPr lang="cs-CZ" sz="1800" kern="1200" dirty="0" smtClean="0"/>
            <a:t>Kyselost a zásaditost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12.3.2012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gif"/><Relationship Id="rId5" Type="http://schemas.openxmlformats.org/officeDocument/2006/relationships/image" Target="../media/image26.wmf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9073336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určeno k výuce anorganické chemie</a:t>
            </a:r>
          </a:p>
          <a:p>
            <a:r>
              <a:rPr lang="cs-CZ" dirty="0" smtClean="0"/>
              <a:t>slouží k výkladu a procvičování učiva na interaktivní tabuli</a:t>
            </a:r>
          </a:p>
          <a:p>
            <a:r>
              <a:rPr lang="cs-CZ" dirty="0" smtClean="0"/>
              <a:t>názornou formou seznamuje se stupnicí pH, běžně užívanými indikátory a jejich využitím</a:t>
            </a:r>
          </a:p>
          <a:p>
            <a:r>
              <a:rPr lang="cs-CZ" dirty="0" smtClean="0"/>
              <a:t>posiluje rozvoj logického myšlení</a:t>
            </a:r>
          </a:p>
          <a:p>
            <a:r>
              <a:rPr lang="cs-CZ" dirty="0" smtClean="0"/>
              <a:t>vede k praktickému využití znalostí</a:t>
            </a:r>
          </a:p>
          <a:p>
            <a:r>
              <a:rPr lang="cs-CZ" dirty="0" smtClean="0"/>
              <a:t>součástí prezentace jsou připravené ukázky roztoků s různým pH a indikátorů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157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Kyselé</a:t>
            </a:r>
            <a:r>
              <a:rPr lang="cs-CZ" sz="7200" b="1" dirty="0" smtClean="0"/>
              <a:t> roztoky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kyselost roztoku způsobují ionty </a:t>
            </a:r>
            <a:r>
              <a:rPr lang="cs-CZ" sz="5400" b="1" dirty="0" smtClean="0">
                <a:solidFill>
                  <a:srgbClr val="FF0000"/>
                </a:solidFill>
              </a:rPr>
              <a:t>H</a:t>
            </a:r>
            <a:r>
              <a:rPr lang="cs-CZ" sz="5400" b="1" baseline="46000" dirty="0" smtClean="0">
                <a:solidFill>
                  <a:srgbClr val="FF0000"/>
                </a:solidFill>
              </a:rPr>
              <a:t>+</a:t>
            </a:r>
            <a:endParaRPr lang="cs-CZ" sz="5400" b="1" baseline="46000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203848" y="2996952"/>
            <a:ext cx="1512168" cy="7920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HCl</a:t>
            </a:r>
            <a:endParaRPr lang="cs-CZ" sz="6000" b="1" dirty="0">
              <a:solidFill>
                <a:schemeClr val="tx1"/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3059832" y="3789040"/>
            <a:ext cx="576064" cy="576064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4211960" y="3842297"/>
            <a:ext cx="504056" cy="522807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ál 11"/>
          <p:cNvSpPr/>
          <p:nvPr/>
        </p:nvSpPr>
        <p:spPr>
          <a:xfrm>
            <a:off x="2339752" y="4402367"/>
            <a:ext cx="1296144" cy="93610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H</a:t>
            </a:r>
            <a:r>
              <a:rPr lang="cs-CZ" sz="5400" b="1" baseline="46000" dirty="0">
                <a:solidFill>
                  <a:srgbClr val="FF0000"/>
                </a:solidFill>
              </a:rPr>
              <a:t>+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4355976" y="4404635"/>
            <a:ext cx="1366914" cy="93610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Cl</a:t>
            </a:r>
            <a:r>
              <a:rPr lang="cs-CZ" sz="5400" b="1" baseline="46000" dirty="0" smtClean="0">
                <a:solidFill>
                  <a:schemeClr val="tx1"/>
                </a:solidFill>
              </a:rPr>
              <a:t>-</a:t>
            </a:r>
            <a:endParaRPr lang="cs-CZ" sz="5400" b="1" baseline="46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00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Zásadité </a:t>
            </a:r>
            <a:r>
              <a:rPr lang="cs-CZ" sz="7200" b="1" dirty="0" smtClean="0"/>
              <a:t>roztoky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zásaditost roztoku způsobují ionty </a:t>
            </a:r>
            <a:r>
              <a:rPr lang="cs-CZ" sz="5400" b="1" dirty="0" smtClean="0">
                <a:solidFill>
                  <a:srgbClr val="0070C0"/>
                </a:solidFill>
              </a:rPr>
              <a:t>OH</a:t>
            </a:r>
            <a:r>
              <a:rPr lang="cs-CZ" sz="5400" b="1" baseline="46000" dirty="0">
                <a:solidFill>
                  <a:srgbClr val="0070C0"/>
                </a:solidFill>
              </a:rPr>
              <a:t>-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03847" y="2996952"/>
            <a:ext cx="1835585" cy="7920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KOH</a:t>
            </a:r>
            <a:endParaRPr lang="cs-CZ" sz="6000" b="1" dirty="0">
              <a:solidFill>
                <a:schemeClr val="tx1"/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3059832" y="3789040"/>
            <a:ext cx="576064" cy="576064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4211960" y="3842297"/>
            <a:ext cx="504056" cy="522807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ál 11"/>
          <p:cNvSpPr/>
          <p:nvPr/>
        </p:nvSpPr>
        <p:spPr>
          <a:xfrm>
            <a:off x="2339752" y="4402367"/>
            <a:ext cx="1296144" cy="93610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K</a:t>
            </a:r>
            <a:r>
              <a:rPr lang="cs-CZ" sz="5400" b="1" baseline="46000" dirty="0" smtClean="0">
                <a:solidFill>
                  <a:schemeClr val="tx1"/>
                </a:solidFill>
              </a:rPr>
              <a:t>+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4221445" y="4377776"/>
            <a:ext cx="1728192" cy="93610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0070C0"/>
                </a:solidFill>
              </a:rPr>
              <a:t>OH</a:t>
            </a:r>
            <a:r>
              <a:rPr lang="cs-CZ" sz="5400" b="1" baseline="46000" dirty="0" smtClean="0">
                <a:solidFill>
                  <a:srgbClr val="0070C0"/>
                </a:solidFill>
              </a:rPr>
              <a:t>-</a:t>
            </a:r>
            <a:endParaRPr lang="cs-CZ" sz="5400" b="1" baseline="46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1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50000"/>
              <a:lumOff val="50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FF00"/>
                </a:solidFill>
              </a:rPr>
              <a:t>Neutrální roztoky</a:t>
            </a:r>
            <a:endParaRPr lang="cs-CZ" sz="6000" b="1" dirty="0">
              <a:solidFill>
                <a:srgbClr val="FFFF00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4644008" y="2204864"/>
            <a:ext cx="2448272" cy="115212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70C0"/>
                </a:solidFill>
              </a:rPr>
              <a:t>OH</a:t>
            </a:r>
            <a:r>
              <a:rPr lang="cs-CZ" sz="8000" b="1" baseline="46000" dirty="0" smtClean="0">
                <a:solidFill>
                  <a:srgbClr val="0070C0"/>
                </a:solidFill>
              </a:rPr>
              <a:t>-</a:t>
            </a:r>
            <a:endParaRPr lang="cs-CZ" sz="8000" b="1" baseline="46000" dirty="0">
              <a:solidFill>
                <a:srgbClr val="0070C0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2195736" y="2204864"/>
            <a:ext cx="1800200" cy="115212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>
                <a:solidFill>
                  <a:srgbClr val="FF0000"/>
                </a:solidFill>
              </a:rPr>
              <a:t>H</a:t>
            </a:r>
            <a:r>
              <a:rPr lang="cs-CZ" sz="8000" b="1" baseline="46000" dirty="0">
                <a:solidFill>
                  <a:srgbClr val="FF0000"/>
                </a:solidFill>
              </a:rPr>
              <a:t>+</a:t>
            </a:r>
            <a:endParaRPr lang="cs-CZ" sz="8000" dirty="0"/>
          </a:p>
        </p:txBody>
      </p:sp>
      <p:cxnSp>
        <p:nvCxnSpPr>
          <p:cNvPr id="9" name="Přímá spojnice 8"/>
          <p:cNvCxnSpPr/>
          <p:nvPr/>
        </p:nvCxnSpPr>
        <p:spPr>
          <a:xfrm>
            <a:off x="3095836" y="3212976"/>
            <a:ext cx="1404156" cy="83930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4499992" y="3212976"/>
            <a:ext cx="1224136" cy="86409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3383868" y="4149080"/>
            <a:ext cx="2520280" cy="136815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>
                <a:solidFill>
                  <a:srgbClr val="FFFF00"/>
                </a:solidFill>
              </a:rPr>
              <a:t>H</a:t>
            </a:r>
            <a:r>
              <a:rPr lang="cs-CZ" sz="8000" baseline="-25000" dirty="0" smtClean="0">
                <a:solidFill>
                  <a:srgbClr val="FFFF00"/>
                </a:solidFill>
              </a:rPr>
              <a:t>2</a:t>
            </a:r>
            <a:r>
              <a:rPr lang="cs-CZ" sz="8000" dirty="0" smtClean="0">
                <a:solidFill>
                  <a:srgbClr val="FFFF00"/>
                </a:solidFill>
              </a:rPr>
              <a:t>O</a:t>
            </a:r>
            <a:endParaRPr lang="cs-CZ" sz="8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19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b="1" dirty="0" smtClean="0"/>
              <a:t>Stupnice pH</a:t>
            </a:r>
            <a:endParaRPr lang="cs-CZ" sz="8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určuje</a:t>
            </a:r>
            <a:r>
              <a:rPr lang="cs-CZ" dirty="0" smtClean="0">
                <a:solidFill>
                  <a:srgbClr val="FF0000"/>
                </a:solidFill>
              </a:rPr>
              <a:t> kyselost</a:t>
            </a:r>
            <a:r>
              <a:rPr lang="cs-CZ" dirty="0" smtClean="0"/>
              <a:t> </a:t>
            </a:r>
            <a:r>
              <a:rPr lang="cs-CZ" dirty="0"/>
              <a:t>a </a:t>
            </a:r>
            <a:r>
              <a:rPr lang="cs-CZ" dirty="0">
                <a:solidFill>
                  <a:srgbClr val="0070C0"/>
                </a:solidFill>
              </a:rPr>
              <a:t>zásaditost</a:t>
            </a:r>
            <a:r>
              <a:rPr lang="cs-CZ" dirty="0"/>
              <a:t> vodných </a:t>
            </a:r>
            <a:r>
              <a:rPr lang="cs-CZ" dirty="0" smtClean="0"/>
              <a:t>roztoků</a:t>
            </a:r>
          </a:p>
        </p:txBody>
      </p:sp>
      <p:sp>
        <p:nvSpPr>
          <p:cNvPr id="6" name="Obdélník 5"/>
          <p:cNvSpPr/>
          <p:nvPr/>
        </p:nvSpPr>
        <p:spPr>
          <a:xfrm>
            <a:off x="1285921" y="4005064"/>
            <a:ext cx="3312368" cy="57606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575429" y="4005064"/>
            <a:ext cx="45719" cy="576064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644008" y="4005064"/>
            <a:ext cx="3194641" cy="576064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285922" y="3356992"/>
            <a:ext cx="1656184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kyselé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894653" y="3356992"/>
            <a:ext cx="1656184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70C0"/>
                </a:solidFill>
              </a:rPr>
              <a:t>zásadité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78965" y="3356635"/>
            <a:ext cx="1656184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C000"/>
                </a:solidFill>
              </a:rPr>
              <a:t>neutrální</a:t>
            </a:r>
            <a:endParaRPr lang="cs-CZ" sz="2800" dirty="0">
              <a:solidFill>
                <a:srgbClr val="FFC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187624" y="4797152"/>
            <a:ext cx="360040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0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344285" y="4837604"/>
            <a:ext cx="360040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C000"/>
                </a:solidFill>
              </a:rPr>
              <a:t>7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380313" y="4837604"/>
            <a:ext cx="61728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70C0"/>
                </a:solidFill>
              </a:rPr>
              <a:t>14</a:t>
            </a:r>
            <a:endParaRPr lang="cs-CZ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49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/>
          </a:bodyPr>
          <a:lstStyle/>
          <a:p>
            <a:pPr algn="r"/>
            <a:r>
              <a:rPr lang="cs-CZ" sz="1800" dirty="0" smtClean="0"/>
              <a:t>pH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r>
              <a:rPr lang="cs-CZ" dirty="0" smtClean="0"/>
              <a:t>udává koncentraci iontů v roztoku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kyseliny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0070C0"/>
                </a:solidFill>
              </a:rPr>
              <a:t>zásady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2050" name="Picture 2" descr="\\s1\HomeV$\jvsohajkova\Desktop\2012-03-12 pH\pH 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90" y="2852936"/>
            <a:ext cx="8378825" cy="83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\\s1\HomeV$\jvsohajkova\Desktop\2012-03-12 pH\pH 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28" y="5013176"/>
            <a:ext cx="8421687" cy="73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374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pPr algn="r"/>
            <a:r>
              <a:rPr lang="cs-CZ" sz="2000" dirty="0" smtClean="0"/>
              <a:t>pH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r>
              <a:rPr lang="cs-CZ" dirty="0"/>
              <a:t>změní-li se pH o 1 </a:t>
            </a:r>
            <a:br>
              <a:rPr lang="cs-CZ" dirty="0"/>
            </a:br>
            <a:r>
              <a:rPr lang="cs-CZ" dirty="0"/>
              <a:t>změní se koncentrace iontů </a:t>
            </a:r>
            <a:r>
              <a:rPr lang="cs-CZ" dirty="0" smtClean="0"/>
              <a:t>10x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 descr="\\s1\HomeV$\jvsohajkova\Desktop\2012-03-12 pH\pH 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3177381"/>
            <a:ext cx="8229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920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/>
              <a:t>Indikátory</a:t>
            </a:r>
            <a:endParaRPr lang="cs-CZ" sz="7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reagují barevnou změnou na hodnotu pH</a:t>
            </a:r>
          </a:p>
          <a:p>
            <a:pPr marL="0" indent="0">
              <a:buNone/>
            </a:pPr>
            <a:r>
              <a:rPr lang="cs-CZ" sz="4000" b="1" dirty="0" smtClean="0"/>
              <a:t>    lakmus</a:t>
            </a:r>
            <a:endParaRPr lang="cs-CZ" sz="4000" b="1" dirty="0"/>
          </a:p>
        </p:txBody>
      </p:sp>
      <p:pic>
        <p:nvPicPr>
          <p:cNvPr id="3075" name="Picture 3" descr="\\s1\HomeV$\jvsohajkova\Desktop\2012-03-12 pH\pH 5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996952"/>
            <a:ext cx="3379787" cy="328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\\s1\HomeV$\jvsohajkova\Desktop\2012-03-12 pH\pH 3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004651"/>
            <a:ext cx="3273425" cy="329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68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\\s1\HomeV$\jvsohajkova\Desktop\2012-03-12 pH\DSCN05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14325"/>
            <a:ext cx="5976664" cy="622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90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zbarvení lakmusu v kyselině</a:t>
            </a:r>
            <a:endParaRPr lang="cs-CZ" dirty="0"/>
          </a:p>
        </p:txBody>
      </p:sp>
      <p:pic>
        <p:nvPicPr>
          <p:cNvPr id="5122" name="Picture 2" descr="\\s1\HomeV$\jvsohajkova\Desktop\2012-03-12 pH\HC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193464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\\s1\HomeV$\jvsohajkova\Desktop\2012-03-12 pH\lakmus kyselin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3" y="1844824"/>
            <a:ext cx="3408363" cy="413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\\s1\HomeV$\jvsohajkova\Desktop\2012-03-12 pH\pH kyselina lakmu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340768"/>
            <a:ext cx="1304925" cy="531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0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zbarvení lakmusu v zásadě</a:t>
            </a:r>
            <a:endParaRPr lang="cs-CZ" dirty="0"/>
          </a:p>
        </p:txBody>
      </p:sp>
      <p:pic>
        <p:nvPicPr>
          <p:cNvPr id="6146" name="Picture 2" descr="\\s1\HomeV$\jvsohajkova\Desktop\2012-03-12 pH\NaOH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2749296" cy="428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\\s1\HomeV$\jvsohajkova\Desktop\2012-03-12 pH\lakmus zásada 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240" y="1916832"/>
            <a:ext cx="3368675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\\s1\HomeV$\jvsohajkova\Desktop\2012-03-12 pH\pH zásada lakmu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340768"/>
            <a:ext cx="1573213" cy="4739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090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720080"/>
          </a:xfrm>
        </p:spPr>
        <p:txBody>
          <a:bodyPr>
            <a:normAutofit/>
          </a:bodyPr>
          <a:lstStyle/>
          <a:p>
            <a:pPr algn="l"/>
            <a:r>
              <a:rPr lang="cs-CZ" sz="4000" b="1" dirty="0" smtClean="0"/>
              <a:t>fenolftalein</a:t>
            </a:r>
            <a:endParaRPr lang="cs-CZ" sz="4000" b="1" dirty="0"/>
          </a:p>
        </p:txBody>
      </p:sp>
      <p:pic>
        <p:nvPicPr>
          <p:cNvPr id="7170" name="Picture 2" descr="\\s1\HomeV$\jvsohajkova\Desktop\2012-03-12 pH\fenolf papír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60848"/>
            <a:ext cx="4130040" cy="333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\\s1\HomeV$\jvsohajkova\Desktop\2012-03-12 pH\fenolf rozto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890588"/>
            <a:ext cx="3530675" cy="507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37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zbarvení fenolftaleinu v kyselině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nelze určit, zda roztok je kyselý nebo neutrální</a:t>
            </a:r>
            <a:endParaRPr lang="cs-CZ" dirty="0"/>
          </a:p>
        </p:txBody>
      </p:sp>
      <p:pic>
        <p:nvPicPr>
          <p:cNvPr id="8194" name="Picture 2" descr="\\s1\HomeV$\jvsohajkova\Desktop\2012-03-12 pH\fenolftalein kyseli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613" y="2276872"/>
            <a:ext cx="2864284" cy="4200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\\s1\HomeV$\jvsohajkova\Desktop\2012-03-12 pH\fenolf papír kyselin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84703">
            <a:off x="5417005" y="1960838"/>
            <a:ext cx="1435100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554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zbarvení fenolftaleinu v zásadě</a:t>
            </a:r>
            <a:endParaRPr lang="cs-CZ" dirty="0"/>
          </a:p>
        </p:txBody>
      </p:sp>
      <p:pic>
        <p:nvPicPr>
          <p:cNvPr id="9218" name="Picture 2" descr="\\s1\HomeV$\jvsohajkova\Desktop\2012-03-12 pH\fenolftalein zásad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4"/>
            <a:ext cx="3477768" cy="406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\\s1\HomeV$\jvsohajkova\Desktop\2012-03-12 pH\fenolft papír zásad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41499">
            <a:off x="5842835" y="1020685"/>
            <a:ext cx="1390650" cy="582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178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Univerzální indikátor</a:t>
            </a:r>
            <a:endParaRPr lang="cs-CZ" dirty="0"/>
          </a:p>
        </p:txBody>
      </p:sp>
      <p:pic>
        <p:nvPicPr>
          <p:cNvPr id="10242" name="Picture 2" descr="\\s1\HomeV$\jvsohajkova\Desktop\2012-03-12 pH\DSCN059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060848"/>
            <a:ext cx="8055864" cy="1758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\\s1\HomeV$\jvsohajkova\Desktop\2012-03-12 pH\DSCN059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225925"/>
            <a:ext cx="8064896" cy="159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826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70386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Děje v organismech probíhají ve vodném roztoku, proto je pH krve a moči ukazatelem správného průběhu chemických reakcí.</a:t>
            </a:r>
            <a:br>
              <a:rPr lang="cs-CZ" dirty="0" smtClean="0"/>
            </a:br>
            <a:r>
              <a:rPr lang="cs-CZ" dirty="0" smtClean="0"/>
              <a:t>Dá se určit onemocnění.</a:t>
            </a:r>
            <a:endParaRPr lang="cs-CZ" dirty="0"/>
          </a:p>
        </p:txBody>
      </p:sp>
      <p:pic>
        <p:nvPicPr>
          <p:cNvPr id="11266" name="Picture 2" descr="\\s1\HomeV$\jvsohajkova\Desktop\2012-03-12 pH\pH 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149080"/>
            <a:ext cx="7272808" cy="1699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77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Přiřaď obrázky ke stupnici a doplň pH:</a:t>
            </a:r>
            <a:endParaRPr lang="cs-CZ" dirty="0"/>
          </a:p>
        </p:txBody>
      </p:sp>
      <p:pic>
        <p:nvPicPr>
          <p:cNvPr id="12290" name="Picture 2" descr="C:\Users\jvsohajkova\AppData\Local\Microsoft\Windows\Temporary Internet Files\Content.IE5\S7687CZ2\MC9004109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991" y="5112685"/>
            <a:ext cx="860424" cy="931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jvsohajkova\AppData\Local\Microsoft\Windows\Temporary Internet Files\Content.IE5\S7687CZ2\MP90040341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907288"/>
            <a:ext cx="1021140" cy="680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jvsohajkova\AppData\Local\Microsoft\Windows\Temporary Internet Files\Content.IE5\K0O7W0UI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05751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jvsohajkova\AppData\Local\Microsoft\Windows\Temporary Internet Files\Content.IE5\S7687CZ2\MC90041264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723078"/>
            <a:ext cx="1153403" cy="64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C:\Users\jvsohajkova\AppData\Local\Microsoft\Windows\Temporary Internet Files\Content.IE5\DE4CGPLA\MM900365278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281" y="5587782"/>
            <a:ext cx="888183" cy="859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C:\Users\jvsohajkova\AppData\Local\Microsoft\Windows\Temporary Internet Files\Content.IE5\AM1I8PN9\MC900441753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082002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\\s1\HomeV$\jvsohajkova\Desktop\2012-03-12 pH\DSCN059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23182"/>
            <a:ext cx="7351713" cy="159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899592" y="3747933"/>
            <a:ext cx="520598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211960" y="3724243"/>
            <a:ext cx="520598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730707" y="3791151"/>
            <a:ext cx="520598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934694" y="1475110"/>
            <a:ext cx="2269153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961842" y="1447731"/>
            <a:ext cx="2269153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029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fotografie jsou dílem autorky</a:t>
            </a:r>
          </a:p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60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292</TotalTime>
  <Words>211</Words>
  <Application>Microsoft Office PowerPoint</Application>
  <PresentationFormat>Předvádění na obrazovce (4:3)</PresentationFormat>
  <Paragraphs>59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Prezentace aplikace PowerPoint</vt:lpstr>
      <vt:lpstr>Anotace:</vt:lpstr>
      <vt:lpstr>Kyselé roztoky</vt:lpstr>
      <vt:lpstr>Zásadité roztoky</vt:lpstr>
      <vt:lpstr>Neutrální roztoky</vt:lpstr>
      <vt:lpstr>Stupnice pH</vt:lpstr>
      <vt:lpstr>pH</vt:lpstr>
      <vt:lpstr>pH</vt:lpstr>
      <vt:lpstr>Indikátory</vt:lpstr>
      <vt:lpstr>Prezentace aplikace PowerPoint</vt:lpstr>
      <vt:lpstr>zbarvení lakmusu v kyselině</vt:lpstr>
      <vt:lpstr>zbarvení lakmusu v zásadě</vt:lpstr>
      <vt:lpstr>fenolftalein</vt:lpstr>
      <vt:lpstr>zbarvení fenolftaleinu v kyselině</vt:lpstr>
      <vt:lpstr>zbarvení fenolftaleinu v zásadě</vt:lpstr>
      <vt:lpstr>Univerzální indikátor</vt:lpstr>
      <vt:lpstr>Děje v organismech probíhají ve vodném roztoku, proto je pH krve a moči ukazatelem správného průběhu chemických reakcí. Dá se určit onemocnění.</vt:lpstr>
      <vt:lpstr>Přiřaď obrázky ke stupnici a doplň pH: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Všohájková Jaroslava</cp:lastModifiedBy>
  <cp:revision>38</cp:revision>
  <dcterms:created xsi:type="dcterms:W3CDTF">2011-08-21T15:31:45Z</dcterms:created>
  <dcterms:modified xsi:type="dcterms:W3CDTF">2012-03-12T21:33:11Z</dcterms:modified>
</cp:coreProperties>
</file>