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9" r:id="rId3"/>
    <p:sldId id="256" r:id="rId4"/>
    <p:sldId id="257" r:id="rId5"/>
    <p:sldId id="258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9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50B3F-DA18-4611-8F1F-EDACB6BF66AB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584F9-5152-44A0-AD12-340368445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50B3F-DA18-4611-8F1F-EDACB6BF66AB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584F9-5152-44A0-AD12-340368445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50B3F-DA18-4611-8F1F-EDACB6BF66AB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584F9-5152-44A0-AD12-340368445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50B3F-DA18-4611-8F1F-EDACB6BF66AB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584F9-5152-44A0-AD12-340368445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50B3F-DA18-4611-8F1F-EDACB6BF66AB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584F9-5152-44A0-AD12-340368445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50B3F-DA18-4611-8F1F-EDACB6BF66AB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584F9-5152-44A0-AD12-340368445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50B3F-DA18-4611-8F1F-EDACB6BF66AB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584F9-5152-44A0-AD12-340368445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50B3F-DA18-4611-8F1F-EDACB6BF66AB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584F9-5152-44A0-AD12-340368445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50B3F-DA18-4611-8F1F-EDACB6BF66AB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584F9-5152-44A0-AD12-340368445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50B3F-DA18-4611-8F1F-EDACB6BF66AB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584F9-5152-44A0-AD12-340368445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50B3F-DA18-4611-8F1F-EDACB6BF66AB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584F9-5152-44A0-AD12-340368445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50B3F-DA18-4611-8F1F-EDACB6BF66AB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4584F9-5152-44A0-AD12-340368445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09120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24000" y="1397000"/>
          <a:ext cx="6648400" cy="3108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48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Mgr. Zdeňka </a:t>
                      </a:r>
                      <a:r>
                        <a:rPr lang="cs-CZ" sz="2400" dirty="0" err="1" smtClean="0"/>
                        <a:t>Kobrová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</a:t>
                      </a:r>
                      <a:r>
                        <a:rPr lang="cs-CZ" sz="2400" smtClean="0"/>
                        <a:t>:</a:t>
                      </a:r>
                      <a:r>
                        <a:rPr lang="cs-CZ" sz="2400" baseline="0" smtClean="0"/>
                        <a:t> VY_32_Inovace_2A_02_Geometrické tvary II.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Téma: Geometrické tvary II.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tvorby: listopad 2012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OP VK 1.4 70839921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55576" y="548680"/>
          <a:ext cx="7776864" cy="496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92288"/>
                <a:gridCol w="5184576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Anotace: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slouží k procvičování a upevnění</a:t>
                      </a:r>
                      <a:r>
                        <a:rPr lang="cs-CZ" baseline="0" dirty="0" smtClean="0"/>
                        <a:t> učiva o geometrických tvarech, zároveň v ní žáci procvičují porovnávání (zápis příkladu se znaky &lt; = &gt;) 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je určena </a:t>
                      </a:r>
                      <a:r>
                        <a:rPr lang="cs-CZ" baseline="0" dirty="0" smtClean="0"/>
                        <a:t>pro práci na interaktivní tabuli </a:t>
                      </a:r>
                      <a:r>
                        <a:rPr lang="cs-CZ" dirty="0" smtClean="0"/>
                        <a:t>pro žáky 2.r. ZŠ praktické (možno využít rovněž v 1.r. ZŠ praktické: geometrické tvary - snímky 4 - 5</a:t>
                      </a:r>
                      <a:r>
                        <a:rPr lang="cs-CZ" baseline="0" dirty="0" smtClean="0"/>
                        <a:t>) 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snímky 4 – </a:t>
                      </a:r>
                      <a:r>
                        <a:rPr lang="cs-CZ" smtClean="0"/>
                        <a:t>11 mohou </a:t>
                      </a:r>
                      <a:r>
                        <a:rPr lang="cs-CZ" dirty="0" smtClean="0"/>
                        <a:t>být vytištěny a použity jako samostatné pracovní listy pro individuální práci žáků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v lavici k procvičování učiva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snímky</a:t>
                      </a:r>
                      <a:r>
                        <a:rPr lang="cs-CZ" baseline="0" dirty="0" smtClean="0"/>
                        <a:t> 4 – 5 - řazení geometrických tvarů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snímky</a:t>
                      </a:r>
                      <a:r>
                        <a:rPr lang="cs-CZ" baseline="0" dirty="0" smtClean="0"/>
                        <a:t> 6 – 11 - porovnávání geometrických tvarů 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řešení úkolů: snímky 13 – 20</a:t>
                      </a:r>
                      <a:r>
                        <a:rPr lang="cs-CZ" baseline="0" dirty="0" smtClean="0"/>
                        <a:t> 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vzdělávání žáků s LMP, 1. stupeň – 1 . období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Cílová skupina: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7 – 9 let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solidFill>
                  <a:srgbClr val="00B050"/>
                </a:solidFill>
              </a:rPr>
              <a:t>Geometrické tvary II.</a:t>
            </a:r>
            <a:endParaRPr lang="cs-CZ" sz="66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Známe geometrické tvary.</a:t>
            </a:r>
            <a:br>
              <a:rPr lang="cs-CZ" dirty="0" smtClean="0">
                <a:solidFill>
                  <a:srgbClr val="00B050"/>
                </a:solidFill>
              </a:rPr>
            </a:br>
            <a:r>
              <a:rPr lang="cs-CZ" dirty="0" smtClean="0">
                <a:solidFill>
                  <a:srgbClr val="00B050"/>
                </a:solidFill>
              </a:rPr>
              <a:t>Poznáš, který v řadě chybí?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pPr hangingPunct="0">
              <a:buNone/>
            </a:pPr>
            <a:r>
              <a:rPr lang="cs-CZ" dirty="0"/>
              <a:t> </a:t>
            </a:r>
          </a:p>
          <a:p>
            <a:pPr hangingPunct="0"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24000" y="1397000"/>
          <a:ext cx="6096000" cy="4624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73585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7920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1835696" y="1628800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3491880" y="1484784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Rovnoramenný trojúhelník 14"/>
          <p:cNvSpPr/>
          <p:nvPr/>
        </p:nvSpPr>
        <p:spPr>
          <a:xfrm>
            <a:off x="5004048" y="1484784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6588224" y="1556792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7956376" y="5877272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372200" y="2348880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6444208" y="3861048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1907704" y="5445224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3347864" y="4653136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8100392" y="5085184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6516216" y="2996952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5004048" y="2204864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5076056" y="4509120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1979712" y="3717032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Rovnoramenný trojúhelník 38"/>
          <p:cNvSpPr/>
          <p:nvPr/>
        </p:nvSpPr>
        <p:spPr>
          <a:xfrm>
            <a:off x="8028384" y="2204864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Rovnoramenný trojúhelník 39"/>
          <p:cNvSpPr/>
          <p:nvPr/>
        </p:nvSpPr>
        <p:spPr>
          <a:xfrm>
            <a:off x="8028384" y="2852936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Rovnoramenný trojúhelník 40"/>
          <p:cNvSpPr/>
          <p:nvPr/>
        </p:nvSpPr>
        <p:spPr>
          <a:xfrm>
            <a:off x="5076056" y="5373216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Rovnoramenný trojúhelník 41"/>
          <p:cNvSpPr/>
          <p:nvPr/>
        </p:nvSpPr>
        <p:spPr>
          <a:xfrm>
            <a:off x="3563888" y="2996952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Rovnoramenný trojúhelník 42"/>
          <p:cNvSpPr/>
          <p:nvPr/>
        </p:nvSpPr>
        <p:spPr>
          <a:xfrm>
            <a:off x="1979712" y="2276872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8100392" y="4293096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8100392" y="3573016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5148064" y="3789040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2051720" y="4581128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2051720" y="3068960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Pokračuj v řádku.</a:t>
            </a:r>
            <a:endParaRPr lang="cs-CZ" dirty="0">
              <a:solidFill>
                <a:srgbClr val="00B05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1249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4400"/>
                <a:gridCol w="914400"/>
                <a:gridCol w="914400"/>
                <a:gridCol w="914400"/>
                <a:gridCol w="914400"/>
                <a:gridCol w="914400"/>
                <a:gridCol w="932656"/>
                <a:gridCol w="896144"/>
                <a:gridCol w="914400"/>
              </a:tblGrid>
              <a:tr h="74868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2627784" y="5733256"/>
            <a:ext cx="648072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83568" y="3356992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>
            <a:off x="1547664" y="4077072"/>
            <a:ext cx="648072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>
            <a:off x="1979712" y="5517232"/>
            <a:ext cx="648072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Rovnoramenný trojúhelník 13"/>
          <p:cNvSpPr/>
          <p:nvPr/>
        </p:nvSpPr>
        <p:spPr>
          <a:xfrm>
            <a:off x="1403648" y="5733256"/>
            <a:ext cx="648072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Rovnoramenný trojúhelník 14"/>
          <p:cNvSpPr/>
          <p:nvPr/>
        </p:nvSpPr>
        <p:spPr>
          <a:xfrm>
            <a:off x="683568" y="5733256"/>
            <a:ext cx="648072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Rovnoramenný trojúhelník 20"/>
          <p:cNvSpPr/>
          <p:nvPr/>
        </p:nvSpPr>
        <p:spPr>
          <a:xfrm>
            <a:off x="1475656" y="5157192"/>
            <a:ext cx="648072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Rovnoramenný trojúhelník 21"/>
          <p:cNvSpPr/>
          <p:nvPr/>
        </p:nvSpPr>
        <p:spPr>
          <a:xfrm>
            <a:off x="755576" y="5157192"/>
            <a:ext cx="648072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Rovnoramenný trojúhelník 22"/>
          <p:cNvSpPr/>
          <p:nvPr/>
        </p:nvSpPr>
        <p:spPr>
          <a:xfrm>
            <a:off x="611560" y="1700808"/>
            <a:ext cx="648072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5652120" y="5949280"/>
            <a:ext cx="64807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7884368" y="5517232"/>
            <a:ext cx="64807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6372200" y="5517232"/>
            <a:ext cx="64807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7884368" y="4797152"/>
            <a:ext cx="64807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7164288" y="5517232"/>
            <a:ext cx="64807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7164288" y="4797152"/>
            <a:ext cx="64807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6372200" y="4797152"/>
            <a:ext cx="64807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1475656" y="2420888"/>
            <a:ext cx="64807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1619672" y="3356992"/>
            <a:ext cx="432048" cy="432048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38"/>
          <p:cNvSpPr/>
          <p:nvPr/>
        </p:nvSpPr>
        <p:spPr>
          <a:xfrm>
            <a:off x="4788024" y="5373216"/>
            <a:ext cx="432048" cy="432048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Elipsa 42"/>
          <p:cNvSpPr/>
          <p:nvPr/>
        </p:nvSpPr>
        <p:spPr>
          <a:xfrm>
            <a:off x="4788024" y="4869160"/>
            <a:ext cx="432048" cy="432048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5292080" y="4869160"/>
            <a:ext cx="432048" cy="432048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Elipsa 45"/>
          <p:cNvSpPr/>
          <p:nvPr/>
        </p:nvSpPr>
        <p:spPr>
          <a:xfrm>
            <a:off x="5796136" y="4869160"/>
            <a:ext cx="432048" cy="432048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Elipsa 46"/>
          <p:cNvSpPr/>
          <p:nvPr/>
        </p:nvSpPr>
        <p:spPr>
          <a:xfrm>
            <a:off x="683568" y="2564904"/>
            <a:ext cx="432048" cy="432048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Elipsa 47"/>
          <p:cNvSpPr/>
          <p:nvPr/>
        </p:nvSpPr>
        <p:spPr>
          <a:xfrm>
            <a:off x="5796136" y="5373216"/>
            <a:ext cx="432048" cy="432048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Elipsa 48"/>
          <p:cNvSpPr/>
          <p:nvPr/>
        </p:nvSpPr>
        <p:spPr>
          <a:xfrm>
            <a:off x="5292080" y="5373216"/>
            <a:ext cx="432048" cy="432048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/>
          <p:cNvSpPr/>
          <p:nvPr/>
        </p:nvSpPr>
        <p:spPr>
          <a:xfrm>
            <a:off x="3635896" y="5373216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3635896" y="4869160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/>
          <p:cNvSpPr/>
          <p:nvPr/>
        </p:nvSpPr>
        <p:spPr>
          <a:xfrm>
            <a:off x="4211960" y="5373216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/>
          <p:cNvSpPr/>
          <p:nvPr/>
        </p:nvSpPr>
        <p:spPr>
          <a:xfrm>
            <a:off x="4211960" y="4869160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/>
          <p:cNvSpPr/>
          <p:nvPr/>
        </p:nvSpPr>
        <p:spPr>
          <a:xfrm>
            <a:off x="2555776" y="1772816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bdélník 66"/>
          <p:cNvSpPr/>
          <p:nvPr/>
        </p:nvSpPr>
        <p:spPr>
          <a:xfrm>
            <a:off x="2411760" y="3356992"/>
            <a:ext cx="648072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bdélník 72"/>
          <p:cNvSpPr/>
          <p:nvPr/>
        </p:nvSpPr>
        <p:spPr>
          <a:xfrm>
            <a:off x="1547664" y="1844824"/>
            <a:ext cx="648072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bdélník 73"/>
          <p:cNvSpPr/>
          <p:nvPr/>
        </p:nvSpPr>
        <p:spPr>
          <a:xfrm>
            <a:off x="2627784" y="5301208"/>
            <a:ext cx="648072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bdélník 74"/>
          <p:cNvSpPr/>
          <p:nvPr/>
        </p:nvSpPr>
        <p:spPr>
          <a:xfrm>
            <a:off x="2627784" y="4869160"/>
            <a:ext cx="648072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bdélník 75"/>
          <p:cNvSpPr/>
          <p:nvPr/>
        </p:nvSpPr>
        <p:spPr>
          <a:xfrm>
            <a:off x="2627784" y="6165304"/>
            <a:ext cx="648072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Elipsa 79"/>
          <p:cNvSpPr/>
          <p:nvPr/>
        </p:nvSpPr>
        <p:spPr>
          <a:xfrm>
            <a:off x="611560" y="4005064"/>
            <a:ext cx="64807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Počítej, porovnej.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5" name="Obdélník 4"/>
          <p:cNvSpPr/>
          <p:nvPr/>
        </p:nvSpPr>
        <p:spPr>
          <a:xfrm>
            <a:off x="6372200" y="2780928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Rovnoramenný trojúhelník 5"/>
          <p:cNvSpPr/>
          <p:nvPr/>
        </p:nvSpPr>
        <p:spPr>
          <a:xfrm>
            <a:off x="1835696" y="2708920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164288" y="1988840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Rovnoramenný trojúhelník 7"/>
          <p:cNvSpPr/>
          <p:nvPr/>
        </p:nvSpPr>
        <p:spPr>
          <a:xfrm rot="20009658">
            <a:off x="899592" y="2708920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012160" y="1988840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 rot="19944652">
            <a:off x="1403648" y="2132856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 rot="5400000">
            <a:off x="2051720" y="1772816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>
            <a:off x="683568" y="1988840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Rovnoramenný trojúhelník 12"/>
          <p:cNvSpPr/>
          <p:nvPr/>
        </p:nvSpPr>
        <p:spPr>
          <a:xfrm rot="1173499">
            <a:off x="967343" y="1350642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1156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5557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1957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7160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3559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&gt;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4756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9959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=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6358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&lt;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2758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9158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8356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8762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5162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1561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7961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4360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0760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graphicFrame>
        <p:nvGraphicFramePr>
          <p:cNvPr id="33" name="Tabulka 32"/>
          <p:cNvGraphicFramePr>
            <a:graphicFrameLocks noGrp="1"/>
          </p:cNvGraphicFramePr>
          <p:nvPr/>
        </p:nvGraphicFramePr>
        <p:xfrm>
          <a:off x="1259632" y="4005064"/>
          <a:ext cx="6096000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Počítej, porovnej.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14" name="Obdélník 13"/>
          <p:cNvSpPr/>
          <p:nvPr/>
        </p:nvSpPr>
        <p:spPr>
          <a:xfrm>
            <a:off x="11156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5557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1957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7160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3559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&gt;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4756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9959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=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6358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&lt;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2758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9158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8356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8762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5162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1561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7961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4360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0760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graphicFrame>
        <p:nvGraphicFramePr>
          <p:cNvPr id="33" name="Tabulka 32"/>
          <p:cNvGraphicFramePr>
            <a:graphicFrameLocks noGrp="1"/>
          </p:cNvGraphicFramePr>
          <p:nvPr/>
        </p:nvGraphicFramePr>
        <p:xfrm>
          <a:off x="1259632" y="4005064"/>
          <a:ext cx="6096000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2" name="Obdélník 31"/>
          <p:cNvSpPr/>
          <p:nvPr/>
        </p:nvSpPr>
        <p:spPr>
          <a:xfrm>
            <a:off x="6084168" y="1772816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1043608" y="1844824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1907704" y="2492896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2339752" y="1556792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6948264" y="1556792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6732240" y="2348880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7452320" y="2276872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5796136" y="2564904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Elipsa 41"/>
          <p:cNvSpPr/>
          <p:nvPr/>
        </p:nvSpPr>
        <p:spPr>
          <a:xfrm>
            <a:off x="2915816" y="2348880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Počítej, porovnej.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14" name="Obdélník 13"/>
          <p:cNvSpPr/>
          <p:nvPr/>
        </p:nvSpPr>
        <p:spPr>
          <a:xfrm>
            <a:off x="11156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5557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1957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7160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3559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&gt;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4756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9959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=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6358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&lt;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2758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9158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8356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8762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5162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1561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7961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4360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0760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graphicFrame>
        <p:nvGraphicFramePr>
          <p:cNvPr id="33" name="Tabulka 32"/>
          <p:cNvGraphicFramePr>
            <a:graphicFrameLocks noGrp="1"/>
          </p:cNvGraphicFramePr>
          <p:nvPr/>
        </p:nvGraphicFramePr>
        <p:xfrm>
          <a:off x="1259632" y="4005064"/>
          <a:ext cx="6096000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4" name="Elipsa 33"/>
          <p:cNvSpPr/>
          <p:nvPr/>
        </p:nvSpPr>
        <p:spPr>
          <a:xfrm>
            <a:off x="1043608" y="1844824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1907704" y="2492896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2339752" y="1556792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6660232" y="2420888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5940152" y="1772816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5724128" y="2996952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5292080" y="2492896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Počítej, porovnej.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14" name="Obdélník 13"/>
          <p:cNvSpPr/>
          <p:nvPr/>
        </p:nvSpPr>
        <p:spPr>
          <a:xfrm>
            <a:off x="11156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5557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1957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7160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3559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&gt;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4756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9959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=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6358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&lt;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2758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9158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8356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8762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5162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1561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7961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4360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0760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graphicFrame>
        <p:nvGraphicFramePr>
          <p:cNvPr id="33" name="Tabulka 32"/>
          <p:cNvGraphicFramePr>
            <a:graphicFrameLocks noGrp="1"/>
          </p:cNvGraphicFramePr>
          <p:nvPr/>
        </p:nvGraphicFramePr>
        <p:xfrm>
          <a:off x="1259632" y="4005064"/>
          <a:ext cx="6096000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0" name="Obdélník 39"/>
          <p:cNvSpPr/>
          <p:nvPr/>
        </p:nvSpPr>
        <p:spPr>
          <a:xfrm rot="5400000">
            <a:off x="6739665" y="1897034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 rot="5400000">
            <a:off x="5940152" y="1772816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6372200" y="2708920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5292080" y="2492896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7092280" y="3140968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5724128" y="3212976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Počítej, porovnej.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14" name="Obdélník 13"/>
          <p:cNvSpPr/>
          <p:nvPr/>
        </p:nvSpPr>
        <p:spPr>
          <a:xfrm>
            <a:off x="11156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5557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1957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7160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3559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&gt;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4756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9959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=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6358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&lt;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2758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9158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8356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8762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5162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1561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7961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4360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0760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graphicFrame>
        <p:nvGraphicFramePr>
          <p:cNvPr id="33" name="Tabulka 32"/>
          <p:cNvGraphicFramePr>
            <a:graphicFrameLocks noGrp="1"/>
          </p:cNvGraphicFramePr>
          <p:nvPr/>
        </p:nvGraphicFramePr>
        <p:xfrm>
          <a:off x="1259632" y="4005064"/>
          <a:ext cx="6096000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2" name="Obdélník 31"/>
          <p:cNvSpPr/>
          <p:nvPr/>
        </p:nvSpPr>
        <p:spPr>
          <a:xfrm>
            <a:off x="1331640" y="1988840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2627784" y="2492896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2051720" y="3068960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1403648" y="3068960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827584" y="2564904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1979712" y="1988840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Rovnoramenný trojúhelník 38"/>
          <p:cNvSpPr/>
          <p:nvPr/>
        </p:nvSpPr>
        <p:spPr>
          <a:xfrm rot="11252347">
            <a:off x="6762817" y="1592404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Rovnoramenný trojúhelník 40"/>
          <p:cNvSpPr/>
          <p:nvPr/>
        </p:nvSpPr>
        <p:spPr>
          <a:xfrm>
            <a:off x="7236296" y="2132856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Rovnoramenný trojúhelník 41"/>
          <p:cNvSpPr/>
          <p:nvPr/>
        </p:nvSpPr>
        <p:spPr>
          <a:xfrm rot="20511446">
            <a:off x="7236296" y="2996952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Rovnoramenný trojúhelník 45"/>
          <p:cNvSpPr/>
          <p:nvPr/>
        </p:nvSpPr>
        <p:spPr>
          <a:xfrm rot="2534826">
            <a:off x="6588224" y="2636912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Rovnoramenný trojúhelník 46"/>
          <p:cNvSpPr/>
          <p:nvPr/>
        </p:nvSpPr>
        <p:spPr>
          <a:xfrm rot="4692371">
            <a:off x="6228184" y="2204864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Rovnoramenný trojúhelník 47"/>
          <p:cNvSpPr/>
          <p:nvPr/>
        </p:nvSpPr>
        <p:spPr>
          <a:xfrm rot="19090649">
            <a:off x="5796136" y="2996952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Počítej, porovnej.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14" name="Obdélník 13"/>
          <p:cNvSpPr/>
          <p:nvPr/>
        </p:nvSpPr>
        <p:spPr>
          <a:xfrm>
            <a:off x="11156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5557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1957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7160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3559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&gt;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4756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9959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=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6358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&lt;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2758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9158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8356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8762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5162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1561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7961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4360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0760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graphicFrame>
        <p:nvGraphicFramePr>
          <p:cNvPr id="33" name="Tabulka 32"/>
          <p:cNvGraphicFramePr>
            <a:graphicFrameLocks noGrp="1"/>
          </p:cNvGraphicFramePr>
          <p:nvPr/>
        </p:nvGraphicFramePr>
        <p:xfrm>
          <a:off x="1259632" y="4005064"/>
          <a:ext cx="6096000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2" name="Elipsa 31"/>
          <p:cNvSpPr/>
          <p:nvPr/>
        </p:nvSpPr>
        <p:spPr>
          <a:xfrm>
            <a:off x="2555776" y="2492896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1835696" y="3068960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1187624" y="2564904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1835696" y="2204864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1331640" y="1700808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2195736" y="1628800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sz="8900" dirty="0" smtClean="0">
                <a:solidFill>
                  <a:srgbClr val="FF0000"/>
                </a:solidFill>
              </a:rPr>
              <a:t>ŘEŠENÍ</a:t>
            </a:r>
            <a:endParaRPr lang="cs-CZ" sz="8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Známe geometrické tvary.</a:t>
            </a:r>
            <a:br>
              <a:rPr lang="cs-CZ" dirty="0" smtClean="0">
                <a:solidFill>
                  <a:srgbClr val="00B050"/>
                </a:solidFill>
              </a:rPr>
            </a:br>
            <a:r>
              <a:rPr lang="cs-CZ" dirty="0" smtClean="0">
                <a:solidFill>
                  <a:srgbClr val="00B050"/>
                </a:solidFill>
              </a:rPr>
              <a:t>Poznáš, který v řadě chybí?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pPr hangingPunct="0">
              <a:buNone/>
            </a:pPr>
            <a:r>
              <a:rPr lang="cs-CZ" dirty="0"/>
              <a:t> </a:t>
            </a:r>
          </a:p>
          <a:p>
            <a:pPr hangingPunct="0"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24000" y="1397000"/>
          <a:ext cx="6096000" cy="4624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73585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7920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1835696" y="1628800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3491880" y="1484784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Rovnoramenný trojúhelník 14"/>
          <p:cNvSpPr/>
          <p:nvPr/>
        </p:nvSpPr>
        <p:spPr>
          <a:xfrm>
            <a:off x="5004048" y="1484784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6588224" y="1556792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4932040" y="3140968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372200" y="2348880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6444208" y="3861048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1907704" y="5445224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3347864" y="4653136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3491880" y="5373216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6516216" y="2996952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5004048" y="2204864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5076056" y="4509120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1979712" y="3717032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Rovnoramenný trojúhelník 38"/>
          <p:cNvSpPr/>
          <p:nvPr/>
        </p:nvSpPr>
        <p:spPr>
          <a:xfrm>
            <a:off x="3563888" y="3717032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Rovnoramenný trojúhelník 39"/>
          <p:cNvSpPr/>
          <p:nvPr/>
        </p:nvSpPr>
        <p:spPr>
          <a:xfrm>
            <a:off x="6588224" y="4509120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Rovnoramenný trojúhelník 40"/>
          <p:cNvSpPr/>
          <p:nvPr/>
        </p:nvSpPr>
        <p:spPr>
          <a:xfrm>
            <a:off x="5076056" y="5373216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Rovnoramenný trojúhelník 41"/>
          <p:cNvSpPr/>
          <p:nvPr/>
        </p:nvSpPr>
        <p:spPr>
          <a:xfrm>
            <a:off x="3563888" y="2996952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Rovnoramenný trojúhelník 42"/>
          <p:cNvSpPr/>
          <p:nvPr/>
        </p:nvSpPr>
        <p:spPr>
          <a:xfrm>
            <a:off x="1979712" y="2276872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6588224" y="5373216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3635896" y="2276872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5148064" y="3789040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2051720" y="4581128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2051720" y="3068960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Pokračuj v řádku.</a:t>
            </a:r>
            <a:endParaRPr lang="cs-CZ" dirty="0">
              <a:solidFill>
                <a:srgbClr val="00B05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1249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4400"/>
                <a:gridCol w="914400"/>
                <a:gridCol w="914400"/>
                <a:gridCol w="914400"/>
                <a:gridCol w="914400"/>
                <a:gridCol w="914400"/>
                <a:gridCol w="932656"/>
                <a:gridCol w="896144"/>
                <a:gridCol w="914400"/>
              </a:tblGrid>
              <a:tr h="74868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7956376" y="3429000"/>
            <a:ext cx="648072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55576" y="3356992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>
            <a:off x="1547664" y="4077072"/>
            <a:ext cx="648072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>
            <a:off x="3347864" y="4077072"/>
            <a:ext cx="648072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Rovnoramenný trojúhelník 13"/>
          <p:cNvSpPr/>
          <p:nvPr/>
        </p:nvSpPr>
        <p:spPr>
          <a:xfrm>
            <a:off x="5220072" y="4077072"/>
            <a:ext cx="648072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Rovnoramenný trojúhelník 14"/>
          <p:cNvSpPr/>
          <p:nvPr/>
        </p:nvSpPr>
        <p:spPr>
          <a:xfrm>
            <a:off x="7020272" y="4077072"/>
            <a:ext cx="648072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Rovnoramenný trojúhelník 20"/>
          <p:cNvSpPr/>
          <p:nvPr/>
        </p:nvSpPr>
        <p:spPr>
          <a:xfrm>
            <a:off x="6084168" y="1700808"/>
            <a:ext cx="648072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Rovnoramenný trojúhelník 21"/>
          <p:cNvSpPr/>
          <p:nvPr/>
        </p:nvSpPr>
        <p:spPr>
          <a:xfrm>
            <a:off x="3347864" y="1700808"/>
            <a:ext cx="648072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Rovnoramenný trojúhelník 22"/>
          <p:cNvSpPr/>
          <p:nvPr/>
        </p:nvSpPr>
        <p:spPr>
          <a:xfrm>
            <a:off x="611560" y="1700808"/>
            <a:ext cx="648072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2411760" y="4005064"/>
            <a:ext cx="64807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7020272" y="2492896"/>
            <a:ext cx="64807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4283968" y="4005064"/>
            <a:ext cx="64807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5148064" y="2420888"/>
            <a:ext cx="64807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6084168" y="4005064"/>
            <a:ext cx="64807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7956376" y="4005064"/>
            <a:ext cx="64807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3419872" y="2420888"/>
            <a:ext cx="64807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1475656" y="2420888"/>
            <a:ext cx="64807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1619672" y="3356992"/>
            <a:ext cx="432048" cy="432048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38"/>
          <p:cNvSpPr/>
          <p:nvPr/>
        </p:nvSpPr>
        <p:spPr>
          <a:xfrm>
            <a:off x="2555776" y="2564904"/>
            <a:ext cx="432048" cy="432048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Elipsa 42"/>
          <p:cNvSpPr/>
          <p:nvPr/>
        </p:nvSpPr>
        <p:spPr>
          <a:xfrm>
            <a:off x="8100392" y="2564904"/>
            <a:ext cx="432048" cy="432048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4355976" y="3356992"/>
            <a:ext cx="432048" cy="432048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Elipsa 45"/>
          <p:cNvSpPr/>
          <p:nvPr/>
        </p:nvSpPr>
        <p:spPr>
          <a:xfrm>
            <a:off x="7164288" y="3356992"/>
            <a:ext cx="432048" cy="432048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Elipsa 46"/>
          <p:cNvSpPr/>
          <p:nvPr/>
        </p:nvSpPr>
        <p:spPr>
          <a:xfrm>
            <a:off x="683568" y="2564904"/>
            <a:ext cx="432048" cy="432048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Elipsa 47"/>
          <p:cNvSpPr/>
          <p:nvPr/>
        </p:nvSpPr>
        <p:spPr>
          <a:xfrm>
            <a:off x="6228184" y="2564904"/>
            <a:ext cx="432048" cy="432048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Elipsa 48"/>
          <p:cNvSpPr/>
          <p:nvPr/>
        </p:nvSpPr>
        <p:spPr>
          <a:xfrm>
            <a:off x="4355976" y="2564904"/>
            <a:ext cx="432048" cy="432048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/>
          <p:cNvSpPr/>
          <p:nvPr/>
        </p:nvSpPr>
        <p:spPr>
          <a:xfrm>
            <a:off x="3419872" y="3356992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5292080" y="1772816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/>
          <p:cNvSpPr/>
          <p:nvPr/>
        </p:nvSpPr>
        <p:spPr>
          <a:xfrm>
            <a:off x="6228184" y="3356992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/>
          <p:cNvSpPr/>
          <p:nvPr/>
        </p:nvSpPr>
        <p:spPr>
          <a:xfrm>
            <a:off x="7956376" y="1772816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/>
          <p:cNvSpPr/>
          <p:nvPr/>
        </p:nvSpPr>
        <p:spPr>
          <a:xfrm>
            <a:off x="2555776" y="1772816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bdélník 66"/>
          <p:cNvSpPr/>
          <p:nvPr/>
        </p:nvSpPr>
        <p:spPr>
          <a:xfrm>
            <a:off x="2411760" y="3429000"/>
            <a:ext cx="648072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bdélník 72"/>
          <p:cNvSpPr/>
          <p:nvPr/>
        </p:nvSpPr>
        <p:spPr>
          <a:xfrm>
            <a:off x="1547664" y="1844824"/>
            <a:ext cx="648072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bdélník 73"/>
          <p:cNvSpPr/>
          <p:nvPr/>
        </p:nvSpPr>
        <p:spPr>
          <a:xfrm>
            <a:off x="7020272" y="1844824"/>
            <a:ext cx="648072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bdélník 74"/>
          <p:cNvSpPr/>
          <p:nvPr/>
        </p:nvSpPr>
        <p:spPr>
          <a:xfrm>
            <a:off x="4283968" y="1844824"/>
            <a:ext cx="648072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bdélník 75"/>
          <p:cNvSpPr/>
          <p:nvPr/>
        </p:nvSpPr>
        <p:spPr>
          <a:xfrm>
            <a:off x="5220072" y="3356992"/>
            <a:ext cx="648072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Elipsa 79"/>
          <p:cNvSpPr/>
          <p:nvPr/>
        </p:nvSpPr>
        <p:spPr>
          <a:xfrm>
            <a:off x="611560" y="4005064"/>
            <a:ext cx="64807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Počítej, porovnej.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5" name="Obdélník 4"/>
          <p:cNvSpPr/>
          <p:nvPr/>
        </p:nvSpPr>
        <p:spPr>
          <a:xfrm>
            <a:off x="6372200" y="2780928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Rovnoramenný trojúhelník 5"/>
          <p:cNvSpPr/>
          <p:nvPr/>
        </p:nvSpPr>
        <p:spPr>
          <a:xfrm>
            <a:off x="1835696" y="2708920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164288" y="1988840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Rovnoramenný trojúhelník 7"/>
          <p:cNvSpPr/>
          <p:nvPr/>
        </p:nvSpPr>
        <p:spPr>
          <a:xfrm rot="20009658">
            <a:off x="899592" y="2708920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012160" y="1988840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 rot="19944652">
            <a:off x="1403648" y="2132856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 rot="5400000">
            <a:off x="2051720" y="1772816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>
            <a:off x="683568" y="1988840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Rovnoramenný trojúhelník 12"/>
          <p:cNvSpPr/>
          <p:nvPr/>
        </p:nvSpPr>
        <p:spPr>
          <a:xfrm rot="1173499">
            <a:off x="967343" y="1350642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1156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5557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1957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7160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067944" y="4221088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&gt;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4756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9959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=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6358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&lt;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123728" y="4221088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9158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8356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8762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5162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1561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228184" y="4221088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4360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0760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graphicFrame>
        <p:nvGraphicFramePr>
          <p:cNvPr id="33" name="Tabulka 32"/>
          <p:cNvGraphicFramePr>
            <a:graphicFrameLocks noGrp="1"/>
          </p:cNvGraphicFramePr>
          <p:nvPr/>
        </p:nvGraphicFramePr>
        <p:xfrm>
          <a:off x="1259632" y="4005064"/>
          <a:ext cx="6096000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Počítej, porovnej.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14" name="Obdélník 13"/>
          <p:cNvSpPr/>
          <p:nvPr/>
        </p:nvSpPr>
        <p:spPr>
          <a:xfrm>
            <a:off x="11156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051720" y="4149080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1957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7160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3559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&gt;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4756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9959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=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067944" y="4149080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&lt;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2758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9158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8356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8762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228184" y="4221088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1561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7961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4360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0760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graphicFrame>
        <p:nvGraphicFramePr>
          <p:cNvPr id="33" name="Tabulka 32"/>
          <p:cNvGraphicFramePr>
            <a:graphicFrameLocks noGrp="1"/>
          </p:cNvGraphicFramePr>
          <p:nvPr/>
        </p:nvGraphicFramePr>
        <p:xfrm>
          <a:off x="1259632" y="4005064"/>
          <a:ext cx="6096000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2" name="Obdélník 31"/>
          <p:cNvSpPr/>
          <p:nvPr/>
        </p:nvSpPr>
        <p:spPr>
          <a:xfrm>
            <a:off x="6084168" y="1772816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1043608" y="1844824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1907704" y="2492896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2339752" y="1556792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6948264" y="1556792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6732240" y="2348880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7452320" y="2276872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5796136" y="2564904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Elipsa 41"/>
          <p:cNvSpPr/>
          <p:nvPr/>
        </p:nvSpPr>
        <p:spPr>
          <a:xfrm>
            <a:off x="2915816" y="2348880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Počítej, porovnej.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14" name="Obdélník 13"/>
          <p:cNvSpPr/>
          <p:nvPr/>
        </p:nvSpPr>
        <p:spPr>
          <a:xfrm>
            <a:off x="11156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5557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051720" y="4221088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7160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3559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&gt;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4756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9959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=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139952" y="4221088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&lt;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2758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9158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8356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8762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5162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156176" y="4221088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7961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4360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0760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graphicFrame>
        <p:nvGraphicFramePr>
          <p:cNvPr id="33" name="Tabulka 32"/>
          <p:cNvGraphicFramePr>
            <a:graphicFrameLocks noGrp="1"/>
          </p:cNvGraphicFramePr>
          <p:nvPr/>
        </p:nvGraphicFramePr>
        <p:xfrm>
          <a:off x="1259632" y="4005064"/>
          <a:ext cx="6096000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4" name="Elipsa 33"/>
          <p:cNvSpPr/>
          <p:nvPr/>
        </p:nvSpPr>
        <p:spPr>
          <a:xfrm>
            <a:off x="1043608" y="1844824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1907704" y="2492896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2339752" y="1556792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6660232" y="2420888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5940152" y="1772816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5724128" y="2996952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5292080" y="2492896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Počítej, porovnej.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14" name="Obdélník 13"/>
          <p:cNvSpPr/>
          <p:nvPr/>
        </p:nvSpPr>
        <p:spPr>
          <a:xfrm>
            <a:off x="2123728" y="4221088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5557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1957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7160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3559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&gt;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4756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9959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=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067944" y="4149080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&lt;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2758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9158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8356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228184" y="4149080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5162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1561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7961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4360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0760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graphicFrame>
        <p:nvGraphicFramePr>
          <p:cNvPr id="33" name="Tabulka 32"/>
          <p:cNvGraphicFramePr>
            <a:graphicFrameLocks noGrp="1"/>
          </p:cNvGraphicFramePr>
          <p:nvPr/>
        </p:nvGraphicFramePr>
        <p:xfrm>
          <a:off x="1259632" y="4005064"/>
          <a:ext cx="6096000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0" name="Obdélník 39"/>
          <p:cNvSpPr/>
          <p:nvPr/>
        </p:nvSpPr>
        <p:spPr>
          <a:xfrm>
            <a:off x="7020272" y="2132856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 rot="16200000">
            <a:off x="6192180" y="1808820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5148064" y="2996952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 rot="12681475">
            <a:off x="5283221" y="2132043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 rot="5400000">
            <a:off x="6120172" y="3176972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 rot="5400000">
            <a:off x="7020272" y="3212976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Počítej, porovnej.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14" name="Obdélník 13"/>
          <p:cNvSpPr/>
          <p:nvPr/>
        </p:nvSpPr>
        <p:spPr>
          <a:xfrm>
            <a:off x="11156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5557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1957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7160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3559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&gt;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4756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139952" y="4149080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=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6358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&lt;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051720" y="4149080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9158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8356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228184" y="4149080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5162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1561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7961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4360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0760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graphicFrame>
        <p:nvGraphicFramePr>
          <p:cNvPr id="33" name="Tabulka 32"/>
          <p:cNvGraphicFramePr>
            <a:graphicFrameLocks noGrp="1"/>
          </p:cNvGraphicFramePr>
          <p:nvPr/>
        </p:nvGraphicFramePr>
        <p:xfrm>
          <a:off x="1259632" y="4005064"/>
          <a:ext cx="6096000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2" name="Obdélník 31"/>
          <p:cNvSpPr/>
          <p:nvPr/>
        </p:nvSpPr>
        <p:spPr>
          <a:xfrm>
            <a:off x="1331640" y="1988840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2627784" y="2492896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2051720" y="3068960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1403648" y="3068960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827584" y="2564904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1979712" y="1988840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Rovnoramenný trojúhelník 38"/>
          <p:cNvSpPr/>
          <p:nvPr/>
        </p:nvSpPr>
        <p:spPr>
          <a:xfrm rot="11252347">
            <a:off x="6762817" y="1592404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Rovnoramenný trojúhelník 40"/>
          <p:cNvSpPr/>
          <p:nvPr/>
        </p:nvSpPr>
        <p:spPr>
          <a:xfrm>
            <a:off x="7236296" y="2132856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Rovnoramenný trojúhelník 41"/>
          <p:cNvSpPr/>
          <p:nvPr/>
        </p:nvSpPr>
        <p:spPr>
          <a:xfrm rot="20511446">
            <a:off x="7236296" y="2996952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Rovnoramenný trojúhelník 45"/>
          <p:cNvSpPr/>
          <p:nvPr/>
        </p:nvSpPr>
        <p:spPr>
          <a:xfrm rot="2534826">
            <a:off x="6588224" y="2636912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Rovnoramenný trojúhelník 46"/>
          <p:cNvSpPr/>
          <p:nvPr/>
        </p:nvSpPr>
        <p:spPr>
          <a:xfrm rot="4692371">
            <a:off x="6228184" y="2204864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Rovnoramenný trojúhelník 47"/>
          <p:cNvSpPr/>
          <p:nvPr/>
        </p:nvSpPr>
        <p:spPr>
          <a:xfrm rot="19090649">
            <a:off x="5796136" y="2996952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Počítej, porovnej.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14" name="Obdélník 13"/>
          <p:cNvSpPr/>
          <p:nvPr/>
        </p:nvSpPr>
        <p:spPr>
          <a:xfrm>
            <a:off x="11156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5557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1957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156176" y="4149080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067944" y="4149080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&gt;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4756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9959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=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6358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&lt;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2758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9158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8356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2123728" y="4149080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51621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15617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79613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43609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076056" y="53732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graphicFrame>
        <p:nvGraphicFramePr>
          <p:cNvPr id="33" name="Tabulka 32"/>
          <p:cNvGraphicFramePr>
            <a:graphicFrameLocks noGrp="1"/>
          </p:cNvGraphicFramePr>
          <p:nvPr/>
        </p:nvGraphicFramePr>
        <p:xfrm>
          <a:off x="1259632" y="4005064"/>
          <a:ext cx="6096000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2" name="Elipsa 31"/>
          <p:cNvSpPr/>
          <p:nvPr/>
        </p:nvSpPr>
        <p:spPr>
          <a:xfrm>
            <a:off x="2555776" y="2492896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1835696" y="3068960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1187624" y="2564904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1835696" y="2204864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1331640" y="1700808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2195736" y="1628800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449</Words>
  <Application>Microsoft Office PowerPoint</Application>
  <PresentationFormat>Předvádění na obrazovce (4:3)</PresentationFormat>
  <Paragraphs>244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Snímek 1</vt:lpstr>
      <vt:lpstr>Snímek 2</vt:lpstr>
      <vt:lpstr>Geometrické tvary II.</vt:lpstr>
      <vt:lpstr>Známe geometrické tvary. Poznáš, který v řadě chybí?</vt:lpstr>
      <vt:lpstr>Pokračuj v řádku.</vt:lpstr>
      <vt:lpstr>Počítej, porovnej.</vt:lpstr>
      <vt:lpstr>Počítej, porovnej.</vt:lpstr>
      <vt:lpstr>Počítej, porovnej.</vt:lpstr>
      <vt:lpstr>Počítej, porovnej.</vt:lpstr>
      <vt:lpstr>Počítej, porovnej.</vt:lpstr>
      <vt:lpstr>Počítej, porovnej.</vt:lpstr>
      <vt:lpstr>       ŘEŠENÍ</vt:lpstr>
      <vt:lpstr>Známe geometrické tvary. Poznáš, který v řadě chybí?</vt:lpstr>
      <vt:lpstr>Pokračuj v řádku.</vt:lpstr>
      <vt:lpstr>Počítej, porovnej.</vt:lpstr>
      <vt:lpstr>Počítej, porovnej.</vt:lpstr>
      <vt:lpstr>Počítej, porovnej.</vt:lpstr>
      <vt:lpstr>Počítej, porovnej.</vt:lpstr>
      <vt:lpstr>Počítej, porovnej.</vt:lpstr>
      <vt:lpstr>Počítej, porovnej.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Geometrické tvary II.</dc:title>
  <dc:creator>Mirek</dc:creator>
  <cp:lastModifiedBy>Mirek</cp:lastModifiedBy>
  <cp:revision>36</cp:revision>
  <dcterms:created xsi:type="dcterms:W3CDTF">2013-01-12T07:29:37Z</dcterms:created>
  <dcterms:modified xsi:type="dcterms:W3CDTF">2013-02-14T08:00:53Z</dcterms:modified>
</cp:coreProperties>
</file>