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8" r:id="rId5"/>
    <p:sldId id="257" r:id="rId6"/>
    <p:sldId id="260" r:id="rId7"/>
    <p:sldId id="267" r:id="rId8"/>
    <p:sldId id="270" r:id="rId9"/>
    <p:sldId id="263" r:id="rId10"/>
    <p:sldId id="264" r:id="rId11"/>
    <p:sldId id="265" r:id="rId12"/>
    <p:sldId id="266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6600"/>
    <a:srgbClr val="FF66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9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7BB5-A0F7-481C-9012-59A52B7E516A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B-8FA3-49DC-A9B2-D3045A4AE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7BB5-A0F7-481C-9012-59A52B7E516A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B-8FA3-49DC-A9B2-D3045A4AE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7BB5-A0F7-481C-9012-59A52B7E516A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B-8FA3-49DC-A9B2-D3045A4AE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7BB5-A0F7-481C-9012-59A52B7E516A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B-8FA3-49DC-A9B2-D3045A4AE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7BB5-A0F7-481C-9012-59A52B7E516A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B-8FA3-49DC-A9B2-D3045A4AE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7BB5-A0F7-481C-9012-59A52B7E516A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B-8FA3-49DC-A9B2-D3045A4AE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7BB5-A0F7-481C-9012-59A52B7E516A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B-8FA3-49DC-A9B2-D3045A4AE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7BB5-A0F7-481C-9012-59A52B7E516A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B-8FA3-49DC-A9B2-D3045A4AE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7BB5-A0F7-481C-9012-59A52B7E516A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B-8FA3-49DC-A9B2-D3045A4AE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7BB5-A0F7-481C-9012-59A52B7E516A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B-8FA3-49DC-A9B2-D3045A4AE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7BB5-A0F7-481C-9012-59A52B7E516A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B-8FA3-49DC-A9B2-D3045A4AE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27BB5-A0F7-481C-9012-59A52B7E516A}" type="datetimeFigureOut">
              <a:rPr lang="cs-CZ" smtClean="0"/>
              <a:pPr/>
              <a:t>14.2.2013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3FFEFB-8FA3-49DC-A9B2-D3045A4AE7D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24000" y="1397000"/>
          <a:ext cx="6792416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241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 Zdeňka </a:t>
                      </a:r>
                      <a:r>
                        <a:rPr lang="cs-CZ" sz="2400" dirty="0" err="1" smtClean="0"/>
                        <a:t>Kobrová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</a:t>
                      </a:r>
                      <a:r>
                        <a:rPr lang="cs-CZ" sz="2400" smtClean="0"/>
                        <a:t>: VY_32_Inovace_2A_03_Geometrické tvary III.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Geometrické tvary III.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 listopad 2012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VK 1.4 70839921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83568" y="620688"/>
          <a:ext cx="7776864" cy="5613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92288"/>
                <a:gridCol w="5184576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slouží k procvičování a upevnění</a:t>
                      </a:r>
                      <a:r>
                        <a:rPr lang="cs-CZ" baseline="0" dirty="0" smtClean="0"/>
                        <a:t> učiva o geometrických tvarech (poznávání, řazení, určování počtu, rozlišování velikosti (velký, malý, </a:t>
                      </a:r>
                      <a:r>
                        <a:rPr lang="cs-CZ" baseline="0" smtClean="0"/>
                        <a:t>menší…), vybarvování tvarů podle barev)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je určena pro žáky 2.r. ZŠ praktické (možno využít rovněž v 1.r. ZŠ praktické: snímky 4 - 5</a:t>
                      </a:r>
                      <a:r>
                        <a:rPr lang="cs-CZ" baseline="0" dirty="0" smtClean="0"/>
                        <a:t>) pro práci na interaktivní tabuli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snímky 5 – 6 mohou být vytištěny a použity jako samostatné pracovní listy k samostatné práci žáků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 lavici k procvičování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snímek</a:t>
                      </a:r>
                      <a:r>
                        <a:rPr lang="cs-CZ" baseline="0" dirty="0" smtClean="0"/>
                        <a:t> 4 – řazení geometrických tvarů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snímek</a:t>
                      </a:r>
                      <a:r>
                        <a:rPr lang="cs-CZ" baseline="0" dirty="0" smtClean="0"/>
                        <a:t> 5 – poznávání geometrických tvarů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snímek 6, 7 – určování počtu, rozlišování tvarů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řešení úkolů: snímky  9 </a:t>
                      </a:r>
                      <a:r>
                        <a:rPr lang="cs-CZ" smtClean="0"/>
                        <a:t>– 11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vzdělávání žáků s LMP, 1. stupeň – 1 . období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7 – 9 let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6700" dirty="0" smtClean="0">
                <a:solidFill>
                  <a:srgbClr val="0070C0"/>
                </a:solidFill>
              </a:rPr>
              <a:t>Geometrické tvary III.</a:t>
            </a:r>
            <a:endParaRPr lang="cs-CZ" sz="67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abulka 27"/>
          <p:cNvGraphicFramePr>
            <a:graphicFrameLocks noGrp="1"/>
          </p:cNvGraphicFramePr>
          <p:nvPr/>
        </p:nvGraphicFramePr>
        <p:xfrm>
          <a:off x="1524000" y="1397000"/>
          <a:ext cx="6096000" cy="39762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6638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/>
              <a:t>Dokresli mamince ubrus.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7812360" y="1484784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7956376" y="4653136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7884368" y="2132856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7884368" y="4005064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7884368" y="2708920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7884368" y="3356992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2627784" y="4869160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2627784" y="1556792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1619672" y="2924944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3275856" y="5661248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4139952" y="5661248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5004048" y="5661248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2627784" y="5661248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>
            <a:off x="2771800" y="4077072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>
            <a:off x="1763688" y="2132856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5796136" y="5661248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6588224" y="5661248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7380312" y="5661248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8172400" y="558924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>
            <a:off x="1835696" y="4797152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1763688" y="1484784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Rovnoramenný trojúhelník 62"/>
          <p:cNvSpPr/>
          <p:nvPr/>
        </p:nvSpPr>
        <p:spPr>
          <a:xfrm>
            <a:off x="1043608" y="5661248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Rovnoramenný trojúhelník 63"/>
          <p:cNvSpPr/>
          <p:nvPr/>
        </p:nvSpPr>
        <p:spPr>
          <a:xfrm>
            <a:off x="1907704" y="5661248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Rovnoramenný trojúhelník 64"/>
          <p:cNvSpPr/>
          <p:nvPr/>
        </p:nvSpPr>
        <p:spPr>
          <a:xfrm>
            <a:off x="2771800" y="2780928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Srdce 65"/>
          <p:cNvSpPr/>
          <p:nvPr/>
        </p:nvSpPr>
        <p:spPr>
          <a:xfrm>
            <a:off x="611560" y="1484784"/>
            <a:ext cx="504056" cy="504056"/>
          </a:xfrm>
          <a:prstGeom prst="hear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Srdce 66"/>
          <p:cNvSpPr/>
          <p:nvPr/>
        </p:nvSpPr>
        <p:spPr>
          <a:xfrm>
            <a:off x="467544" y="836712"/>
            <a:ext cx="504056" cy="504056"/>
          </a:xfrm>
          <a:prstGeom prst="hear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Srdce 67"/>
          <p:cNvSpPr/>
          <p:nvPr/>
        </p:nvSpPr>
        <p:spPr>
          <a:xfrm>
            <a:off x="611560" y="2708920"/>
            <a:ext cx="504056" cy="504056"/>
          </a:xfrm>
          <a:prstGeom prst="hear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Srdce 68"/>
          <p:cNvSpPr/>
          <p:nvPr/>
        </p:nvSpPr>
        <p:spPr>
          <a:xfrm>
            <a:off x="467544" y="2132856"/>
            <a:ext cx="504056" cy="504056"/>
          </a:xfrm>
          <a:prstGeom prst="hear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Srdce 69"/>
          <p:cNvSpPr/>
          <p:nvPr/>
        </p:nvSpPr>
        <p:spPr>
          <a:xfrm>
            <a:off x="1763688" y="4077072"/>
            <a:ext cx="504056" cy="504056"/>
          </a:xfrm>
          <a:prstGeom prst="hear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Srdce 70"/>
          <p:cNvSpPr/>
          <p:nvPr/>
        </p:nvSpPr>
        <p:spPr>
          <a:xfrm>
            <a:off x="2771800" y="2132856"/>
            <a:ext cx="504056" cy="504056"/>
          </a:xfrm>
          <a:prstGeom prst="hear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Mrak 71"/>
          <p:cNvSpPr/>
          <p:nvPr/>
        </p:nvSpPr>
        <p:spPr>
          <a:xfrm>
            <a:off x="323528" y="4653136"/>
            <a:ext cx="576064" cy="432048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Slunce 76"/>
          <p:cNvSpPr/>
          <p:nvPr/>
        </p:nvSpPr>
        <p:spPr>
          <a:xfrm>
            <a:off x="539552" y="3501008"/>
            <a:ext cx="576064" cy="576064"/>
          </a:xfrm>
          <a:prstGeom prst="su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Slunce 77"/>
          <p:cNvSpPr/>
          <p:nvPr/>
        </p:nvSpPr>
        <p:spPr>
          <a:xfrm>
            <a:off x="755576" y="4149080"/>
            <a:ext cx="576064" cy="576064"/>
          </a:xfrm>
          <a:prstGeom prst="su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Slunce 78"/>
          <p:cNvSpPr/>
          <p:nvPr/>
        </p:nvSpPr>
        <p:spPr>
          <a:xfrm>
            <a:off x="2771800" y="3429000"/>
            <a:ext cx="576064" cy="576064"/>
          </a:xfrm>
          <a:prstGeom prst="su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Mrak 79"/>
          <p:cNvSpPr/>
          <p:nvPr/>
        </p:nvSpPr>
        <p:spPr>
          <a:xfrm>
            <a:off x="755576" y="5157192"/>
            <a:ext cx="576064" cy="432048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Mrak 84"/>
          <p:cNvSpPr/>
          <p:nvPr/>
        </p:nvSpPr>
        <p:spPr>
          <a:xfrm>
            <a:off x="1763688" y="3501008"/>
            <a:ext cx="576064" cy="432048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2" name="Rectangle 24"/>
          <p:cNvSpPr>
            <a:spLocks noChangeArrowheads="1"/>
          </p:cNvSpPr>
          <p:nvPr/>
        </p:nvSpPr>
        <p:spPr bwMode="auto">
          <a:xfrm rot="-5400000">
            <a:off x="7723212" y="4238228"/>
            <a:ext cx="409575" cy="109537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69" name="Rectangle 21"/>
          <p:cNvSpPr>
            <a:spLocks noChangeArrowheads="1"/>
          </p:cNvSpPr>
          <p:nvPr/>
        </p:nvSpPr>
        <p:spPr bwMode="auto">
          <a:xfrm rot="-5400000">
            <a:off x="7699623" y="2965673"/>
            <a:ext cx="74612" cy="857250"/>
          </a:xfrm>
          <a:prstGeom prst="rect">
            <a:avLst/>
          </a:prstGeom>
          <a:solidFill>
            <a:srgbClr val="0066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71" name="AutoShape 23"/>
          <p:cNvSpPr>
            <a:spLocks noChangeArrowheads="1"/>
          </p:cNvSpPr>
          <p:nvPr/>
        </p:nvSpPr>
        <p:spPr bwMode="auto">
          <a:xfrm>
            <a:off x="1187624" y="4509120"/>
            <a:ext cx="676275" cy="561975"/>
          </a:xfrm>
          <a:prstGeom prst="triangle">
            <a:avLst>
              <a:gd name="adj" fmla="val 50000"/>
            </a:avLst>
          </a:prstGeom>
          <a:solidFill>
            <a:srgbClr val="92D05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68" name="Oval 20"/>
          <p:cNvSpPr>
            <a:spLocks noChangeArrowheads="1"/>
          </p:cNvSpPr>
          <p:nvPr/>
        </p:nvSpPr>
        <p:spPr bwMode="auto">
          <a:xfrm>
            <a:off x="1187624" y="1844824"/>
            <a:ext cx="390525" cy="390525"/>
          </a:xfrm>
          <a:prstGeom prst="ellipse">
            <a:avLst/>
          </a:prstGeom>
          <a:solidFill>
            <a:srgbClr val="FF66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70" name="Oval 22"/>
          <p:cNvSpPr>
            <a:spLocks noChangeArrowheads="1"/>
          </p:cNvSpPr>
          <p:nvPr/>
        </p:nvSpPr>
        <p:spPr bwMode="auto">
          <a:xfrm>
            <a:off x="1043608" y="2924944"/>
            <a:ext cx="871537" cy="876300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0" y="196861"/>
            <a:ext cx="86764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Vybarvi obrázek.</a:t>
            </a:r>
          </a:p>
        </p:txBody>
      </p:sp>
      <p:sp>
        <p:nvSpPr>
          <p:cNvPr id="2074" name="Rectangle 2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75" name="Rectangle 2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236296" y="350100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t</a:t>
            </a:r>
            <a:r>
              <a:rPr lang="cs-CZ" dirty="0" err="1" smtClean="0"/>
              <a:t>m.zelená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971600" y="515719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s</a:t>
            </a:r>
            <a:r>
              <a:rPr lang="cs-CZ" dirty="0" err="1" smtClean="0"/>
              <a:t>v.zelená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187624" y="386104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žlutá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971600" y="234888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růžová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452320" y="508518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červená</a:t>
            </a:r>
            <a:endParaRPr lang="cs-CZ" dirty="0"/>
          </a:p>
        </p:txBody>
      </p:sp>
      <p:sp>
        <p:nvSpPr>
          <p:cNvPr id="36" name="Oval 22"/>
          <p:cNvSpPr>
            <a:spLocks noChangeArrowheads="1"/>
          </p:cNvSpPr>
          <p:nvPr/>
        </p:nvSpPr>
        <p:spPr bwMode="auto">
          <a:xfrm>
            <a:off x="4644008" y="1844824"/>
            <a:ext cx="871537" cy="8763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7" name="Oval 20"/>
          <p:cNvSpPr>
            <a:spLocks noChangeArrowheads="1"/>
          </p:cNvSpPr>
          <p:nvPr/>
        </p:nvSpPr>
        <p:spPr bwMode="auto">
          <a:xfrm>
            <a:off x="4283968" y="2348880"/>
            <a:ext cx="390525" cy="3905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8" name="Oval 20"/>
          <p:cNvSpPr>
            <a:spLocks noChangeArrowheads="1"/>
          </p:cNvSpPr>
          <p:nvPr/>
        </p:nvSpPr>
        <p:spPr bwMode="auto">
          <a:xfrm>
            <a:off x="4572000" y="2636912"/>
            <a:ext cx="390525" cy="3905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9" name="Oval 20"/>
          <p:cNvSpPr>
            <a:spLocks noChangeArrowheads="1"/>
          </p:cNvSpPr>
          <p:nvPr/>
        </p:nvSpPr>
        <p:spPr bwMode="auto">
          <a:xfrm>
            <a:off x="5004048" y="2708920"/>
            <a:ext cx="390525" cy="3905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0" name="Oval 20"/>
          <p:cNvSpPr>
            <a:spLocks noChangeArrowheads="1"/>
          </p:cNvSpPr>
          <p:nvPr/>
        </p:nvSpPr>
        <p:spPr bwMode="auto">
          <a:xfrm>
            <a:off x="5364088" y="2564904"/>
            <a:ext cx="390525" cy="3905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" name="Oval 20"/>
          <p:cNvSpPr>
            <a:spLocks noChangeArrowheads="1"/>
          </p:cNvSpPr>
          <p:nvPr/>
        </p:nvSpPr>
        <p:spPr bwMode="auto">
          <a:xfrm>
            <a:off x="5508104" y="2204864"/>
            <a:ext cx="390525" cy="3905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2" name="Oval 20"/>
          <p:cNvSpPr>
            <a:spLocks noChangeArrowheads="1"/>
          </p:cNvSpPr>
          <p:nvPr/>
        </p:nvSpPr>
        <p:spPr bwMode="auto">
          <a:xfrm>
            <a:off x="4283968" y="1916832"/>
            <a:ext cx="390525" cy="3905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3" name="Oval 20"/>
          <p:cNvSpPr>
            <a:spLocks noChangeArrowheads="1"/>
          </p:cNvSpPr>
          <p:nvPr/>
        </p:nvSpPr>
        <p:spPr bwMode="auto">
          <a:xfrm>
            <a:off x="4427984" y="1556792"/>
            <a:ext cx="390525" cy="3905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4" name="Oval 20"/>
          <p:cNvSpPr>
            <a:spLocks noChangeArrowheads="1"/>
          </p:cNvSpPr>
          <p:nvPr/>
        </p:nvSpPr>
        <p:spPr bwMode="auto">
          <a:xfrm>
            <a:off x="5436096" y="1772816"/>
            <a:ext cx="390525" cy="3905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5" name="Oval 20"/>
          <p:cNvSpPr>
            <a:spLocks noChangeArrowheads="1"/>
          </p:cNvSpPr>
          <p:nvPr/>
        </p:nvSpPr>
        <p:spPr bwMode="auto">
          <a:xfrm>
            <a:off x="5148064" y="1484784"/>
            <a:ext cx="390525" cy="3905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6" name="Oval 20"/>
          <p:cNvSpPr>
            <a:spLocks noChangeArrowheads="1"/>
          </p:cNvSpPr>
          <p:nvPr/>
        </p:nvSpPr>
        <p:spPr bwMode="auto">
          <a:xfrm>
            <a:off x="4788024" y="1412776"/>
            <a:ext cx="390525" cy="3905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2" name="Obdélník 51"/>
          <p:cNvSpPr/>
          <p:nvPr/>
        </p:nvSpPr>
        <p:spPr>
          <a:xfrm rot="16200000">
            <a:off x="4570288" y="3502720"/>
            <a:ext cx="936104" cy="6858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 rot="16200000">
            <a:off x="4570288" y="4438824"/>
            <a:ext cx="936104" cy="6858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 rot="16200000">
            <a:off x="4860032" y="5373216"/>
            <a:ext cx="1512168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 rot="16200000">
            <a:off x="4355976" y="5373216"/>
            <a:ext cx="1512168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 rot="16200000">
            <a:off x="3851920" y="5373216"/>
            <a:ext cx="1512168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Pravoúhlý trojúhelník 60"/>
          <p:cNvSpPr/>
          <p:nvPr/>
        </p:nvSpPr>
        <p:spPr>
          <a:xfrm rot="6471559">
            <a:off x="4760421" y="3773034"/>
            <a:ext cx="1800200" cy="648072"/>
          </a:xfrm>
          <a:prstGeom prst="rtTriangl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Pravoúhlý trojúhelník 61"/>
          <p:cNvSpPr/>
          <p:nvPr/>
        </p:nvSpPr>
        <p:spPr>
          <a:xfrm rot="1151527">
            <a:off x="3332353" y="3922910"/>
            <a:ext cx="1800200" cy="648072"/>
          </a:xfrm>
          <a:prstGeom prst="rtTriangl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Pravoúhlý trojúhelník 62"/>
          <p:cNvSpPr/>
          <p:nvPr/>
        </p:nvSpPr>
        <p:spPr>
          <a:xfrm rot="1151527">
            <a:off x="4147764" y="3280903"/>
            <a:ext cx="960915" cy="648072"/>
          </a:xfrm>
          <a:prstGeom prst="rtTriangl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Spočítej geometrické tvary a doplň.</a:t>
            </a:r>
            <a:endParaRPr lang="cs-CZ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79512" y="1268760"/>
            <a:ext cx="2124075" cy="4332288"/>
            <a:chOff x="536" y="5017"/>
            <a:chExt cx="3345" cy="6823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1996" y="7727"/>
              <a:ext cx="510" cy="411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536" y="5017"/>
              <a:ext cx="3345" cy="34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2281" y="5674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auto">
            <a:xfrm>
              <a:off x="1031" y="6190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1876" y="6604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2416" y="7162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1241" y="7477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3150" y="6357"/>
              <a:ext cx="315" cy="32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3" name="Group 11"/>
          <p:cNvGrpSpPr>
            <a:grpSpLocks/>
          </p:cNvGrpSpPr>
          <p:nvPr/>
        </p:nvGrpSpPr>
        <p:grpSpPr bwMode="auto">
          <a:xfrm>
            <a:off x="1979712" y="1844824"/>
            <a:ext cx="2476500" cy="3733800"/>
            <a:chOff x="3376" y="5017"/>
            <a:chExt cx="3900" cy="5880"/>
          </a:xfrm>
        </p:grpSpPr>
        <p:sp>
          <p:nvSpPr>
            <p:cNvPr id="14" name="Rectangle 12"/>
            <p:cNvSpPr>
              <a:spLocks noChangeArrowheads="1"/>
            </p:cNvSpPr>
            <p:nvPr/>
          </p:nvSpPr>
          <p:spPr bwMode="auto">
            <a:xfrm>
              <a:off x="3376" y="7162"/>
              <a:ext cx="3900" cy="373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AutoShape 13"/>
            <p:cNvSpPr>
              <a:spLocks noChangeArrowheads="1"/>
            </p:cNvSpPr>
            <p:nvPr/>
          </p:nvSpPr>
          <p:spPr bwMode="auto">
            <a:xfrm>
              <a:off x="3376" y="5017"/>
              <a:ext cx="3900" cy="214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AutoShape 14"/>
            <p:cNvSpPr>
              <a:spLocks noChangeArrowheads="1"/>
            </p:cNvSpPr>
            <p:nvPr/>
          </p:nvSpPr>
          <p:spPr bwMode="auto">
            <a:xfrm>
              <a:off x="4846" y="9442"/>
              <a:ext cx="945" cy="1455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3961" y="7957"/>
              <a:ext cx="885" cy="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Rectangle 16"/>
            <p:cNvSpPr>
              <a:spLocks noChangeArrowheads="1"/>
            </p:cNvSpPr>
            <p:nvPr/>
          </p:nvSpPr>
          <p:spPr bwMode="auto">
            <a:xfrm>
              <a:off x="5866" y="7957"/>
              <a:ext cx="885" cy="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9" name="Group 17"/>
          <p:cNvGrpSpPr>
            <a:grpSpLocks/>
          </p:cNvGrpSpPr>
          <p:nvPr/>
        </p:nvGrpSpPr>
        <p:grpSpPr bwMode="auto">
          <a:xfrm>
            <a:off x="4499992" y="4005064"/>
            <a:ext cx="2514600" cy="1295400"/>
            <a:chOff x="7276" y="9143"/>
            <a:chExt cx="3960" cy="2040"/>
          </a:xfrm>
        </p:grpSpPr>
        <p:sp>
          <p:nvSpPr>
            <p:cNvPr id="20" name="AutoShape 18"/>
            <p:cNvSpPr>
              <a:spLocks noChangeArrowheads="1"/>
            </p:cNvSpPr>
            <p:nvPr/>
          </p:nvSpPr>
          <p:spPr bwMode="auto">
            <a:xfrm>
              <a:off x="7276" y="9575"/>
              <a:ext cx="3960" cy="225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AutoShape 19"/>
            <p:cNvSpPr>
              <a:spLocks noChangeArrowheads="1"/>
            </p:cNvSpPr>
            <p:nvPr/>
          </p:nvSpPr>
          <p:spPr bwMode="auto">
            <a:xfrm>
              <a:off x="7276" y="10565"/>
              <a:ext cx="3960" cy="225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auto">
            <a:xfrm>
              <a:off x="7801" y="9143"/>
              <a:ext cx="225" cy="2040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AutoShape 21"/>
            <p:cNvSpPr>
              <a:spLocks noChangeArrowheads="1"/>
            </p:cNvSpPr>
            <p:nvPr/>
          </p:nvSpPr>
          <p:spPr bwMode="auto">
            <a:xfrm>
              <a:off x="9196" y="9143"/>
              <a:ext cx="225" cy="2040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AutoShape 22"/>
            <p:cNvSpPr>
              <a:spLocks noChangeArrowheads="1"/>
            </p:cNvSpPr>
            <p:nvPr/>
          </p:nvSpPr>
          <p:spPr bwMode="auto">
            <a:xfrm>
              <a:off x="10576" y="9143"/>
              <a:ext cx="225" cy="2040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25" name="Group 23"/>
          <p:cNvGrpSpPr>
            <a:grpSpLocks/>
          </p:cNvGrpSpPr>
          <p:nvPr/>
        </p:nvGrpSpPr>
        <p:grpSpPr bwMode="auto">
          <a:xfrm>
            <a:off x="4788024" y="1628800"/>
            <a:ext cx="2105025" cy="2046287"/>
            <a:chOff x="7961" y="3050"/>
            <a:chExt cx="3315" cy="3222"/>
          </a:xfrm>
        </p:grpSpPr>
        <p:cxnSp>
          <p:nvCxnSpPr>
            <p:cNvPr id="26" name="AutoShape 24"/>
            <p:cNvCxnSpPr>
              <a:cxnSpLocks noChangeShapeType="1"/>
            </p:cNvCxnSpPr>
            <p:nvPr/>
          </p:nvCxnSpPr>
          <p:spPr bwMode="auto">
            <a:xfrm flipH="1" flipV="1">
              <a:off x="9011" y="3050"/>
              <a:ext cx="360" cy="88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7" name="AutoShape 25"/>
            <p:cNvCxnSpPr>
              <a:cxnSpLocks noChangeShapeType="1"/>
            </p:cNvCxnSpPr>
            <p:nvPr/>
          </p:nvCxnSpPr>
          <p:spPr bwMode="auto">
            <a:xfrm flipV="1">
              <a:off x="9896" y="3125"/>
              <a:ext cx="540" cy="81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8" name="AutoShape 26"/>
            <p:cNvCxnSpPr>
              <a:cxnSpLocks noChangeShapeType="1"/>
            </p:cNvCxnSpPr>
            <p:nvPr/>
          </p:nvCxnSpPr>
          <p:spPr bwMode="auto">
            <a:xfrm flipV="1">
              <a:off x="10256" y="4115"/>
              <a:ext cx="1020" cy="24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9" name="AutoShape 27"/>
            <p:cNvCxnSpPr>
              <a:cxnSpLocks noChangeShapeType="1"/>
            </p:cNvCxnSpPr>
            <p:nvPr/>
          </p:nvCxnSpPr>
          <p:spPr bwMode="auto">
            <a:xfrm flipH="1" flipV="1">
              <a:off x="7961" y="3935"/>
              <a:ext cx="975" cy="42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0" name="AutoShape 28"/>
            <p:cNvCxnSpPr>
              <a:cxnSpLocks noChangeShapeType="1"/>
            </p:cNvCxnSpPr>
            <p:nvPr/>
          </p:nvCxnSpPr>
          <p:spPr bwMode="auto">
            <a:xfrm flipH="1">
              <a:off x="7961" y="4895"/>
              <a:ext cx="1050" cy="52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1" name="AutoShape 29"/>
            <p:cNvCxnSpPr>
              <a:cxnSpLocks noChangeShapeType="1"/>
            </p:cNvCxnSpPr>
            <p:nvPr/>
          </p:nvCxnSpPr>
          <p:spPr bwMode="auto">
            <a:xfrm flipH="1">
              <a:off x="9146" y="5300"/>
              <a:ext cx="300" cy="97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2" name="AutoShape 30"/>
            <p:cNvCxnSpPr>
              <a:cxnSpLocks noChangeShapeType="1"/>
            </p:cNvCxnSpPr>
            <p:nvPr/>
          </p:nvCxnSpPr>
          <p:spPr bwMode="auto">
            <a:xfrm>
              <a:off x="10076" y="5105"/>
              <a:ext cx="975" cy="69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33" name="Oval 31"/>
            <p:cNvSpPr>
              <a:spLocks noChangeArrowheads="1"/>
            </p:cNvSpPr>
            <p:nvPr/>
          </p:nvSpPr>
          <p:spPr bwMode="auto">
            <a:xfrm>
              <a:off x="9056" y="4115"/>
              <a:ext cx="1020" cy="100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34" name="Group 32"/>
          <p:cNvGrpSpPr>
            <a:grpSpLocks/>
          </p:cNvGrpSpPr>
          <p:nvPr/>
        </p:nvGrpSpPr>
        <p:grpSpPr bwMode="auto">
          <a:xfrm>
            <a:off x="7020272" y="3429000"/>
            <a:ext cx="1057275" cy="1962150"/>
            <a:chOff x="1666" y="8677"/>
            <a:chExt cx="1665" cy="3090"/>
          </a:xfrm>
        </p:grpSpPr>
        <p:sp>
          <p:nvSpPr>
            <p:cNvPr id="35" name="AutoShape 33"/>
            <p:cNvSpPr>
              <a:spLocks noChangeArrowheads="1"/>
            </p:cNvSpPr>
            <p:nvPr/>
          </p:nvSpPr>
          <p:spPr bwMode="auto">
            <a:xfrm>
              <a:off x="1666" y="8677"/>
              <a:ext cx="1665" cy="144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Rectangle 34"/>
            <p:cNvSpPr>
              <a:spLocks noChangeArrowheads="1"/>
            </p:cNvSpPr>
            <p:nvPr/>
          </p:nvSpPr>
          <p:spPr bwMode="auto">
            <a:xfrm>
              <a:off x="1666" y="10117"/>
              <a:ext cx="1665" cy="16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35"/>
            <p:cNvSpPr>
              <a:spLocks noChangeArrowheads="1"/>
            </p:cNvSpPr>
            <p:nvPr/>
          </p:nvSpPr>
          <p:spPr bwMode="auto">
            <a:xfrm>
              <a:off x="1996" y="10432"/>
              <a:ext cx="1020" cy="100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38" name="AutoShape 36"/>
          <p:cNvSpPr>
            <a:spLocks noChangeArrowheads="1"/>
          </p:cNvSpPr>
          <p:nvPr/>
        </p:nvSpPr>
        <p:spPr bwMode="auto">
          <a:xfrm>
            <a:off x="611560" y="5949280"/>
            <a:ext cx="476250" cy="400050"/>
          </a:xfrm>
          <a:prstGeom prst="flowChartExtra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8" name="AutoShape 41"/>
          <p:cNvSpPr>
            <a:spLocks noChangeArrowheads="1"/>
          </p:cNvSpPr>
          <p:nvPr/>
        </p:nvSpPr>
        <p:spPr bwMode="auto">
          <a:xfrm>
            <a:off x="1691680" y="6093296"/>
            <a:ext cx="238125" cy="249237"/>
          </a:xfrm>
          <a:prstGeom prst="flowChartExtra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9" name="Oval 42"/>
          <p:cNvSpPr>
            <a:spLocks noChangeArrowheads="1"/>
          </p:cNvSpPr>
          <p:nvPr/>
        </p:nvSpPr>
        <p:spPr bwMode="auto">
          <a:xfrm>
            <a:off x="2699792" y="6021288"/>
            <a:ext cx="342900" cy="352425"/>
          </a:xfrm>
          <a:prstGeom prst="ellipse">
            <a:avLst/>
          </a:prstGeom>
          <a:solidFill>
            <a:schemeClr val="bg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0" name="Oval 39"/>
          <p:cNvSpPr>
            <a:spLocks noChangeArrowheads="1"/>
          </p:cNvSpPr>
          <p:nvPr/>
        </p:nvSpPr>
        <p:spPr bwMode="auto">
          <a:xfrm>
            <a:off x="3491880" y="6093296"/>
            <a:ext cx="200025" cy="207963"/>
          </a:xfrm>
          <a:prstGeom prst="ellipse">
            <a:avLst/>
          </a:prstGeom>
          <a:solidFill>
            <a:schemeClr val="bg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1" name="Oval 43"/>
          <p:cNvSpPr>
            <a:spLocks noChangeArrowheads="1"/>
          </p:cNvSpPr>
          <p:nvPr/>
        </p:nvSpPr>
        <p:spPr bwMode="auto">
          <a:xfrm>
            <a:off x="4139952" y="6093296"/>
            <a:ext cx="114300" cy="114300"/>
          </a:xfrm>
          <a:prstGeom prst="ellipse">
            <a:avLst/>
          </a:prstGeom>
          <a:solidFill>
            <a:schemeClr val="bg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2" name="AutoShape 38"/>
          <p:cNvSpPr>
            <a:spLocks noChangeArrowheads="1"/>
          </p:cNvSpPr>
          <p:nvPr/>
        </p:nvSpPr>
        <p:spPr bwMode="auto">
          <a:xfrm>
            <a:off x="4644008" y="6021288"/>
            <a:ext cx="542925" cy="257175"/>
          </a:xfrm>
          <a:prstGeom prst="flowChartProcess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3" name="Rectangle 45"/>
          <p:cNvSpPr>
            <a:spLocks noChangeArrowheads="1"/>
          </p:cNvSpPr>
          <p:nvPr/>
        </p:nvSpPr>
        <p:spPr bwMode="auto">
          <a:xfrm rot="5400000">
            <a:off x="5455617" y="6001767"/>
            <a:ext cx="828675" cy="1476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4" name="Rectangle 40"/>
          <p:cNvSpPr>
            <a:spLocks noChangeArrowheads="1"/>
          </p:cNvSpPr>
          <p:nvPr/>
        </p:nvSpPr>
        <p:spPr bwMode="auto">
          <a:xfrm>
            <a:off x="7236296" y="6021288"/>
            <a:ext cx="219075" cy="2111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5" name="Rectangle 44"/>
          <p:cNvSpPr>
            <a:spLocks noChangeArrowheads="1"/>
          </p:cNvSpPr>
          <p:nvPr/>
        </p:nvSpPr>
        <p:spPr bwMode="auto">
          <a:xfrm>
            <a:off x="7884368" y="6093296"/>
            <a:ext cx="90488" cy="95250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6" name="Rectangle 37"/>
          <p:cNvSpPr>
            <a:spLocks noChangeArrowheads="1"/>
          </p:cNvSpPr>
          <p:nvPr/>
        </p:nvSpPr>
        <p:spPr bwMode="auto">
          <a:xfrm>
            <a:off x="6372200" y="5877272"/>
            <a:ext cx="295275" cy="3048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8316416" y="17728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8316416" y="3789040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8316416" y="3284984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8316416" y="22768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8316416" y="479715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2" name="Obdélník 61"/>
          <p:cNvSpPr/>
          <p:nvPr/>
        </p:nvSpPr>
        <p:spPr>
          <a:xfrm>
            <a:off x="8316416" y="429309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8316416" y="2780928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4" name="Obdélník 63"/>
          <p:cNvSpPr/>
          <p:nvPr/>
        </p:nvSpPr>
        <p:spPr>
          <a:xfrm>
            <a:off x="7956376" y="2780928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7596336" y="2780928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6" name="Obdélník 65"/>
          <p:cNvSpPr/>
          <p:nvPr/>
        </p:nvSpPr>
        <p:spPr>
          <a:xfrm>
            <a:off x="7956376" y="22768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7" name="Obdélník 66"/>
          <p:cNvSpPr/>
          <p:nvPr/>
        </p:nvSpPr>
        <p:spPr>
          <a:xfrm>
            <a:off x="7596336" y="22768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8" name="Obdélník 67"/>
          <p:cNvSpPr/>
          <p:nvPr/>
        </p:nvSpPr>
        <p:spPr>
          <a:xfrm>
            <a:off x="8676456" y="22768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9" name="Obdélník 68"/>
          <p:cNvSpPr/>
          <p:nvPr/>
        </p:nvSpPr>
        <p:spPr>
          <a:xfrm>
            <a:off x="7236296" y="22768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Číslům, která zbyla, přiřaď správný počet geometrických tvarů.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267744" y="213285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516216" y="213285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427984" y="213285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580112" y="5661248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716016" y="5661248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851920" y="5661248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987824" y="5661248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123728" y="5661248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444208" y="5661248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308304" y="5661248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teď můžeš obrázek vybarvit.</a:t>
            </a:r>
            <a:endParaRPr lang="cs-CZ" dirty="0"/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79512" y="1268760"/>
            <a:ext cx="2124075" cy="4332288"/>
            <a:chOff x="536" y="5017"/>
            <a:chExt cx="3345" cy="6823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1996" y="7727"/>
              <a:ext cx="510" cy="411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536" y="5017"/>
              <a:ext cx="3345" cy="34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2281" y="5674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auto">
            <a:xfrm>
              <a:off x="1031" y="6190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1876" y="6604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2416" y="7162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1241" y="7477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3150" y="6357"/>
              <a:ext cx="315" cy="32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979712" y="1844824"/>
            <a:ext cx="2476500" cy="3733800"/>
            <a:chOff x="3376" y="5017"/>
            <a:chExt cx="3900" cy="5880"/>
          </a:xfrm>
        </p:grpSpPr>
        <p:sp>
          <p:nvSpPr>
            <p:cNvPr id="14" name="Rectangle 12"/>
            <p:cNvSpPr>
              <a:spLocks noChangeArrowheads="1"/>
            </p:cNvSpPr>
            <p:nvPr/>
          </p:nvSpPr>
          <p:spPr bwMode="auto">
            <a:xfrm>
              <a:off x="3376" y="7162"/>
              <a:ext cx="3900" cy="373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AutoShape 13"/>
            <p:cNvSpPr>
              <a:spLocks noChangeArrowheads="1"/>
            </p:cNvSpPr>
            <p:nvPr/>
          </p:nvSpPr>
          <p:spPr bwMode="auto">
            <a:xfrm>
              <a:off x="3376" y="5017"/>
              <a:ext cx="3900" cy="214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AutoShape 14"/>
            <p:cNvSpPr>
              <a:spLocks noChangeArrowheads="1"/>
            </p:cNvSpPr>
            <p:nvPr/>
          </p:nvSpPr>
          <p:spPr bwMode="auto">
            <a:xfrm>
              <a:off x="4846" y="9442"/>
              <a:ext cx="945" cy="1455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3961" y="7957"/>
              <a:ext cx="885" cy="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Rectangle 16"/>
            <p:cNvSpPr>
              <a:spLocks noChangeArrowheads="1"/>
            </p:cNvSpPr>
            <p:nvPr/>
          </p:nvSpPr>
          <p:spPr bwMode="auto">
            <a:xfrm>
              <a:off x="5866" y="7957"/>
              <a:ext cx="885" cy="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3" name="Group 17"/>
          <p:cNvGrpSpPr>
            <a:grpSpLocks/>
          </p:cNvGrpSpPr>
          <p:nvPr/>
        </p:nvGrpSpPr>
        <p:grpSpPr bwMode="auto">
          <a:xfrm>
            <a:off x="4499992" y="4005064"/>
            <a:ext cx="2514600" cy="1295400"/>
            <a:chOff x="7276" y="9143"/>
            <a:chExt cx="3960" cy="2040"/>
          </a:xfrm>
        </p:grpSpPr>
        <p:sp>
          <p:nvSpPr>
            <p:cNvPr id="20" name="AutoShape 18"/>
            <p:cNvSpPr>
              <a:spLocks noChangeArrowheads="1"/>
            </p:cNvSpPr>
            <p:nvPr/>
          </p:nvSpPr>
          <p:spPr bwMode="auto">
            <a:xfrm>
              <a:off x="7276" y="9575"/>
              <a:ext cx="3960" cy="225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AutoShape 19"/>
            <p:cNvSpPr>
              <a:spLocks noChangeArrowheads="1"/>
            </p:cNvSpPr>
            <p:nvPr/>
          </p:nvSpPr>
          <p:spPr bwMode="auto">
            <a:xfrm>
              <a:off x="7276" y="10565"/>
              <a:ext cx="3960" cy="225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auto">
            <a:xfrm>
              <a:off x="7801" y="9143"/>
              <a:ext cx="225" cy="2040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AutoShape 21"/>
            <p:cNvSpPr>
              <a:spLocks noChangeArrowheads="1"/>
            </p:cNvSpPr>
            <p:nvPr/>
          </p:nvSpPr>
          <p:spPr bwMode="auto">
            <a:xfrm>
              <a:off x="9196" y="9143"/>
              <a:ext cx="225" cy="2040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AutoShape 22"/>
            <p:cNvSpPr>
              <a:spLocks noChangeArrowheads="1"/>
            </p:cNvSpPr>
            <p:nvPr/>
          </p:nvSpPr>
          <p:spPr bwMode="auto">
            <a:xfrm>
              <a:off x="10576" y="9143"/>
              <a:ext cx="225" cy="2040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9" name="Group 23"/>
          <p:cNvGrpSpPr>
            <a:grpSpLocks/>
          </p:cNvGrpSpPr>
          <p:nvPr/>
        </p:nvGrpSpPr>
        <p:grpSpPr bwMode="auto">
          <a:xfrm>
            <a:off x="4788024" y="1628800"/>
            <a:ext cx="2105025" cy="2046287"/>
            <a:chOff x="7961" y="3050"/>
            <a:chExt cx="3315" cy="3222"/>
          </a:xfrm>
        </p:grpSpPr>
        <p:cxnSp>
          <p:nvCxnSpPr>
            <p:cNvPr id="26" name="AutoShape 24"/>
            <p:cNvCxnSpPr>
              <a:cxnSpLocks noChangeShapeType="1"/>
            </p:cNvCxnSpPr>
            <p:nvPr/>
          </p:nvCxnSpPr>
          <p:spPr bwMode="auto">
            <a:xfrm flipH="1" flipV="1">
              <a:off x="9011" y="3050"/>
              <a:ext cx="360" cy="88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7" name="AutoShape 25"/>
            <p:cNvCxnSpPr>
              <a:cxnSpLocks noChangeShapeType="1"/>
            </p:cNvCxnSpPr>
            <p:nvPr/>
          </p:nvCxnSpPr>
          <p:spPr bwMode="auto">
            <a:xfrm flipV="1">
              <a:off x="9896" y="3125"/>
              <a:ext cx="540" cy="81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8" name="AutoShape 26"/>
            <p:cNvCxnSpPr>
              <a:cxnSpLocks noChangeShapeType="1"/>
            </p:cNvCxnSpPr>
            <p:nvPr/>
          </p:nvCxnSpPr>
          <p:spPr bwMode="auto">
            <a:xfrm flipV="1">
              <a:off x="10256" y="4115"/>
              <a:ext cx="1020" cy="24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9" name="AutoShape 27"/>
            <p:cNvCxnSpPr>
              <a:cxnSpLocks noChangeShapeType="1"/>
            </p:cNvCxnSpPr>
            <p:nvPr/>
          </p:nvCxnSpPr>
          <p:spPr bwMode="auto">
            <a:xfrm flipH="1" flipV="1">
              <a:off x="7961" y="3935"/>
              <a:ext cx="975" cy="42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0" name="AutoShape 28"/>
            <p:cNvCxnSpPr>
              <a:cxnSpLocks noChangeShapeType="1"/>
            </p:cNvCxnSpPr>
            <p:nvPr/>
          </p:nvCxnSpPr>
          <p:spPr bwMode="auto">
            <a:xfrm flipH="1">
              <a:off x="7961" y="4895"/>
              <a:ext cx="1050" cy="52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1" name="AutoShape 29"/>
            <p:cNvCxnSpPr>
              <a:cxnSpLocks noChangeShapeType="1"/>
            </p:cNvCxnSpPr>
            <p:nvPr/>
          </p:nvCxnSpPr>
          <p:spPr bwMode="auto">
            <a:xfrm flipH="1">
              <a:off x="9146" y="5300"/>
              <a:ext cx="300" cy="97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2" name="AutoShape 30"/>
            <p:cNvCxnSpPr>
              <a:cxnSpLocks noChangeShapeType="1"/>
            </p:cNvCxnSpPr>
            <p:nvPr/>
          </p:nvCxnSpPr>
          <p:spPr bwMode="auto">
            <a:xfrm>
              <a:off x="10076" y="5105"/>
              <a:ext cx="975" cy="69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33" name="Oval 31"/>
            <p:cNvSpPr>
              <a:spLocks noChangeArrowheads="1"/>
            </p:cNvSpPr>
            <p:nvPr/>
          </p:nvSpPr>
          <p:spPr bwMode="auto">
            <a:xfrm>
              <a:off x="9056" y="4115"/>
              <a:ext cx="1020" cy="100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7020272" y="3429000"/>
            <a:ext cx="1057275" cy="1962150"/>
            <a:chOff x="1666" y="8677"/>
            <a:chExt cx="1665" cy="3090"/>
          </a:xfrm>
        </p:grpSpPr>
        <p:sp>
          <p:nvSpPr>
            <p:cNvPr id="35" name="AutoShape 33"/>
            <p:cNvSpPr>
              <a:spLocks noChangeArrowheads="1"/>
            </p:cNvSpPr>
            <p:nvPr/>
          </p:nvSpPr>
          <p:spPr bwMode="auto">
            <a:xfrm>
              <a:off x="1666" y="8677"/>
              <a:ext cx="1665" cy="144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Rectangle 34"/>
            <p:cNvSpPr>
              <a:spLocks noChangeArrowheads="1"/>
            </p:cNvSpPr>
            <p:nvPr/>
          </p:nvSpPr>
          <p:spPr bwMode="auto">
            <a:xfrm>
              <a:off x="1666" y="10117"/>
              <a:ext cx="1665" cy="16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35"/>
            <p:cNvSpPr>
              <a:spLocks noChangeArrowheads="1"/>
            </p:cNvSpPr>
            <p:nvPr/>
          </p:nvSpPr>
          <p:spPr bwMode="auto">
            <a:xfrm>
              <a:off x="1996" y="10432"/>
              <a:ext cx="1020" cy="100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38" name="AutoShape 36"/>
          <p:cNvSpPr>
            <a:spLocks noChangeArrowheads="1"/>
          </p:cNvSpPr>
          <p:nvPr/>
        </p:nvSpPr>
        <p:spPr bwMode="auto">
          <a:xfrm>
            <a:off x="611560" y="5949280"/>
            <a:ext cx="476250" cy="400050"/>
          </a:xfrm>
          <a:prstGeom prst="flowChartExtra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8" name="AutoShape 41"/>
          <p:cNvSpPr>
            <a:spLocks noChangeArrowheads="1"/>
          </p:cNvSpPr>
          <p:nvPr/>
        </p:nvSpPr>
        <p:spPr bwMode="auto">
          <a:xfrm>
            <a:off x="1691680" y="6093296"/>
            <a:ext cx="238125" cy="249237"/>
          </a:xfrm>
          <a:prstGeom prst="flowChartExtra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9" name="Oval 42"/>
          <p:cNvSpPr>
            <a:spLocks noChangeArrowheads="1"/>
          </p:cNvSpPr>
          <p:nvPr/>
        </p:nvSpPr>
        <p:spPr bwMode="auto">
          <a:xfrm>
            <a:off x="2699792" y="6021288"/>
            <a:ext cx="342900" cy="352425"/>
          </a:xfrm>
          <a:prstGeom prst="ellipse">
            <a:avLst/>
          </a:prstGeom>
          <a:solidFill>
            <a:srgbClr val="0066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0" name="Oval 39"/>
          <p:cNvSpPr>
            <a:spLocks noChangeArrowheads="1"/>
          </p:cNvSpPr>
          <p:nvPr/>
        </p:nvSpPr>
        <p:spPr bwMode="auto">
          <a:xfrm>
            <a:off x="3491880" y="6093296"/>
            <a:ext cx="200025" cy="207963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1" name="Oval 43"/>
          <p:cNvSpPr>
            <a:spLocks noChangeArrowheads="1"/>
          </p:cNvSpPr>
          <p:nvPr/>
        </p:nvSpPr>
        <p:spPr bwMode="auto">
          <a:xfrm>
            <a:off x="4139952" y="6093296"/>
            <a:ext cx="114300" cy="1143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2" name="AutoShape 38"/>
          <p:cNvSpPr>
            <a:spLocks noChangeArrowheads="1"/>
          </p:cNvSpPr>
          <p:nvPr/>
        </p:nvSpPr>
        <p:spPr bwMode="auto">
          <a:xfrm>
            <a:off x="4644008" y="6021288"/>
            <a:ext cx="542925" cy="257175"/>
          </a:xfrm>
          <a:prstGeom prst="flowChartProcess">
            <a:avLst/>
          </a:prstGeom>
          <a:solidFill>
            <a:schemeClr val="accent2">
              <a:lumMod val="5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3" name="Rectangle 45"/>
          <p:cNvSpPr>
            <a:spLocks noChangeArrowheads="1"/>
          </p:cNvSpPr>
          <p:nvPr/>
        </p:nvSpPr>
        <p:spPr bwMode="auto">
          <a:xfrm rot="5400000">
            <a:off x="5455617" y="6001767"/>
            <a:ext cx="828675" cy="147638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4" name="Rectangle 40"/>
          <p:cNvSpPr>
            <a:spLocks noChangeArrowheads="1"/>
          </p:cNvSpPr>
          <p:nvPr/>
        </p:nvSpPr>
        <p:spPr bwMode="auto">
          <a:xfrm>
            <a:off x="7236296" y="6021288"/>
            <a:ext cx="219075" cy="211138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5" name="Rectangle 44"/>
          <p:cNvSpPr>
            <a:spLocks noChangeArrowheads="1"/>
          </p:cNvSpPr>
          <p:nvPr/>
        </p:nvSpPr>
        <p:spPr bwMode="auto">
          <a:xfrm>
            <a:off x="7884368" y="6093296"/>
            <a:ext cx="90488" cy="9525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6" name="Rectangle 37"/>
          <p:cNvSpPr>
            <a:spLocks noChangeArrowheads="1"/>
          </p:cNvSpPr>
          <p:nvPr/>
        </p:nvSpPr>
        <p:spPr bwMode="auto">
          <a:xfrm>
            <a:off x="6444208" y="5949280"/>
            <a:ext cx="295275" cy="30480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/>
            </a:r>
            <a:br>
              <a:rPr lang="cs-CZ" sz="5400" dirty="0" smtClean="0">
                <a:solidFill>
                  <a:srgbClr val="FF0000"/>
                </a:solidFill>
              </a:rPr>
            </a:br>
            <a:r>
              <a:rPr lang="cs-CZ" sz="5400" dirty="0" smtClean="0">
                <a:solidFill>
                  <a:srgbClr val="FF0000"/>
                </a:solidFill>
              </a:rPr>
              <a:t/>
            </a:r>
            <a:br>
              <a:rPr lang="cs-CZ" sz="5400" dirty="0" smtClean="0">
                <a:solidFill>
                  <a:srgbClr val="FF0000"/>
                </a:solidFill>
              </a:rPr>
            </a:br>
            <a:r>
              <a:rPr lang="cs-CZ" sz="5400" dirty="0" smtClean="0">
                <a:solidFill>
                  <a:srgbClr val="FF0000"/>
                </a:solidFill>
              </a:rPr>
              <a:t/>
            </a:r>
            <a:br>
              <a:rPr lang="cs-CZ" sz="5400" dirty="0" smtClean="0">
                <a:solidFill>
                  <a:srgbClr val="FF0000"/>
                </a:solidFill>
              </a:rPr>
            </a:br>
            <a:r>
              <a:rPr lang="cs-CZ" sz="5400" dirty="0" smtClean="0">
                <a:solidFill>
                  <a:srgbClr val="FF0000"/>
                </a:solidFill>
              </a:rPr>
              <a:t/>
            </a:r>
            <a:br>
              <a:rPr lang="cs-CZ" sz="5400" dirty="0" smtClean="0">
                <a:solidFill>
                  <a:srgbClr val="FF0000"/>
                </a:solidFill>
              </a:rPr>
            </a:br>
            <a:r>
              <a:rPr lang="cs-CZ" sz="5400" dirty="0" smtClean="0">
                <a:solidFill>
                  <a:srgbClr val="FF0000"/>
                </a:solidFill>
              </a:rPr>
              <a:t/>
            </a:r>
            <a:br>
              <a:rPr lang="cs-CZ" sz="5400" dirty="0" smtClean="0">
                <a:solidFill>
                  <a:srgbClr val="FF0000"/>
                </a:solidFill>
              </a:rPr>
            </a:br>
            <a:r>
              <a:rPr lang="cs-CZ" sz="5400" dirty="0" smtClean="0">
                <a:solidFill>
                  <a:srgbClr val="FF0000"/>
                </a:solidFill>
              </a:rPr>
              <a:t/>
            </a:r>
            <a:br>
              <a:rPr lang="cs-CZ" sz="5400" dirty="0" smtClean="0">
                <a:solidFill>
                  <a:srgbClr val="FF0000"/>
                </a:solidFill>
              </a:rPr>
            </a:br>
            <a:r>
              <a:rPr lang="cs-CZ" sz="8900" dirty="0" smtClean="0">
                <a:solidFill>
                  <a:srgbClr val="FF0000"/>
                </a:solidFill>
              </a:rPr>
              <a:t>ŘEŠENÍ</a:t>
            </a:r>
            <a:endParaRPr lang="cs-CZ" sz="8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abulka 27"/>
          <p:cNvGraphicFramePr>
            <a:graphicFrameLocks noGrp="1"/>
          </p:cNvGraphicFramePr>
          <p:nvPr/>
        </p:nvGraphicFramePr>
        <p:xfrm>
          <a:off x="1524000" y="1397000"/>
          <a:ext cx="6096000" cy="39762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6638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/>
              <a:t>Dokresli mamince ubrus.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5652120" y="2852936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4644008" y="4797152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3635896" y="2924944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6660232" y="4797152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6660232" y="1556792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644008" y="1556792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2627784" y="4869160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2627784" y="1556792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1619672" y="2924944"/>
            <a:ext cx="864096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5796136" y="2132856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4788024" y="4077072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3779912" y="2132856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6876256" y="4005064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>
            <a:off x="2771800" y="4077072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>
            <a:off x="1763688" y="2132856"/>
            <a:ext cx="576064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3779912" y="4797152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5796136" y="4797152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3779912" y="1484784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5796136" y="1484784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>
            <a:off x="1835696" y="4797152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1763688" y="1484784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Rovnoramenný trojúhelník 62"/>
          <p:cNvSpPr/>
          <p:nvPr/>
        </p:nvSpPr>
        <p:spPr>
          <a:xfrm>
            <a:off x="6876256" y="2780928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Rovnoramenný trojúhelník 63"/>
          <p:cNvSpPr/>
          <p:nvPr/>
        </p:nvSpPr>
        <p:spPr>
          <a:xfrm>
            <a:off x="4788024" y="2780928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Rovnoramenný trojúhelník 64"/>
          <p:cNvSpPr/>
          <p:nvPr/>
        </p:nvSpPr>
        <p:spPr>
          <a:xfrm>
            <a:off x="2771800" y="2780928"/>
            <a:ext cx="576064" cy="504056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Srdce 65"/>
          <p:cNvSpPr/>
          <p:nvPr/>
        </p:nvSpPr>
        <p:spPr>
          <a:xfrm>
            <a:off x="3851920" y="4077072"/>
            <a:ext cx="504056" cy="504056"/>
          </a:xfrm>
          <a:prstGeom prst="hear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Srdce 66"/>
          <p:cNvSpPr/>
          <p:nvPr/>
        </p:nvSpPr>
        <p:spPr>
          <a:xfrm>
            <a:off x="5868144" y="4077072"/>
            <a:ext cx="504056" cy="504056"/>
          </a:xfrm>
          <a:prstGeom prst="hear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Srdce 67"/>
          <p:cNvSpPr/>
          <p:nvPr/>
        </p:nvSpPr>
        <p:spPr>
          <a:xfrm>
            <a:off x="4788024" y="2132856"/>
            <a:ext cx="504056" cy="504056"/>
          </a:xfrm>
          <a:prstGeom prst="hear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Srdce 68"/>
          <p:cNvSpPr/>
          <p:nvPr/>
        </p:nvSpPr>
        <p:spPr>
          <a:xfrm>
            <a:off x="6876256" y="2132856"/>
            <a:ext cx="504056" cy="504056"/>
          </a:xfrm>
          <a:prstGeom prst="hear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Srdce 69"/>
          <p:cNvSpPr/>
          <p:nvPr/>
        </p:nvSpPr>
        <p:spPr>
          <a:xfrm>
            <a:off x="1763688" y="4077072"/>
            <a:ext cx="504056" cy="504056"/>
          </a:xfrm>
          <a:prstGeom prst="hear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Srdce 70"/>
          <p:cNvSpPr/>
          <p:nvPr/>
        </p:nvSpPr>
        <p:spPr>
          <a:xfrm>
            <a:off x="2771800" y="2132856"/>
            <a:ext cx="504056" cy="504056"/>
          </a:xfrm>
          <a:prstGeom prst="hear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Mrak 71"/>
          <p:cNvSpPr/>
          <p:nvPr/>
        </p:nvSpPr>
        <p:spPr>
          <a:xfrm>
            <a:off x="5868144" y="3501008"/>
            <a:ext cx="576064" cy="432048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Slunce 76"/>
          <p:cNvSpPr/>
          <p:nvPr/>
        </p:nvSpPr>
        <p:spPr>
          <a:xfrm>
            <a:off x="6804248" y="3429000"/>
            <a:ext cx="576064" cy="576064"/>
          </a:xfrm>
          <a:prstGeom prst="su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Slunce 77"/>
          <p:cNvSpPr/>
          <p:nvPr/>
        </p:nvSpPr>
        <p:spPr>
          <a:xfrm>
            <a:off x="4788024" y="3429000"/>
            <a:ext cx="576064" cy="576064"/>
          </a:xfrm>
          <a:prstGeom prst="su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Slunce 78"/>
          <p:cNvSpPr/>
          <p:nvPr/>
        </p:nvSpPr>
        <p:spPr>
          <a:xfrm>
            <a:off x="2771800" y="3429000"/>
            <a:ext cx="576064" cy="576064"/>
          </a:xfrm>
          <a:prstGeom prst="sun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Mrak 79"/>
          <p:cNvSpPr/>
          <p:nvPr/>
        </p:nvSpPr>
        <p:spPr>
          <a:xfrm>
            <a:off x="3707904" y="3429000"/>
            <a:ext cx="576064" cy="432048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Mrak 84"/>
          <p:cNvSpPr/>
          <p:nvPr/>
        </p:nvSpPr>
        <p:spPr>
          <a:xfrm>
            <a:off x="1763688" y="3501008"/>
            <a:ext cx="576064" cy="432048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2" name="Rectangle 24"/>
          <p:cNvSpPr>
            <a:spLocks noChangeArrowheads="1"/>
          </p:cNvSpPr>
          <p:nvPr/>
        </p:nvSpPr>
        <p:spPr bwMode="auto">
          <a:xfrm rot="-5400000">
            <a:off x="7723212" y="4238228"/>
            <a:ext cx="409575" cy="10953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69" name="Rectangle 21"/>
          <p:cNvSpPr>
            <a:spLocks noChangeArrowheads="1"/>
          </p:cNvSpPr>
          <p:nvPr/>
        </p:nvSpPr>
        <p:spPr bwMode="auto">
          <a:xfrm rot="-5400000">
            <a:off x="7699623" y="2965673"/>
            <a:ext cx="74612" cy="8572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71" name="AutoShape 23"/>
          <p:cNvSpPr>
            <a:spLocks noChangeArrowheads="1"/>
          </p:cNvSpPr>
          <p:nvPr/>
        </p:nvSpPr>
        <p:spPr bwMode="auto">
          <a:xfrm>
            <a:off x="1187624" y="4509120"/>
            <a:ext cx="676275" cy="561975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68" name="Oval 20"/>
          <p:cNvSpPr>
            <a:spLocks noChangeArrowheads="1"/>
          </p:cNvSpPr>
          <p:nvPr/>
        </p:nvSpPr>
        <p:spPr bwMode="auto">
          <a:xfrm>
            <a:off x="1187624" y="1844824"/>
            <a:ext cx="390525" cy="3905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70" name="Oval 22"/>
          <p:cNvSpPr>
            <a:spLocks noChangeArrowheads="1"/>
          </p:cNvSpPr>
          <p:nvPr/>
        </p:nvSpPr>
        <p:spPr bwMode="auto">
          <a:xfrm>
            <a:off x="1043608" y="2924944"/>
            <a:ext cx="871537" cy="8763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0" y="196861"/>
            <a:ext cx="86764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Vybarvi obrázek.</a:t>
            </a:r>
          </a:p>
        </p:txBody>
      </p:sp>
      <p:sp>
        <p:nvSpPr>
          <p:cNvPr id="2074" name="Rectangle 2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75" name="Rectangle 2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236296" y="350100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t</a:t>
            </a:r>
            <a:r>
              <a:rPr lang="cs-CZ" dirty="0" err="1" smtClean="0"/>
              <a:t>m.zelená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971600" y="515719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s</a:t>
            </a:r>
            <a:r>
              <a:rPr lang="cs-CZ" dirty="0" err="1" smtClean="0"/>
              <a:t>v.zelená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187624" y="386104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žlutá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971600" y="234888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růžová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452320" y="508518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červená</a:t>
            </a:r>
            <a:endParaRPr lang="cs-CZ" dirty="0"/>
          </a:p>
        </p:txBody>
      </p:sp>
      <p:sp>
        <p:nvSpPr>
          <p:cNvPr id="36" name="Oval 22"/>
          <p:cNvSpPr>
            <a:spLocks noChangeArrowheads="1"/>
          </p:cNvSpPr>
          <p:nvPr/>
        </p:nvSpPr>
        <p:spPr bwMode="auto">
          <a:xfrm>
            <a:off x="4644008" y="1844824"/>
            <a:ext cx="871537" cy="876300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7" name="Oval 20"/>
          <p:cNvSpPr>
            <a:spLocks noChangeArrowheads="1"/>
          </p:cNvSpPr>
          <p:nvPr/>
        </p:nvSpPr>
        <p:spPr bwMode="auto">
          <a:xfrm>
            <a:off x="4283968" y="2348880"/>
            <a:ext cx="390525" cy="390525"/>
          </a:xfrm>
          <a:prstGeom prst="ellipse">
            <a:avLst/>
          </a:prstGeom>
          <a:solidFill>
            <a:srgbClr val="FF66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8" name="Oval 20"/>
          <p:cNvSpPr>
            <a:spLocks noChangeArrowheads="1"/>
          </p:cNvSpPr>
          <p:nvPr/>
        </p:nvSpPr>
        <p:spPr bwMode="auto">
          <a:xfrm>
            <a:off x="4572000" y="2636912"/>
            <a:ext cx="390525" cy="390525"/>
          </a:xfrm>
          <a:prstGeom prst="ellipse">
            <a:avLst/>
          </a:prstGeom>
          <a:solidFill>
            <a:srgbClr val="FF66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9" name="Oval 20"/>
          <p:cNvSpPr>
            <a:spLocks noChangeArrowheads="1"/>
          </p:cNvSpPr>
          <p:nvPr/>
        </p:nvSpPr>
        <p:spPr bwMode="auto">
          <a:xfrm>
            <a:off x="5004048" y="2708920"/>
            <a:ext cx="390525" cy="390525"/>
          </a:xfrm>
          <a:prstGeom prst="ellipse">
            <a:avLst/>
          </a:prstGeom>
          <a:solidFill>
            <a:srgbClr val="FF66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0" name="Oval 20"/>
          <p:cNvSpPr>
            <a:spLocks noChangeArrowheads="1"/>
          </p:cNvSpPr>
          <p:nvPr/>
        </p:nvSpPr>
        <p:spPr bwMode="auto">
          <a:xfrm>
            <a:off x="5364088" y="2564904"/>
            <a:ext cx="390525" cy="390525"/>
          </a:xfrm>
          <a:prstGeom prst="ellipse">
            <a:avLst/>
          </a:prstGeom>
          <a:solidFill>
            <a:srgbClr val="FF66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" name="Oval 20"/>
          <p:cNvSpPr>
            <a:spLocks noChangeArrowheads="1"/>
          </p:cNvSpPr>
          <p:nvPr/>
        </p:nvSpPr>
        <p:spPr bwMode="auto">
          <a:xfrm>
            <a:off x="5508104" y="2204864"/>
            <a:ext cx="390525" cy="390525"/>
          </a:xfrm>
          <a:prstGeom prst="ellipse">
            <a:avLst/>
          </a:prstGeom>
          <a:solidFill>
            <a:srgbClr val="FF66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2" name="Oval 20"/>
          <p:cNvSpPr>
            <a:spLocks noChangeArrowheads="1"/>
          </p:cNvSpPr>
          <p:nvPr/>
        </p:nvSpPr>
        <p:spPr bwMode="auto">
          <a:xfrm>
            <a:off x="4283968" y="1916832"/>
            <a:ext cx="390525" cy="390525"/>
          </a:xfrm>
          <a:prstGeom prst="ellipse">
            <a:avLst/>
          </a:prstGeom>
          <a:solidFill>
            <a:srgbClr val="FF66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3" name="Oval 20"/>
          <p:cNvSpPr>
            <a:spLocks noChangeArrowheads="1"/>
          </p:cNvSpPr>
          <p:nvPr/>
        </p:nvSpPr>
        <p:spPr bwMode="auto">
          <a:xfrm>
            <a:off x="4427984" y="1556792"/>
            <a:ext cx="390525" cy="390525"/>
          </a:xfrm>
          <a:prstGeom prst="ellipse">
            <a:avLst/>
          </a:prstGeom>
          <a:solidFill>
            <a:srgbClr val="FF66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4" name="Oval 20"/>
          <p:cNvSpPr>
            <a:spLocks noChangeArrowheads="1"/>
          </p:cNvSpPr>
          <p:nvPr/>
        </p:nvSpPr>
        <p:spPr bwMode="auto">
          <a:xfrm>
            <a:off x="5436096" y="1772816"/>
            <a:ext cx="390525" cy="390525"/>
          </a:xfrm>
          <a:prstGeom prst="ellipse">
            <a:avLst/>
          </a:prstGeom>
          <a:solidFill>
            <a:srgbClr val="FF66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5" name="Oval 20"/>
          <p:cNvSpPr>
            <a:spLocks noChangeArrowheads="1"/>
          </p:cNvSpPr>
          <p:nvPr/>
        </p:nvSpPr>
        <p:spPr bwMode="auto">
          <a:xfrm>
            <a:off x="5148064" y="1484784"/>
            <a:ext cx="390525" cy="390525"/>
          </a:xfrm>
          <a:prstGeom prst="ellipse">
            <a:avLst/>
          </a:prstGeom>
          <a:solidFill>
            <a:srgbClr val="FF66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6" name="Oval 20"/>
          <p:cNvSpPr>
            <a:spLocks noChangeArrowheads="1"/>
          </p:cNvSpPr>
          <p:nvPr/>
        </p:nvSpPr>
        <p:spPr bwMode="auto">
          <a:xfrm>
            <a:off x="4788024" y="1412776"/>
            <a:ext cx="390525" cy="390525"/>
          </a:xfrm>
          <a:prstGeom prst="ellipse">
            <a:avLst/>
          </a:prstGeom>
          <a:solidFill>
            <a:srgbClr val="FF66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2" name="Obdélník 51"/>
          <p:cNvSpPr/>
          <p:nvPr/>
        </p:nvSpPr>
        <p:spPr>
          <a:xfrm rot="16200000">
            <a:off x="4570288" y="3502720"/>
            <a:ext cx="936104" cy="68583"/>
          </a:xfrm>
          <a:prstGeom prst="rect">
            <a:avLst/>
          </a:prstGeom>
          <a:solidFill>
            <a:srgbClr val="0066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 rot="16200000">
            <a:off x="4570288" y="4438824"/>
            <a:ext cx="936104" cy="68583"/>
          </a:xfrm>
          <a:prstGeom prst="rect">
            <a:avLst/>
          </a:prstGeom>
          <a:solidFill>
            <a:srgbClr val="0066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 rot="16200000">
            <a:off x="4860032" y="5373216"/>
            <a:ext cx="1512168" cy="504056"/>
          </a:xfrm>
          <a:prstGeom prst="rect">
            <a:avLst/>
          </a:prstGeom>
          <a:solidFill>
            <a:srgbClr val="FF00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 rot="16200000">
            <a:off x="4355976" y="5373216"/>
            <a:ext cx="1512168" cy="504056"/>
          </a:xfrm>
          <a:prstGeom prst="rect">
            <a:avLst/>
          </a:prstGeom>
          <a:solidFill>
            <a:srgbClr val="FF00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 rot="16200000">
            <a:off x="3851920" y="5373216"/>
            <a:ext cx="1512168" cy="504056"/>
          </a:xfrm>
          <a:prstGeom prst="rect">
            <a:avLst/>
          </a:prstGeom>
          <a:solidFill>
            <a:srgbClr val="FF00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Pravoúhlý trojúhelník 60"/>
          <p:cNvSpPr/>
          <p:nvPr/>
        </p:nvSpPr>
        <p:spPr>
          <a:xfrm rot="6471559">
            <a:off x="4760421" y="3773034"/>
            <a:ext cx="1800200" cy="648072"/>
          </a:xfrm>
          <a:prstGeom prst="rtTriangle">
            <a:avLst/>
          </a:prstGeom>
          <a:solidFill>
            <a:srgbClr val="92D05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Pravoúhlý trojúhelník 61"/>
          <p:cNvSpPr/>
          <p:nvPr/>
        </p:nvSpPr>
        <p:spPr>
          <a:xfrm rot="1151527">
            <a:off x="3332353" y="3922910"/>
            <a:ext cx="1800200" cy="648072"/>
          </a:xfrm>
          <a:prstGeom prst="rtTriangle">
            <a:avLst/>
          </a:prstGeom>
          <a:solidFill>
            <a:srgbClr val="92D05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Pravoúhlý trojúhelník 62"/>
          <p:cNvSpPr/>
          <p:nvPr/>
        </p:nvSpPr>
        <p:spPr>
          <a:xfrm rot="1151527">
            <a:off x="4147764" y="3280903"/>
            <a:ext cx="960915" cy="648072"/>
          </a:xfrm>
          <a:prstGeom prst="rtTriangle">
            <a:avLst/>
          </a:prstGeom>
          <a:solidFill>
            <a:srgbClr val="92D05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Spočítej geometrické tvary a doplň.</a:t>
            </a:r>
            <a:endParaRPr lang="cs-CZ" dirty="0"/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79512" y="1268760"/>
            <a:ext cx="2124075" cy="4332288"/>
            <a:chOff x="536" y="5017"/>
            <a:chExt cx="3345" cy="6823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1996" y="7727"/>
              <a:ext cx="510" cy="411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536" y="5017"/>
              <a:ext cx="3345" cy="34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2281" y="5674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auto">
            <a:xfrm>
              <a:off x="1031" y="6190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1876" y="6604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2416" y="7162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1241" y="7477"/>
              <a:ext cx="330" cy="31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3150" y="6357"/>
              <a:ext cx="315" cy="32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979712" y="1844824"/>
            <a:ext cx="2476500" cy="3733800"/>
            <a:chOff x="3376" y="5017"/>
            <a:chExt cx="3900" cy="5880"/>
          </a:xfrm>
        </p:grpSpPr>
        <p:sp>
          <p:nvSpPr>
            <p:cNvPr id="14" name="Rectangle 12"/>
            <p:cNvSpPr>
              <a:spLocks noChangeArrowheads="1"/>
            </p:cNvSpPr>
            <p:nvPr/>
          </p:nvSpPr>
          <p:spPr bwMode="auto">
            <a:xfrm>
              <a:off x="3376" y="7162"/>
              <a:ext cx="3900" cy="373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AutoShape 13"/>
            <p:cNvSpPr>
              <a:spLocks noChangeArrowheads="1"/>
            </p:cNvSpPr>
            <p:nvPr/>
          </p:nvSpPr>
          <p:spPr bwMode="auto">
            <a:xfrm>
              <a:off x="3376" y="5017"/>
              <a:ext cx="3900" cy="214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AutoShape 14"/>
            <p:cNvSpPr>
              <a:spLocks noChangeArrowheads="1"/>
            </p:cNvSpPr>
            <p:nvPr/>
          </p:nvSpPr>
          <p:spPr bwMode="auto">
            <a:xfrm>
              <a:off x="4846" y="9442"/>
              <a:ext cx="945" cy="1455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3961" y="7957"/>
              <a:ext cx="885" cy="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Rectangle 16"/>
            <p:cNvSpPr>
              <a:spLocks noChangeArrowheads="1"/>
            </p:cNvSpPr>
            <p:nvPr/>
          </p:nvSpPr>
          <p:spPr bwMode="auto">
            <a:xfrm>
              <a:off x="5866" y="7957"/>
              <a:ext cx="885" cy="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3" name="Group 17"/>
          <p:cNvGrpSpPr>
            <a:grpSpLocks/>
          </p:cNvGrpSpPr>
          <p:nvPr/>
        </p:nvGrpSpPr>
        <p:grpSpPr bwMode="auto">
          <a:xfrm>
            <a:off x="4499992" y="4005064"/>
            <a:ext cx="2514600" cy="1295400"/>
            <a:chOff x="7276" y="9143"/>
            <a:chExt cx="3960" cy="2040"/>
          </a:xfrm>
        </p:grpSpPr>
        <p:sp>
          <p:nvSpPr>
            <p:cNvPr id="20" name="AutoShape 18"/>
            <p:cNvSpPr>
              <a:spLocks noChangeArrowheads="1"/>
            </p:cNvSpPr>
            <p:nvPr/>
          </p:nvSpPr>
          <p:spPr bwMode="auto">
            <a:xfrm>
              <a:off x="7276" y="9575"/>
              <a:ext cx="3960" cy="225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AutoShape 19"/>
            <p:cNvSpPr>
              <a:spLocks noChangeArrowheads="1"/>
            </p:cNvSpPr>
            <p:nvPr/>
          </p:nvSpPr>
          <p:spPr bwMode="auto">
            <a:xfrm>
              <a:off x="7276" y="10565"/>
              <a:ext cx="3960" cy="225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auto">
            <a:xfrm>
              <a:off x="7801" y="9143"/>
              <a:ext cx="225" cy="2040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AutoShape 21"/>
            <p:cNvSpPr>
              <a:spLocks noChangeArrowheads="1"/>
            </p:cNvSpPr>
            <p:nvPr/>
          </p:nvSpPr>
          <p:spPr bwMode="auto">
            <a:xfrm>
              <a:off x="9196" y="9143"/>
              <a:ext cx="225" cy="2040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AutoShape 22"/>
            <p:cNvSpPr>
              <a:spLocks noChangeArrowheads="1"/>
            </p:cNvSpPr>
            <p:nvPr/>
          </p:nvSpPr>
          <p:spPr bwMode="auto">
            <a:xfrm>
              <a:off x="10576" y="9143"/>
              <a:ext cx="225" cy="2040"/>
            </a:xfrm>
            <a:prstGeom prst="flowChartProcess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9" name="Group 23"/>
          <p:cNvGrpSpPr>
            <a:grpSpLocks/>
          </p:cNvGrpSpPr>
          <p:nvPr/>
        </p:nvGrpSpPr>
        <p:grpSpPr bwMode="auto">
          <a:xfrm>
            <a:off x="4788024" y="1628800"/>
            <a:ext cx="2105025" cy="2046287"/>
            <a:chOff x="7961" y="3050"/>
            <a:chExt cx="3315" cy="3222"/>
          </a:xfrm>
        </p:grpSpPr>
        <p:cxnSp>
          <p:nvCxnSpPr>
            <p:cNvPr id="26" name="AutoShape 24"/>
            <p:cNvCxnSpPr>
              <a:cxnSpLocks noChangeShapeType="1"/>
            </p:cNvCxnSpPr>
            <p:nvPr/>
          </p:nvCxnSpPr>
          <p:spPr bwMode="auto">
            <a:xfrm flipH="1" flipV="1">
              <a:off x="9011" y="3050"/>
              <a:ext cx="360" cy="88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7" name="AutoShape 25"/>
            <p:cNvCxnSpPr>
              <a:cxnSpLocks noChangeShapeType="1"/>
            </p:cNvCxnSpPr>
            <p:nvPr/>
          </p:nvCxnSpPr>
          <p:spPr bwMode="auto">
            <a:xfrm flipV="1">
              <a:off x="9896" y="3125"/>
              <a:ext cx="540" cy="81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8" name="AutoShape 26"/>
            <p:cNvCxnSpPr>
              <a:cxnSpLocks noChangeShapeType="1"/>
            </p:cNvCxnSpPr>
            <p:nvPr/>
          </p:nvCxnSpPr>
          <p:spPr bwMode="auto">
            <a:xfrm flipV="1">
              <a:off x="10256" y="4115"/>
              <a:ext cx="1020" cy="24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9" name="AutoShape 27"/>
            <p:cNvCxnSpPr>
              <a:cxnSpLocks noChangeShapeType="1"/>
            </p:cNvCxnSpPr>
            <p:nvPr/>
          </p:nvCxnSpPr>
          <p:spPr bwMode="auto">
            <a:xfrm flipH="1" flipV="1">
              <a:off x="7961" y="3935"/>
              <a:ext cx="975" cy="42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0" name="AutoShape 28"/>
            <p:cNvCxnSpPr>
              <a:cxnSpLocks noChangeShapeType="1"/>
            </p:cNvCxnSpPr>
            <p:nvPr/>
          </p:nvCxnSpPr>
          <p:spPr bwMode="auto">
            <a:xfrm flipH="1">
              <a:off x="7961" y="4895"/>
              <a:ext cx="1050" cy="52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1" name="AutoShape 29"/>
            <p:cNvCxnSpPr>
              <a:cxnSpLocks noChangeShapeType="1"/>
            </p:cNvCxnSpPr>
            <p:nvPr/>
          </p:nvCxnSpPr>
          <p:spPr bwMode="auto">
            <a:xfrm flipH="1">
              <a:off x="9146" y="5300"/>
              <a:ext cx="300" cy="97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2" name="AutoShape 30"/>
            <p:cNvCxnSpPr>
              <a:cxnSpLocks noChangeShapeType="1"/>
            </p:cNvCxnSpPr>
            <p:nvPr/>
          </p:nvCxnSpPr>
          <p:spPr bwMode="auto">
            <a:xfrm>
              <a:off x="10076" y="5105"/>
              <a:ext cx="975" cy="69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33" name="Oval 31"/>
            <p:cNvSpPr>
              <a:spLocks noChangeArrowheads="1"/>
            </p:cNvSpPr>
            <p:nvPr/>
          </p:nvSpPr>
          <p:spPr bwMode="auto">
            <a:xfrm>
              <a:off x="9056" y="4115"/>
              <a:ext cx="1020" cy="100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7020272" y="3429000"/>
            <a:ext cx="1057275" cy="1962150"/>
            <a:chOff x="1666" y="8677"/>
            <a:chExt cx="1665" cy="3090"/>
          </a:xfrm>
        </p:grpSpPr>
        <p:sp>
          <p:nvSpPr>
            <p:cNvPr id="35" name="AutoShape 33"/>
            <p:cNvSpPr>
              <a:spLocks noChangeArrowheads="1"/>
            </p:cNvSpPr>
            <p:nvPr/>
          </p:nvSpPr>
          <p:spPr bwMode="auto">
            <a:xfrm>
              <a:off x="1666" y="8677"/>
              <a:ext cx="1665" cy="144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Rectangle 34"/>
            <p:cNvSpPr>
              <a:spLocks noChangeArrowheads="1"/>
            </p:cNvSpPr>
            <p:nvPr/>
          </p:nvSpPr>
          <p:spPr bwMode="auto">
            <a:xfrm>
              <a:off x="1666" y="10117"/>
              <a:ext cx="1665" cy="16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35"/>
            <p:cNvSpPr>
              <a:spLocks noChangeArrowheads="1"/>
            </p:cNvSpPr>
            <p:nvPr/>
          </p:nvSpPr>
          <p:spPr bwMode="auto">
            <a:xfrm>
              <a:off x="1996" y="10432"/>
              <a:ext cx="1020" cy="100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38" name="AutoShape 36"/>
          <p:cNvSpPr>
            <a:spLocks noChangeArrowheads="1"/>
          </p:cNvSpPr>
          <p:nvPr/>
        </p:nvSpPr>
        <p:spPr bwMode="auto">
          <a:xfrm>
            <a:off x="611560" y="5949280"/>
            <a:ext cx="476250" cy="400050"/>
          </a:xfrm>
          <a:prstGeom prst="flowChartExtra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8" name="AutoShape 41"/>
          <p:cNvSpPr>
            <a:spLocks noChangeArrowheads="1"/>
          </p:cNvSpPr>
          <p:nvPr/>
        </p:nvSpPr>
        <p:spPr bwMode="auto">
          <a:xfrm>
            <a:off x="1691680" y="6093296"/>
            <a:ext cx="238125" cy="249237"/>
          </a:xfrm>
          <a:prstGeom prst="flowChartExtra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9" name="Oval 42"/>
          <p:cNvSpPr>
            <a:spLocks noChangeArrowheads="1"/>
          </p:cNvSpPr>
          <p:nvPr/>
        </p:nvSpPr>
        <p:spPr bwMode="auto">
          <a:xfrm>
            <a:off x="2627784" y="6021288"/>
            <a:ext cx="342900" cy="3524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0" name="Oval 39"/>
          <p:cNvSpPr>
            <a:spLocks noChangeArrowheads="1"/>
          </p:cNvSpPr>
          <p:nvPr/>
        </p:nvSpPr>
        <p:spPr bwMode="auto">
          <a:xfrm>
            <a:off x="3491880" y="6093296"/>
            <a:ext cx="200025" cy="20796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1" name="Oval 43"/>
          <p:cNvSpPr>
            <a:spLocks noChangeArrowheads="1"/>
          </p:cNvSpPr>
          <p:nvPr/>
        </p:nvSpPr>
        <p:spPr bwMode="auto">
          <a:xfrm>
            <a:off x="4139952" y="6093296"/>
            <a:ext cx="114300" cy="11430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2" name="AutoShape 38"/>
          <p:cNvSpPr>
            <a:spLocks noChangeArrowheads="1"/>
          </p:cNvSpPr>
          <p:nvPr/>
        </p:nvSpPr>
        <p:spPr bwMode="auto">
          <a:xfrm rot="16200000">
            <a:off x="4716016" y="6021288"/>
            <a:ext cx="542925" cy="257175"/>
          </a:xfrm>
          <a:prstGeom prst="flowChartProcess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3" name="Rectangle 45"/>
          <p:cNvSpPr>
            <a:spLocks noChangeArrowheads="1"/>
          </p:cNvSpPr>
          <p:nvPr/>
        </p:nvSpPr>
        <p:spPr bwMode="auto">
          <a:xfrm rot="5400000">
            <a:off x="5383609" y="6001767"/>
            <a:ext cx="828675" cy="1476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4" name="Rectangle 40"/>
          <p:cNvSpPr>
            <a:spLocks noChangeArrowheads="1"/>
          </p:cNvSpPr>
          <p:nvPr/>
        </p:nvSpPr>
        <p:spPr bwMode="auto">
          <a:xfrm>
            <a:off x="7164288" y="6021288"/>
            <a:ext cx="219075" cy="2111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5" name="Rectangle 44"/>
          <p:cNvSpPr>
            <a:spLocks noChangeArrowheads="1"/>
          </p:cNvSpPr>
          <p:nvPr/>
        </p:nvSpPr>
        <p:spPr bwMode="auto">
          <a:xfrm>
            <a:off x="7884368" y="6093296"/>
            <a:ext cx="90488" cy="952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6" name="Rectangle 37"/>
          <p:cNvSpPr>
            <a:spLocks noChangeArrowheads="1"/>
          </p:cNvSpPr>
          <p:nvPr/>
        </p:nvSpPr>
        <p:spPr bwMode="auto">
          <a:xfrm>
            <a:off x="6372200" y="5949280"/>
            <a:ext cx="295275" cy="30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8316416" y="17728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8316416" y="3789040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8316416" y="3284984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7452320" y="5805264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4283968" y="58772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2" name="Obdélník 61"/>
          <p:cNvSpPr/>
          <p:nvPr/>
        </p:nvSpPr>
        <p:spPr>
          <a:xfrm>
            <a:off x="5940152" y="5805264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5220072" y="58772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4" name="Obdélník 63"/>
          <p:cNvSpPr/>
          <p:nvPr/>
        </p:nvSpPr>
        <p:spPr>
          <a:xfrm>
            <a:off x="8028384" y="5805264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3707904" y="58772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6" name="Obdélník 65"/>
          <p:cNvSpPr/>
          <p:nvPr/>
        </p:nvSpPr>
        <p:spPr>
          <a:xfrm>
            <a:off x="6732240" y="5805264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7" name="Obdélník 66"/>
          <p:cNvSpPr/>
          <p:nvPr/>
        </p:nvSpPr>
        <p:spPr>
          <a:xfrm>
            <a:off x="1979712" y="58772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8" name="Obdélník 67"/>
          <p:cNvSpPr/>
          <p:nvPr/>
        </p:nvSpPr>
        <p:spPr>
          <a:xfrm>
            <a:off x="3059832" y="58772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9" name="Obdélník 68"/>
          <p:cNvSpPr/>
          <p:nvPr/>
        </p:nvSpPr>
        <p:spPr>
          <a:xfrm>
            <a:off x="1115616" y="58772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Číslům, která zbyla, přiřaď správný počet geometrických tvarů.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267744" y="213285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516216" y="213285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427984" y="213285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300192" y="2996952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948264" y="3645024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355976" y="3429000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355976" y="2780928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355976" y="4077072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948264" y="2996952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300192" y="3645024"/>
            <a:ext cx="504056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teď můžeš obrázek vybarvit.</a:t>
            </a:r>
            <a:endParaRPr lang="cs-CZ" dirty="0"/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79512" y="1268760"/>
            <a:ext cx="2124075" cy="4332288"/>
            <a:chOff x="536" y="5017"/>
            <a:chExt cx="3345" cy="6823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1996" y="7727"/>
              <a:ext cx="510" cy="4113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536" y="5017"/>
              <a:ext cx="3345" cy="3420"/>
            </a:xfrm>
            <a:prstGeom prst="ellipse">
              <a:avLst/>
            </a:prstGeom>
            <a:solidFill>
              <a:srgbClr val="0066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2281" y="5674"/>
              <a:ext cx="330" cy="31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auto">
            <a:xfrm>
              <a:off x="1031" y="6190"/>
              <a:ext cx="330" cy="31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1876" y="6604"/>
              <a:ext cx="330" cy="31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2416" y="7162"/>
              <a:ext cx="330" cy="31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1241" y="7477"/>
              <a:ext cx="330" cy="31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3150" y="6357"/>
              <a:ext cx="315" cy="3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979712" y="1844824"/>
            <a:ext cx="2476500" cy="3733800"/>
            <a:chOff x="3376" y="5017"/>
            <a:chExt cx="3900" cy="5880"/>
          </a:xfrm>
        </p:grpSpPr>
        <p:sp>
          <p:nvSpPr>
            <p:cNvPr id="14" name="Rectangle 12"/>
            <p:cNvSpPr>
              <a:spLocks noChangeArrowheads="1"/>
            </p:cNvSpPr>
            <p:nvPr/>
          </p:nvSpPr>
          <p:spPr bwMode="auto">
            <a:xfrm>
              <a:off x="3376" y="7162"/>
              <a:ext cx="3900" cy="373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AutoShape 13"/>
            <p:cNvSpPr>
              <a:spLocks noChangeArrowheads="1"/>
            </p:cNvSpPr>
            <p:nvPr/>
          </p:nvSpPr>
          <p:spPr bwMode="auto">
            <a:xfrm>
              <a:off x="3376" y="5017"/>
              <a:ext cx="3900" cy="2145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AutoShape 14"/>
            <p:cNvSpPr>
              <a:spLocks noChangeArrowheads="1"/>
            </p:cNvSpPr>
            <p:nvPr/>
          </p:nvSpPr>
          <p:spPr bwMode="auto">
            <a:xfrm>
              <a:off x="4846" y="9442"/>
              <a:ext cx="945" cy="1455"/>
            </a:xfrm>
            <a:prstGeom prst="flowChartProcess">
              <a:avLst/>
            </a:prstGeom>
            <a:solidFill>
              <a:schemeClr val="accent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3961" y="7957"/>
              <a:ext cx="885" cy="9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Rectangle 16"/>
            <p:cNvSpPr>
              <a:spLocks noChangeArrowheads="1"/>
            </p:cNvSpPr>
            <p:nvPr/>
          </p:nvSpPr>
          <p:spPr bwMode="auto">
            <a:xfrm>
              <a:off x="5866" y="7957"/>
              <a:ext cx="885" cy="9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3" name="Group 17"/>
          <p:cNvGrpSpPr>
            <a:grpSpLocks/>
          </p:cNvGrpSpPr>
          <p:nvPr/>
        </p:nvGrpSpPr>
        <p:grpSpPr bwMode="auto">
          <a:xfrm>
            <a:off x="4499992" y="4005064"/>
            <a:ext cx="2514600" cy="1295400"/>
            <a:chOff x="7276" y="9143"/>
            <a:chExt cx="3960" cy="2040"/>
          </a:xfrm>
          <a:solidFill>
            <a:srgbClr val="FF6600"/>
          </a:solidFill>
        </p:grpSpPr>
        <p:sp>
          <p:nvSpPr>
            <p:cNvPr id="20" name="AutoShape 18"/>
            <p:cNvSpPr>
              <a:spLocks noChangeArrowheads="1"/>
            </p:cNvSpPr>
            <p:nvPr/>
          </p:nvSpPr>
          <p:spPr bwMode="auto">
            <a:xfrm>
              <a:off x="7276" y="9575"/>
              <a:ext cx="3960" cy="225"/>
            </a:xfrm>
            <a:prstGeom prst="flowChartProcess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AutoShape 19"/>
            <p:cNvSpPr>
              <a:spLocks noChangeArrowheads="1"/>
            </p:cNvSpPr>
            <p:nvPr/>
          </p:nvSpPr>
          <p:spPr bwMode="auto">
            <a:xfrm>
              <a:off x="7276" y="10565"/>
              <a:ext cx="3960" cy="225"/>
            </a:xfrm>
            <a:prstGeom prst="flowChartProcess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auto">
            <a:xfrm>
              <a:off x="7801" y="9143"/>
              <a:ext cx="225" cy="2040"/>
            </a:xfrm>
            <a:prstGeom prst="flowChartProcess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AutoShape 21"/>
            <p:cNvSpPr>
              <a:spLocks noChangeArrowheads="1"/>
            </p:cNvSpPr>
            <p:nvPr/>
          </p:nvSpPr>
          <p:spPr bwMode="auto">
            <a:xfrm>
              <a:off x="9196" y="9143"/>
              <a:ext cx="225" cy="2040"/>
            </a:xfrm>
            <a:prstGeom prst="flowChartProcess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AutoShape 22"/>
            <p:cNvSpPr>
              <a:spLocks noChangeArrowheads="1"/>
            </p:cNvSpPr>
            <p:nvPr/>
          </p:nvSpPr>
          <p:spPr bwMode="auto">
            <a:xfrm>
              <a:off x="10576" y="9143"/>
              <a:ext cx="225" cy="2040"/>
            </a:xfrm>
            <a:prstGeom prst="flowChartProcess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9" name="Group 23"/>
          <p:cNvGrpSpPr>
            <a:grpSpLocks/>
          </p:cNvGrpSpPr>
          <p:nvPr/>
        </p:nvGrpSpPr>
        <p:grpSpPr bwMode="auto">
          <a:xfrm>
            <a:off x="4788024" y="1628800"/>
            <a:ext cx="2105025" cy="2046287"/>
            <a:chOff x="7961" y="3050"/>
            <a:chExt cx="3315" cy="3222"/>
          </a:xfrm>
          <a:solidFill>
            <a:srgbClr val="FFFF00"/>
          </a:solidFill>
        </p:grpSpPr>
        <p:cxnSp>
          <p:nvCxnSpPr>
            <p:cNvPr id="26" name="AutoShape 24"/>
            <p:cNvCxnSpPr>
              <a:cxnSpLocks noChangeShapeType="1"/>
            </p:cNvCxnSpPr>
            <p:nvPr/>
          </p:nvCxnSpPr>
          <p:spPr bwMode="auto">
            <a:xfrm flipH="1" flipV="1">
              <a:off x="9011" y="3050"/>
              <a:ext cx="360" cy="885"/>
            </a:xfrm>
            <a:prstGeom prst="straightConnector1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7" name="AutoShape 25"/>
            <p:cNvCxnSpPr>
              <a:cxnSpLocks noChangeShapeType="1"/>
            </p:cNvCxnSpPr>
            <p:nvPr/>
          </p:nvCxnSpPr>
          <p:spPr bwMode="auto">
            <a:xfrm flipV="1">
              <a:off x="9896" y="3125"/>
              <a:ext cx="540" cy="810"/>
            </a:xfrm>
            <a:prstGeom prst="straightConnector1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8" name="AutoShape 26"/>
            <p:cNvCxnSpPr>
              <a:cxnSpLocks noChangeShapeType="1"/>
            </p:cNvCxnSpPr>
            <p:nvPr/>
          </p:nvCxnSpPr>
          <p:spPr bwMode="auto">
            <a:xfrm flipV="1">
              <a:off x="10256" y="4115"/>
              <a:ext cx="1020" cy="240"/>
            </a:xfrm>
            <a:prstGeom prst="straightConnector1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9" name="AutoShape 27"/>
            <p:cNvCxnSpPr>
              <a:cxnSpLocks noChangeShapeType="1"/>
            </p:cNvCxnSpPr>
            <p:nvPr/>
          </p:nvCxnSpPr>
          <p:spPr bwMode="auto">
            <a:xfrm flipH="1" flipV="1">
              <a:off x="7961" y="3935"/>
              <a:ext cx="975" cy="420"/>
            </a:xfrm>
            <a:prstGeom prst="straightConnector1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0" name="AutoShape 28"/>
            <p:cNvCxnSpPr>
              <a:cxnSpLocks noChangeShapeType="1"/>
            </p:cNvCxnSpPr>
            <p:nvPr/>
          </p:nvCxnSpPr>
          <p:spPr bwMode="auto">
            <a:xfrm flipH="1">
              <a:off x="7961" y="4895"/>
              <a:ext cx="1050" cy="522"/>
            </a:xfrm>
            <a:prstGeom prst="straightConnector1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1" name="AutoShape 29"/>
            <p:cNvCxnSpPr>
              <a:cxnSpLocks noChangeShapeType="1"/>
            </p:cNvCxnSpPr>
            <p:nvPr/>
          </p:nvCxnSpPr>
          <p:spPr bwMode="auto">
            <a:xfrm flipH="1">
              <a:off x="9146" y="5300"/>
              <a:ext cx="300" cy="972"/>
            </a:xfrm>
            <a:prstGeom prst="straightConnector1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32" name="AutoShape 30"/>
            <p:cNvCxnSpPr>
              <a:cxnSpLocks noChangeShapeType="1"/>
            </p:cNvCxnSpPr>
            <p:nvPr/>
          </p:nvCxnSpPr>
          <p:spPr bwMode="auto">
            <a:xfrm>
              <a:off x="10076" y="5105"/>
              <a:ext cx="975" cy="690"/>
            </a:xfrm>
            <a:prstGeom prst="straightConnector1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33" name="Oval 31"/>
            <p:cNvSpPr>
              <a:spLocks noChangeArrowheads="1"/>
            </p:cNvSpPr>
            <p:nvPr/>
          </p:nvSpPr>
          <p:spPr bwMode="auto">
            <a:xfrm>
              <a:off x="9056" y="4115"/>
              <a:ext cx="1020" cy="1005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7020272" y="3429000"/>
            <a:ext cx="1057275" cy="1962150"/>
            <a:chOff x="1666" y="8677"/>
            <a:chExt cx="1665" cy="3090"/>
          </a:xfrm>
          <a:solidFill>
            <a:srgbClr val="FFFF00"/>
          </a:solidFill>
        </p:grpSpPr>
        <p:sp>
          <p:nvSpPr>
            <p:cNvPr id="35" name="AutoShape 33"/>
            <p:cNvSpPr>
              <a:spLocks noChangeArrowheads="1"/>
            </p:cNvSpPr>
            <p:nvPr/>
          </p:nvSpPr>
          <p:spPr bwMode="auto">
            <a:xfrm>
              <a:off x="1666" y="8677"/>
              <a:ext cx="1665" cy="1440"/>
            </a:xfrm>
            <a:prstGeom prst="triangle">
              <a:avLst>
                <a:gd name="adj" fmla="val 50000"/>
              </a:avLst>
            </a:prstGeom>
            <a:solidFill>
              <a:schemeClr val="accent2">
                <a:lumMod val="75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Rectangle 34"/>
            <p:cNvSpPr>
              <a:spLocks noChangeArrowheads="1"/>
            </p:cNvSpPr>
            <p:nvPr/>
          </p:nvSpPr>
          <p:spPr bwMode="auto">
            <a:xfrm>
              <a:off x="1666" y="10117"/>
              <a:ext cx="1665" cy="165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Oval 35"/>
            <p:cNvSpPr>
              <a:spLocks noChangeArrowheads="1"/>
            </p:cNvSpPr>
            <p:nvPr/>
          </p:nvSpPr>
          <p:spPr bwMode="auto">
            <a:xfrm>
              <a:off x="1996" y="10432"/>
              <a:ext cx="1020" cy="1005"/>
            </a:xfrm>
            <a:prstGeom prst="ellipse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38" name="AutoShape 36"/>
          <p:cNvSpPr>
            <a:spLocks noChangeArrowheads="1"/>
          </p:cNvSpPr>
          <p:nvPr/>
        </p:nvSpPr>
        <p:spPr bwMode="auto">
          <a:xfrm>
            <a:off x="611560" y="5949280"/>
            <a:ext cx="476250" cy="400050"/>
          </a:xfrm>
          <a:prstGeom prst="flowChartExtra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8" name="AutoShape 41"/>
          <p:cNvSpPr>
            <a:spLocks noChangeArrowheads="1"/>
          </p:cNvSpPr>
          <p:nvPr/>
        </p:nvSpPr>
        <p:spPr bwMode="auto">
          <a:xfrm>
            <a:off x="1691680" y="6093296"/>
            <a:ext cx="238125" cy="249237"/>
          </a:xfrm>
          <a:prstGeom prst="flowChartExtract">
            <a:avLst/>
          </a:prstGeom>
          <a:solidFill>
            <a:schemeClr val="accent2">
              <a:lumMod val="75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9" name="Oval 42"/>
          <p:cNvSpPr>
            <a:spLocks noChangeArrowheads="1"/>
          </p:cNvSpPr>
          <p:nvPr/>
        </p:nvSpPr>
        <p:spPr bwMode="auto">
          <a:xfrm>
            <a:off x="2627784" y="6021288"/>
            <a:ext cx="342900" cy="352425"/>
          </a:xfrm>
          <a:prstGeom prst="ellipse">
            <a:avLst/>
          </a:prstGeom>
          <a:solidFill>
            <a:srgbClr val="0066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0" name="Oval 39"/>
          <p:cNvSpPr>
            <a:spLocks noChangeArrowheads="1"/>
          </p:cNvSpPr>
          <p:nvPr/>
        </p:nvSpPr>
        <p:spPr bwMode="auto">
          <a:xfrm>
            <a:off x="3491880" y="6093296"/>
            <a:ext cx="200025" cy="207963"/>
          </a:xfrm>
          <a:prstGeom prst="ellipse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1" name="Oval 43"/>
          <p:cNvSpPr>
            <a:spLocks noChangeArrowheads="1"/>
          </p:cNvSpPr>
          <p:nvPr/>
        </p:nvSpPr>
        <p:spPr bwMode="auto">
          <a:xfrm>
            <a:off x="4139952" y="6093296"/>
            <a:ext cx="114300" cy="114300"/>
          </a:xfrm>
          <a:prstGeom prst="ellipse">
            <a:avLst/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2" name="AutoShape 38"/>
          <p:cNvSpPr>
            <a:spLocks noChangeArrowheads="1"/>
          </p:cNvSpPr>
          <p:nvPr/>
        </p:nvSpPr>
        <p:spPr bwMode="auto">
          <a:xfrm rot="16200000">
            <a:off x="4716016" y="6021288"/>
            <a:ext cx="542925" cy="257175"/>
          </a:xfrm>
          <a:prstGeom prst="flowChartProcess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3" name="Rectangle 45"/>
          <p:cNvSpPr>
            <a:spLocks noChangeArrowheads="1"/>
          </p:cNvSpPr>
          <p:nvPr/>
        </p:nvSpPr>
        <p:spPr bwMode="auto">
          <a:xfrm rot="5400000">
            <a:off x="5383609" y="6001767"/>
            <a:ext cx="828675" cy="147638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4" name="Rectangle 40"/>
          <p:cNvSpPr>
            <a:spLocks noChangeArrowheads="1"/>
          </p:cNvSpPr>
          <p:nvPr/>
        </p:nvSpPr>
        <p:spPr bwMode="auto">
          <a:xfrm>
            <a:off x="7164288" y="6021288"/>
            <a:ext cx="219075" cy="211138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5" name="Rectangle 44"/>
          <p:cNvSpPr>
            <a:spLocks noChangeArrowheads="1"/>
          </p:cNvSpPr>
          <p:nvPr/>
        </p:nvSpPr>
        <p:spPr bwMode="auto">
          <a:xfrm>
            <a:off x="7884368" y="6093296"/>
            <a:ext cx="90488" cy="9525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6" name="Rectangle 37"/>
          <p:cNvSpPr>
            <a:spLocks noChangeArrowheads="1"/>
          </p:cNvSpPr>
          <p:nvPr/>
        </p:nvSpPr>
        <p:spPr bwMode="auto">
          <a:xfrm>
            <a:off x="6372200" y="5949280"/>
            <a:ext cx="295275" cy="30480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8316416" y="1772816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0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8316416" y="3789040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8316416" y="3284984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7452320" y="5805264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4283968" y="58772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6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2" name="Obdélník 61"/>
          <p:cNvSpPr/>
          <p:nvPr/>
        </p:nvSpPr>
        <p:spPr>
          <a:xfrm>
            <a:off x="5940152" y="5805264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5220072" y="58772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4" name="Obdélník 63"/>
          <p:cNvSpPr/>
          <p:nvPr/>
        </p:nvSpPr>
        <p:spPr>
          <a:xfrm>
            <a:off x="8028384" y="5805264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3707904" y="58772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6" name="Obdélník 65"/>
          <p:cNvSpPr/>
          <p:nvPr/>
        </p:nvSpPr>
        <p:spPr>
          <a:xfrm>
            <a:off x="6732240" y="5805264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7" name="Obdélník 66"/>
          <p:cNvSpPr/>
          <p:nvPr/>
        </p:nvSpPr>
        <p:spPr>
          <a:xfrm>
            <a:off x="1979712" y="58772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8" name="Obdélník 67"/>
          <p:cNvSpPr/>
          <p:nvPr/>
        </p:nvSpPr>
        <p:spPr>
          <a:xfrm>
            <a:off x="3059832" y="58772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9" name="Obdélník 68"/>
          <p:cNvSpPr/>
          <p:nvPr/>
        </p:nvSpPr>
        <p:spPr>
          <a:xfrm>
            <a:off x="1115616" y="5877272"/>
            <a:ext cx="360040" cy="50405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</a:t>
            </a:r>
            <a:endParaRPr lang="cs-CZ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301</Words>
  <Application>Microsoft Office PowerPoint</Application>
  <PresentationFormat>Předvádění na obrazovce (4:3)</PresentationFormat>
  <Paragraphs>88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 Geometrické tvary III.</vt:lpstr>
      <vt:lpstr>Dokresli mamince ubrus.</vt:lpstr>
      <vt:lpstr>Snímek 5</vt:lpstr>
      <vt:lpstr>Spočítej geometrické tvary a doplň.</vt:lpstr>
      <vt:lpstr>Číslům, která zbyla, přiřaď správný počet geometrických tvarů.</vt:lpstr>
      <vt:lpstr>A teď můžeš obrázek vybarvit.</vt:lpstr>
      <vt:lpstr>      ŘEŠENÍ</vt:lpstr>
      <vt:lpstr>Dokresli mamince ubrus.</vt:lpstr>
      <vt:lpstr>Snímek 11</vt:lpstr>
      <vt:lpstr>Spočítej geometrické tvary a doplň.</vt:lpstr>
      <vt:lpstr>Číslům, která zbyla, přiřaď správný počet geometrických tvarů.</vt:lpstr>
      <vt:lpstr>A teď můžeš obrázek vybarvit.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Mirek</dc:creator>
  <cp:lastModifiedBy>Mirek</cp:lastModifiedBy>
  <cp:revision>34</cp:revision>
  <dcterms:created xsi:type="dcterms:W3CDTF">2013-01-13T08:29:48Z</dcterms:created>
  <dcterms:modified xsi:type="dcterms:W3CDTF">2013-02-14T08:02:00Z</dcterms:modified>
</cp:coreProperties>
</file>