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6" r:id="rId3"/>
    <p:sldId id="278" r:id="rId4"/>
    <p:sldId id="272" r:id="rId5"/>
    <p:sldId id="275" r:id="rId6"/>
    <p:sldId id="273" r:id="rId7"/>
    <p:sldId id="283" r:id="rId8"/>
    <p:sldId id="280" r:id="rId9"/>
    <p:sldId id="274" r:id="rId10"/>
    <p:sldId id="257" r:id="rId11"/>
    <p:sldId id="258" r:id="rId12"/>
    <p:sldId id="259" r:id="rId13"/>
    <p:sldId id="260" r:id="rId14"/>
    <p:sldId id="261" r:id="rId15"/>
    <p:sldId id="262" r:id="rId16"/>
    <p:sldId id="263" r:id="rId17"/>
    <p:sldId id="264" r:id="rId18"/>
    <p:sldId id="265" r:id="rId19"/>
    <p:sldId id="266" r:id="rId20"/>
    <p:sldId id="267" r:id="rId21"/>
    <p:sldId id="268" r:id="rId22"/>
    <p:sldId id="269" r:id="rId23"/>
    <p:sldId id="270" r:id="rId24"/>
    <p:sldId id="271" r:id="rId25"/>
    <p:sldId id="284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F2B52-E63B-4E61-82C1-E52A32F3C97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C414D9A-E0E3-4821-AE84-2C45E579950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F2B52-E63B-4E61-82C1-E52A32F3C97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14D9A-E0E3-4821-AE84-2C45E57995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F2B52-E63B-4E61-82C1-E52A32F3C97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14D9A-E0E3-4821-AE84-2C45E579950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F2B52-E63B-4E61-82C1-E52A32F3C97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14D9A-E0E3-4821-AE84-2C45E579950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F2B52-E63B-4E61-82C1-E52A32F3C97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14D9A-E0E3-4821-AE84-2C45E579950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F2B52-E63B-4E61-82C1-E52A32F3C97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14D9A-E0E3-4821-AE84-2C45E57995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F2B52-E63B-4E61-82C1-E52A32F3C97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14D9A-E0E3-4821-AE84-2C45E57995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F2B52-E63B-4E61-82C1-E52A32F3C97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14D9A-E0E3-4821-AE84-2C45E57995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F2B52-E63B-4E61-82C1-E52A32F3C97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14D9A-E0E3-4821-AE84-2C45E57995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F2B52-E63B-4E61-82C1-E52A32F3C97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14D9A-E0E3-4821-AE84-2C45E57995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F2B52-E63B-4E61-82C1-E52A32F3C97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14D9A-E0E3-4821-AE84-2C45E57995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E7F2B52-E63B-4E61-82C1-E52A32F3C97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C414D9A-E0E3-4821-AE84-2C45E579950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číslo snímku 1"/>
          <p:cNvSpPr>
            <a:spLocks noGrp="1"/>
          </p:cNvSpPr>
          <p:nvPr>
            <p:ph type="sldNum" sz="quarter" idx="11"/>
          </p:nvPr>
        </p:nvSpPr>
        <p:spPr>
          <a:xfrm>
            <a:off x="3810000" y="6172200"/>
            <a:ext cx="1828800" cy="365125"/>
          </a:xfrm>
        </p:spPr>
        <p:txBody>
          <a:bodyPr/>
          <a:lstStyle/>
          <a:p>
            <a:fld id="{C527574E-E7E6-4A6C-84F5-6EE2F2388289}" type="slidenum">
              <a:rPr lang="cs-CZ" smtClean="0"/>
              <a:t>1</a:t>
            </a:fld>
            <a:endParaRPr lang="cs-CZ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00663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10" name="Rectangle 6"/>
          <p:cNvSpPr>
            <a:spLocks noChangeArrowheads="1"/>
          </p:cNvSpPr>
          <p:nvPr/>
        </p:nvSpPr>
        <p:spPr bwMode="auto">
          <a:xfrm>
            <a:off x="3488899" y="1270963"/>
            <a:ext cx="2353529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sz="2000" b="1" kern="0" dirty="0" smtClean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20 savci - opakování</a:t>
            </a:r>
            <a:endParaRPr lang="cs-CZ" sz="2000" b="1" kern="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endParaRPr lang="cs-CZ" sz="2000" b="1" kern="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sz="2000" b="1" kern="0" dirty="0" smtClean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VY_32_INOVACE_20</a:t>
            </a:r>
            <a:endParaRPr lang="cs-CZ" sz="2000" b="1" kern="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Text Box 7"/>
          <p:cNvSpPr txBox="1">
            <a:spLocks noChangeArrowheads="1"/>
          </p:cNvSpPr>
          <p:nvPr/>
        </p:nvSpPr>
        <p:spPr bwMode="auto">
          <a:xfrm>
            <a:off x="684213" y="3353371"/>
            <a:ext cx="8064500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200" b="1" dirty="0"/>
              <a:t>autor:</a:t>
            </a:r>
            <a:r>
              <a:rPr lang="cs-CZ" dirty="0"/>
              <a:t>		</a:t>
            </a:r>
            <a:r>
              <a:rPr lang="cs-CZ" sz="1200" dirty="0" smtClean="0"/>
              <a:t>Mgr. Helena </a:t>
            </a:r>
            <a:r>
              <a:rPr lang="cs-CZ" sz="1200" dirty="0" err="1" smtClean="0"/>
              <a:t>Žovincová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identifikace:</a:t>
            </a:r>
            <a:r>
              <a:rPr lang="cs-CZ" sz="1200" dirty="0"/>
              <a:t>		</a:t>
            </a:r>
            <a:r>
              <a:rPr lang="cs-CZ" sz="1200" dirty="0" smtClean="0"/>
              <a:t>G2-20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třída:</a:t>
            </a:r>
            <a:r>
              <a:rPr lang="cs-CZ" sz="1200" dirty="0"/>
              <a:t>		</a:t>
            </a:r>
            <a:r>
              <a:rPr lang="cs-CZ" sz="1200" dirty="0" smtClean="0"/>
              <a:t>8.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předmět:</a:t>
            </a:r>
            <a:r>
              <a:rPr lang="cs-CZ" sz="1200" dirty="0"/>
              <a:t>		</a:t>
            </a:r>
            <a:r>
              <a:rPr lang="cs-CZ" sz="1200" dirty="0" smtClean="0"/>
              <a:t>Př.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anotace:</a:t>
            </a:r>
            <a:r>
              <a:rPr lang="cs-CZ" sz="1200" dirty="0"/>
              <a:t>		</a:t>
            </a:r>
            <a:r>
              <a:rPr lang="cs-CZ" sz="1200" dirty="0" smtClean="0"/>
              <a:t>Materiál slouží k ověření a procvičení znalostí z učiva savci.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0559757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58709"/>
            <a:ext cx="44910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Podle charakteristiky určete savce:</a:t>
            </a:r>
            <a:endParaRPr lang="cs-CZ" sz="24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0780" y="908720"/>
            <a:ext cx="6583277" cy="63709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dirty="0" smtClean="0"/>
              <a:t>Patří mezi kytovce, je největším savcem na Zemi.</a:t>
            </a:r>
          </a:p>
          <a:p>
            <a:pPr marL="342900" indent="-342900">
              <a:buAutoNum type="arabicPeriod"/>
            </a:pPr>
            <a:endParaRPr lang="cs-CZ" sz="2400" dirty="0"/>
          </a:p>
          <a:p>
            <a:pPr marL="342900" indent="-342900">
              <a:buAutoNum type="arabicPeriod"/>
            </a:pPr>
            <a:endParaRPr lang="cs-CZ" sz="2400" dirty="0" smtClean="0"/>
          </a:p>
          <a:p>
            <a:pPr marL="342900" indent="-342900">
              <a:buAutoNum type="arabicPeriod"/>
            </a:pPr>
            <a:r>
              <a:rPr lang="cs-CZ" sz="2400" dirty="0"/>
              <a:t> </a:t>
            </a:r>
            <a:r>
              <a:rPr lang="cs-CZ" sz="2400" dirty="0" smtClean="0"/>
              <a:t>Je nejrychlejším savcem na Zemi.</a:t>
            </a:r>
          </a:p>
          <a:p>
            <a:pPr marL="342900" indent="-342900">
              <a:buAutoNum type="arabicPeriod"/>
            </a:pPr>
            <a:endParaRPr lang="cs-CZ" sz="2400" dirty="0"/>
          </a:p>
          <a:p>
            <a:pPr marL="342900" indent="-342900">
              <a:buAutoNum type="arabicPeriod"/>
            </a:pPr>
            <a:endParaRPr lang="cs-CZ" sz="2400" dirty="0" smtClean="0"/>
          </a:p>
          <a:p>
            <a:pPr marL="342900" indent="-342900">
              <a:buAutoNum type="arabicPeriod"/>
            </a:pPr>
            <a:r>
              <a:rPr lang="cs-CZ" sz="2400" dirty="0" smtClean="0"/>
              <a:t>Je to nejmenší savec na Zemi</a:t>
            </a:r>
          </a:p>
          <a:p>
            <a:pPr marL="342900" indent="-342900">
              <a:buAutoNum type="arabicPeriod"/>
            </a:pPr>
            <a:endParaRPr lang="cs-CZ" sz="2400" dirty="0"/>
          </a:p>
          <a:p>
            <a:pPr marL="342900" indent="-342900">
              <a:buAutoNum type="arabicPeriod"/>
            </a:pPr>
            <a:endParaRPr lang="cs-CZ" sz="2400" dirty="0" smtClean="0"/>
          </a:p>
          <a:p>
            <a:pPr marL="342900" indent="-342900">
              <a:buAutoNum type="arabicPeriod"/>
            </a:pPr>
            <a:r>
              <a:rPr lang="cs-CZ" sz="2400" dirty="0" smtClean="0"/>
              <a:t>Je to nejpomalejší savec na Zemi</a:t>
            </a:r>
          </a:p>
          <a:p>
            <a:pPr marL="342900" indent="-342900">
              <a:buAutoNum type="arabicPeriod"/>
            </a:pPr>
            <a:endParaRPr lang="cs-CZ" sz="2400" dirty="0"/>
          </a:p>
          <a:p>
            <a:pPr marL="342900" indent="-342900">
              <a:buAutoNum type="arabicPeriod"/>
            </a:pPr>
            <a:endParaRPr lang="cs-CZ" sz="2400" dirty="0" smtClean="0"/>
          </a:p>
          <a:p>
            <a:pPr marL="342900" indent="-342900">
              <a:buAutoNum type="arabicPeriod"/>
            </a:pPr>
            <a:r>
              <a:rPr lang="cs-CZ" sz="2400" dirty="0" smtClean="0"/>
              <a:t>Největší suchozemský savec</a:t>
            </a:r>
          </a:p>
          <a:p>
            <a:pPr marL="342900" indent="-342900">
              <a:buAutoNum type="arabicPeriod"/>
            </a:pPr>
            <a:endParaRPr lang="cs-CZ" sz="2400" dirty="0" smtClean="0"/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412776"/>
            <a:ext cx="23622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plejtvák obrovský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58797" y="2622102"/>
            <a:ext cx="10547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gepard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2000" y="3771042"/>
            <a:ext cx="26649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bělozubka nejmenší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6045" y="4725144"/>
            <a:ext cx="13484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lenochod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34955" y="5877272"/>
            <a:ext cx="15951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slon africký</a:t>
            </a:r>
            <a:endParaRPr lang="cs-CZ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8866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077" y="332656"/>
            <a:ext cx="14461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Doplňte věty: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6201" y="836712"/>
            <a:ext cx="8861465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Žaludek přežvýkavců  je  složený ze..............................................</a:t>
            </a:r>
          </a:p>
          <a:p>
            <a:endParaRPr lang="cs-CZ" sz="2400" dirty="0"/>
          </a:p>
          <a:p>
            <a:r>
              <a:rPr lang="cs-CZ" sz="2400" dirty="0" smtClean="0"/>
              <a:t>Lichokopytníci mají na noze .................. prsty zakončené...........</a:t>
            </a:r>
          </a:p>
          <a:p>
            <a:endParaRPr lang="cs-CZ" sz="2400" dirty="0"/>
          </a:p>
          <a:p>
            <a:r>
              <a:rPr lang="cs-CZ" sz="2400" dirty="0" smtClean="0"/>
              <a:t>Primáti mají drápy na prstech přeměněny v .......................</a:t>
            </a:r>
          </a:p>
          <a:p>
            <a:endParaRPr lang="cs-CZ" sz="2400" dirty="0"/>
          </a:p>
          <a:p>
            <a:r>
              <a:rPr lang="cs-CZ" sz="2400" dirty="0" smtClean="0"/>
              <a:t>Kly u slonů vznikly přeměnou....................................................</a:t>
            </a:r>
          </a:p>
          <a:p>
            <a:endParaRPr lang="cs-CZ" sz="2400" dirty="0"/>
          </a:p>
          <a:p>
            <a:r>
              <a:rPr lang="cs-CZ" sz="2400" dirty="0" smtClean="0"/>
              <a:t>Letouni se orientují pomocí ......................</a:t>
            </a:r>
          </a:p>
          <a:p>
            <a:endParaRPr lang="cs-CZ" sz="2400" dirty="0"/>
          </a:p>
          <a:p>
            <a:r>
              <a:rPr lang="cs-CZ" sz="2400" dirty="0" smtClean="0"/>
              <a:t>Nedokonale vyvinutá mláďata rodí ..........................</a:t>
            </a:r>
          </a:p>
          <a:p>
            <a:endParaRPr lang="cs-CZ" sz="2400" dirty="0"/>
          </a:p>
          <a:p>
            <a:r>
              <a:rPr lang="cs-CZ" sz="2400" dirty="0" smtClean="0"/>
              <a:t>Zatažitelné a ostré drápy na nohou mají.................................</a:t>
            </a:r>
          </a:p>
          <a:p>
            <a:endParaRPr lang="cs-CZ" sz="2400" dirty="0"/>
          </a:p>
          <a:p>
            <a:r>
              <a:rPr lang="cs-CZ" sz="2400" dirty="0" smtClean="0"/>
              <a:t>Hlodavé zuby a v horní čelisti dva páry řezáků mají..................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37298" y="711249"/>
            <a:ext cx="36753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4 částí - bachor, čepec, kniha, slez</a:t>
            </a:r>
            <a:endParaRPr lang="cs-CZ" sz="20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20053" y="1449803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1 nebo 3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812360" y="1419025"/>
            <a:ext cx="10949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kopytem</a:t>
            </a:r>
            <a:endParaRPr lang="cs-CZ" sz="2000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84040" y="2206855"/>
            <a:ext cx="7818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nehty</a:t>
            </a:r>
            <a:endParaRPr lang="cs-CZ" sz="2000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83580" y="2851836"/>
            <a:ext cx="28847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dvou řezáků v horní čelisti</a:t>
            </a:r>
            <a:endParaRPr lang="cs-CZ" sz="20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28263" y="3645024"/>
            <a:ext cx="13585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echolokace</a:t>
            </a:r>
            <a:endParaRPr lang="cs-CZ" sz="2000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55441" y="4437112"/>
            <a:ext cx="10361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vačnatci</a:t>
            </a:r>
            <a:endParaRPr lang="cs-CZ" sz="2000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16606" y="5085184"/>
            <a:ext cx="18274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kočkovité šelmy</a:t>
            </a:r>
            <a:endParaRPr lang="cs-CZ" sz="2000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666455" y="5877272"/>
            <a:ext cx="6933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zajíci</a:t>
            </a:r>
            <a:endParaRPr lang="cs-CZ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1585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124744"/>
            <a:ext cx="3841180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vylučovací soustava</a:t>
            </a:r>
          </a:p>
          <a:p>
            <a:r>
              <a:rPr lang="cs-CZ" sz="3600" dirty="0" smtClean="0"/>
              <a:t>trávící soustava </a:t>
            </a:r>
          </a:p>
          <a:p>
            <a:r>
              <a:rPr lang="cs-CZ" sz="3600" dirty="0" smtClean="0"/>
              <a:t>smyslová soustava</a:t>
            </a:r>
          </a:p>
          <a:p>
            <a:r>
              <a:rPr lang="cs-CZ" sz="3600" dirty="0" smtClean="0"/>
              <a:t>opěrná soustava</a:t>
            </a:r>
          </a:p>
          <a:p>
            <a:r>
              <a:rPr lang="cs-CZ" sz="3600" dirty="0" smtClean="0"/>
              <a:t>cévní soustava</a:t>
            </a:r>
          </a:p>
          <a:p>
            <a:r>
              <a:rPr lang="cs-CZ" sz="3600" dirty="0" smtClean="0"/>
              <a:t>nervová soustava</a:t>
            </a:r>
          </a:p>
          <a:p>
            <a:r>
              <a:rPr lang="cs-CZ" sz="3600" dirty="0" smtClean="0"/>
              <a:t>pohlavní soustava</a:t>
            </a:r>
          </a:p>
          <a:p>
            <a:r>
              <a:rPr lang="cs-CZ" sz="3600" dirty="0" smtClean="0"/>
              <a:t>dýchací soustava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63658" y="1268760"/>
            <a:ext cx="3011658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ledviny</a:t>
            </a:r>
          </a:p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vaječníky</a:t>
            </a:r>
          </a:p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srdce</a:t>
            </a:r>
          </a:p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plíce</a:t>
            </a:r>
          </a:p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játra</a:t>
            </a:r>
          </a:p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mozek</a:t>
            </a:r>
          </a:p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obratle</a:t>
            </a:r>
          </a:p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hmatové vousy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620688"/>
            <a:ext cx="1913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Vytvořte dvojice: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9633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251520" y="1124744"/>
            <a:ext cx="8043299" cy="4668331"/>
            <a:chOff x="251520" y="1124744"/>
            <a:chExt cx="8043299" cy="4668331"/>
          </a:xfrm>
        </p:grpSpPr>
        <p:sp>
          <p:nvSpPr>
            <p:cNvPr id="2" name="TextovéPole 1"/>
            <p:cNvSpPr txBox="1"/>
            <p:nvPr/>
          </p:nvSpPr>
          <p:spPr>
            <a:xfrm>
              <a:off x="251520" y="1124744"/>
              <a:ext cx="3841180" cy="452431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vylučovací soustava</a:t>
              </a:r>
            </a:p>
            <a:p>
              <a:r>
                <a:rPr lang="cs-CZ" sz="3600" dirty="0" smtClean="0"/>
                <a:t>trávící soustava </a:t>
              </a:r>
            </a:p>
            <a:p>
              <a:r>
                <a:rPr lang="cs-CZ" sz="3600" dirty="0" smtClean="0"/>
                <a:t>smyslová soustava</a:t>
              </a:r>
            </a:p>
            <a:p>
              <a:r>
                <a:rPr lang="cs-CZ" sz="3600" dirty="0" smtClean="0"/>
                <a:t>opěrná soustava</a:t>
              </a:r>
            </a:p>
            <a:p>
              <a:r>
                <a:rPr lang="cs-CZ" sz="3600" dirty="0" smtClean="0"/>
                <a:t>cévní soustava</a:t>
              </a:r>
            </a:p>
            <a:p>
              <a:r>
                <a:rPr lang="cs-CZ" sz="3600" dirty="0" smtClean="0"/>
                <a:t>nervová soustava</a:t>
              </a:r>
            </a:p>
            <a:p>
              <a:r>
                <a:rPr lang="cs-CZ" sz="3600" dirty="0" smtClean="0"/>
                <a:t>pohlavní soustava</a:t>
              </a:r>
            </a:p>
            <a:p>
              <a:r>
                <a:rPr lang="cs-CZ" sz="3600" dirty="0" smtClean="0"/>
                <a:t>dýchací soustava</a:t>
              </a:r>
              <a:endParaRPr lang="cs-CZ" sz="3600" dirty="0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5283161" y="1268760"/>
              <a:ext cx="3011658" cy="452431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>
                  <a:solidFill>
                    <a:schemeClr val="accent6">
                      <a:lumMod val="75000"/>
                    </a:schemeClr>
                  </a:solidFill>
                </a:rPr>
                <a:t>ledviny</a:t>
              </a:r>
            </a:p>
            <a:p>
              <a:r>
                <a:rPr lang="cs-CZ" sz="3600" dirty="0" smtClean="0">
                  <a:solidFill>
                    <a:schemeClr val="accent6">
                      <a:lumMod val="75000"/>
                    </a:schemeClr>
                  </a:solidFill>
                </a:rPr>
                <a:t>vaječníky</a:t>
              </a:r>
            </a:p>
            <a:p>
              <a:r>
                <a:rPr lang="cs-CZ" sz="3600" dirty="0" smtClean="0">
                  <a:solidFill>
                    <a:schemeClr val="accent6">
                      <a:lumMod val="75000"/>
                    </a:schemeClr>
                  </a:solidFill>
                </a:rPr>
                <a:t>srdce</a:t>
              </a:r>
            </a:p>
            <a:p>
              <a:r>
                <a:rPr lang="cs-CZ" sz="3600" dirty="0" smtClean="0">
                  <a:solidFill>
                    <a:schemeClr val="accent6">
                      <a:lumMod val="75000"/>
                    </a:schemeClr>
                  </a:solidFill>
                </a:rPr>
                <a:t>plíce</a:t>
              </a:r>
            </a:p>
            <a:p>
              <a:r>
                <a:rPr lang="cs-CZ" sz="3600" dirty="0" smtClean="0">
                  <a:solidFill>
                    <a:schemeClr val="accent6">
                      <a:lumMod val="75000"/>
                    </a:schemeClr>
                  </a:solidFill>
                </a:rPr>
                <a:t>játra</a:t>
              </a:r>
            </a:p>
            <a:p>
              <a:r>
                <a:rPr lang="cs-CZ" sz="3600" dirty="0" smtClean="0">
                  <a:solidFill>
                    <a:schemeClr val="accent6">
                      <a:lumMod val="75000"/>
                    </a:schemeClr>
                  </a:solidFill>
                </a:rPr>
                <a:t>mozek</a:t>
              </a:r>
            </a:p>
            <a:p>
              <a:r>
                <a:rPr lang="cs-CZ" sz="3600" dirty="0" smtClean="0">
                  <a:solidFill>
                    <a:schemeClr val="accent6">
                      <a:lumMod val="75000"/>
                    </a:schemeClr>
                  </a:solidFill>
                </a:rPr>
                <a:t>obratle</a:t>
              </a:r>
            </a:p>
            <a:p>
              <a:r>
                <a:rPr lang="cs-CZ" sz="3600" dirty="0" smtClean="0">
                  <a:solidFill>
                    <a:schemeClr val="accent6">
                      <a:lumMod val="75000"/>
                    </a:schemeClr>
                  </a:solidFill>
                </a:rPr>
                <a:t>hmatové vousy</a:t>
              </a:r>
              <a:endParaRPr lang="cs-CZ" sz="3600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</p:grpSp>
      <p:cxnSp>
        <p:nvCxnSpPr>
          <p:cNvPr id="10" name="Přímá spojnice 9"/>
          <p:cNvCxnSpPr/>
          <p:nvPr/>
        </p:nvCxnSpPr>
        <p:spPr>
          <a:xfrm>
            <a:off x="3851920" y="2132856"/>
            <a:ext cx="1431241" cy="1656184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563888" y="3140968"/>
            <a:ext cx="1719273" cy="17281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3131840" y="2708920"/>
            <a:ext cx="2151321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851920" y="2708920"/>
            <a:ext cx="1431241" cy="280831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635896" y="4293096"/>
            <a:ext cx="1647265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3851920" y="2132856"/>
            <a:ext cx="1431241" cy="2736304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3635896" y="3386901"/>
            <a:ext cx="1647265" cy="1986315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423524" y="1484784"/>
            <a:ext cx="859637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5556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3407" y="578768"/>
            <a:ext cx="2209964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lichokopytníci</a:t>
            </a:r>
          </a:p>
          <a:p>
            <a:r>
              <a:rPr lang="cs-CZ" sz="2800" dirty="0" smtClean="0"/>
              <a:t>primáti</a:t>
            </a:r>
          </a:p>
          <a:p>
            <a:r>
              <a:rPr lang="cs-CZ" sz="2800" dirty="0" smtClean="0"/>
              <a:t>letouni</a:t>
            </a:r>
          </a:p>
          <a:p>
            <a:r>
              <a:rPr lang="cs-CZ" sz="2800" dirty="0" smtClean="0"/>
              <a:t>chobotnatci</a:t>
            </a:r>
          </a:p>
          <a:p>
            <a:r>
              <a:rPr lang="cs-CZ" sz="2800" dirty="0" smtClean="0"/>
              <a:t>hlodavci</a:t>
            </a:r>
          </a:p>
          <a:p>
            <a:r>
              <a:rPr lang="cs-CZ" sz="2800" dirty="0" smtClean="0"/>
              <a:t>hmyzožravci</a:t>
            </a:r>
          </a:p>
          <a:p>
            <a:r>
              <a:rPr lang="cs-CZ" sz="2800" dirty="0" smtClean="0"/>
              <a:t>chudozubí</a:t>
            </a:r>
          </a:p>
          <a:p>
            <a:r>
              <a:rPr lang="cs-CZ" sz="2800" dirty="0" smtClean="0"/>
              <a:t>šelmy</a:t>
            </a:r>
          </a:p>
          <a:p>
            <a:r>
              <a:rPr lang="cs-CZ" sz="2800" dirty="0" smtClean="0"/>
              <a:t>ploutvonožci</a:t>
            </a:r>
          </a:p>
          <a:p>
            <a:r>
              <a:rPr lang="cs-CZ" sz="2800" dirty="0" smtClean="0"/>
              <a:t>sudokopytníci</a:t>
            </a:r>
          </a:p>
          <a:p>
            <a:r>
              <a:rPr lang="cs-CZ" sz="2800" dirty="0" smtClean="0"/>
              <a:t>vačnatci</a:t>
            </a:r>
          </a:p>
          <a:p>
            <a:r>
              <a:rPr lang="cs-CZ" sz="2800" dirty="0" smtClean="0"/>
              <a:t>vejcorodí</a:t>
            </a:r>
          </a:p>
          <a:p>
            <a:r>
              <a:rPr lang="cs-CZ" sz="2800" dirty="0" smtClean="0"/>
              <a:t>kytovci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27983" y="557832"/>
            <a:ext cx="3374642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tur domácí</a:t>
            </a:r>
          </a:p>
          <a:p>
            <a:r>
              <a:rPr lang="cs-CZ" sz="2800" dirty="0" smtClean="0"/>
              <a:t>delfín obecný</a:t>
            </a:r>
          </a:p>
          <a:p>
            <a:r>
              <a:rPr lang="cs-CZ" sz="2800" dirty="0" smtClean="0"/>
              <a:t>vydra říční</a:t>
            </a:r>
          </a:p>
          <a:p>
            <a:r>
              <a:rPr lang="cs-CZ" sz="2800" dirty="0" smtClean="0"/>
              <a:t>slon africký</a:t>
            </a:r>
            <a:endParaRPr lang="cs-CZ" sz="2800" dirty="0" smtClean="0"/>
          </a:p>
          <a:p>
            <a:r>
              <a:rPr lang="cs-CZ" sz="2800" dirty="0" smtClean="0"/>
              <a:t>vačice opossum</a:t>
            </a:r>
          </a:p>
          <a:p>
            <a:r>
              <a:rPr lang="cs-CZ" sz="2800" dirty="0" smtClean="0"/>
              <a:t>krtek obecný</a:t>
            </a:r>
          </a:p>
          <a:p>
            <a:r>
              <a:rPr lang="cs-CZ" sz="2800" dirty="0" smtClean="0"/>
              <a:t>kočkodan zelený</a:t>
            </a:r>
            <a:endParaRPr lang="cs-CZ" sz="2800" dirty="0"/>
          </a:p>
          <a:p>
            <a:r>
              <a:rPr lang="cs-CZ" sz="2800" dirty="0" smtClean="0"/>
              <a:t>bobr evropský</a:t>
            </a:r>
          </a:p>
          <a:p>
            <a:r>
              <a:rPr lang="cs-CZ" sz="2800" dirty="0" smtClean="0"/>
              <a:t>ježura australská</a:t>
            </a:r>
          </a:p>
          <a:p>
            <a:r>
              <a:rPr lang="cs-CZ" sz="2800" dirty="0" smtClean="0"/>
              <a:t>kaloň malajský</a:t>
            </a:r>
          </a:p>
          <a:p>
            <a:r>
              <a:rPr lang="cs-CZ" sz="2800" dirty="0" smtClean="0"/>
              <a:t>mravenečník velký</a:t>
            </a:r>
          </a:p>
          <a:p>
            <a:r>
              <a:rPr lang="cs-CZ" sz="2800" dirty="0" smtClean="0"/>
              <a:t>mrož lední</a:t>
            </a:r>
          </a:p>
          <a:p>
            <a:r>
              <a:rPr lang="cs-CZ" sz="2800" dirty="0" smtClean="0"/>
              <a:t>nosorožec tuponosý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8190" y="185912"/>
            <a:ext cx="1913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Vytvořte dvojice: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2391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3407" y="578768"/>
            <a:ext cx="2473754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lichokopytníci</a:t>
            </a:r>
          </a:p>
          <a:p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primáti</a:t>
            </a:r>
          </a:p>
          <a:p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letouni</a:t>
            </a:r>
          </a:p>
          <a:p>
            <a:r>
              <a:rPr lang="cs-CZ" sz="2800" dirty="0" smtClean="0"/>
              <a:t>chobotnatci</a:t>
            </a:r>
          </a:p>
          <a:p>
            <a:r>
              <a:rPr lang="cs-CZ" sz="2800" dirty="0" smtClean="0">
                <a:solidFill>
                  <a:srgbClr val="FFC000"/>
                </a:solidFill>
              </a:rPr>
              <a:t>hlodavci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hmyzožravci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chudozubí</a:t>
            </a:r>
          </a:p>
          <a:p>
            <a:r>
              <a:rPr lang="cs-CZ" sz="2800" dirty="0" smtClean="0"/>
              <a:t>šelmy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ploutvonožci</a:t>
            </a:r>
          </a:p>
          <a:p>
            <a:r>
              <a:rPr lang="cs-CZ" sz="2800" dirty="0" smtClean="0"/>
              <a:t>sudokopytníci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vačnatci</a:t>
            </a:r>
          </a:p>
          <a:p>
            <a:r>
              <a:rPr lang="cs-CZ" sz="2800" dirty="0" smtClean="0">
                <a:solidFill>
                  <a:schemeClr val="accent1"/>
                </a:solidFill>
              </a:rPr>
              <a:t>vejcorodí</a:t>
            </a:r>
          </a:p>
          <a:p>
            <a:r>
              <a:rPr lang="cs-CZ" sz="2800" dirty="0" smtClean="0"/>
              <a:t>kytovci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27983" y="557832"/>
            <a:ext cx="3374642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nosorožec tuponosý</a:t>
            </a:r>
          </a:p>
          <a:p>
            <a:r>
              <a:rPr lang="cs-CZ" sz="2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kočkodan zelený</a:t>
            </a:r>
          </a:p>
          <a:p>
            <a:r>
              <a:rPr lang="cs-CZ" sz="28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kaloň malajský</a:t>
            </a:r>
          </a:p>
          <a:p>
            <a:r>
              <a:rPr lang="cs-CZ" sz="2800" dirty="0" smtClean="0"/>
              <a:t>slon africký</a:t>
            </a:r>
          </a:p>
          <a:p>
            <a:r>
              <a:rPr lang="cs-CZ" sz="2800" dirty="0" smtClean="0">
                <a:solidFill>
                  <a:srgbClr val="FFC000"/>
                </a:solidFill>
              </a:rPr>
              <a:t>bobr </a:t>
            </a:r>
            <a:r>
              <a:rPr lang="cs-CZ" sz="2800" dirty="0">
                <a:solidFill>
                  <a:srgbClr val="FFC000"/>
                </a:solidFill>
              </a:rPr>
              <a:t>evropský</a:t>
            </a:r>
          </a:p>
          <a:p>
            <a:r>
              <a:rPr lang="cs-CZ" sz="2800" dirty="0">
                <a:solidFill>
                  <a:srgbClr val="00B050"/>
                </a:solidFill>
              </a:rPr>
              <a:t>krtek obecný</a:t>
            </a:r>
          </a:p>
          <a:p>
            <a:r>
              <a:rPr lang="cs-CZ" sz="2800" dirty="0">
                <a:solidFill>
                  <a:srgbClr val="FF0000"/>
                </a:solidFill>
              </a:rPr>
              <a:t>mravenečník velký</a:t>
            </a:r>
          </a:p>
          <a:p>
            <a:r>
              <a:rPr lang="cs-CZ" sz="2800" dirty="0"/>
              <a:t>vydra říční</a:t>
            </a:r>
          </a:p>
          <a:p>
            <a:r>
              <a:rPr lang="cs-CZ" sz="2800" dirty="0">
                <a:solidFill>
                  <a:srgbClr val="0070C0"/>
                </a:solidFill>
              </a:rPr>
              <a:t>mrož lední</a:t>
            </a:r>
          </a:p>
          <a:p>
            <a:r>
              <a:rPr lang="cs-CZ" sz="2800" dirty="0"/>
              <a:t>tur domácí</a:t>
            </a:r>
          </a:p>
          <a:p>
            <a:r>
              <a:rPr lang="cs-CZ" sz="2800" dirty="0">
                <a:solidFill>
                  <a:srgbClr val="0070C0"/>
                </a:solidFill>
              </a:rPr>
              <a:t>vačice opossum</a:t>
            </a:r>
          </a:p>
          <a:p>
            <a:r>
              <a:rPr lang="cs-CZ" sz="2800" dirty="0" smtClean="0">
                <a:solidFill>
                  <a:schemeClr val="accent1"/>
                </a:solidFill>
              </a:rPr>
              <a:t>ježura </a:t>
            </a:r>
            <a:r>
              <a:rPr lang="cs-CZ" sz="2800" dirty="0">
                <a:solidFill>
                  <a:schemeClr val="accent1"/>
                </a:solidFill>
              </a:rPr>
              <a:t>australská</a:t>
            </a:r>
          </a:p>
          <a:p>
            <a:r>
              <a:rPr lang="cs-CZ" sz="2800" dirty="0"/>
              <a:t>delfín </a:t>
            </a:r>
            <a:r>
              <a:rPr lang="cs-CZ" sz="2800" dirty="0" smtClean="0"/>
              <a:t>obecný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42604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8744416"/>
              </p:ext>
            </p:extLst>
          </p:nvPr>
        </p:nvGraphicFramePr>
        <p:xfrm>
          <a:off x="3563888" y="1268760"/>
          <a:ext cx="5008968" cy="4525961"/>
        </p:xfrm>
        <a:graphic>
          <a:graphicData uri="http://schemas.openxmlformats.org/drawingml/2006/table">
            <a:tbl>
              <a:tblPr/>
              <a:tblGrid>
                <a:gridCol w="417414"/>
                <a:gridCol w="417414"/>
                <a:gridCol w="417414"/>
                <a:gridCol w="417414"/>
                <a:gridCol w="417414"/>
                <a:gridCol w="417414"/>
                <a:gridCol w="417414"/>
                <a:gridCol w="417414"/>
                <a:gridCol w="417414"/>
                <a:gridCol w="417414"/>
                <a:gridCol w="417414"/>
                <a:gridCol w="417414"/>
              </a:tblGrid>
              <a:tr h="411451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1451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</a:t>
                      </a:r>
                    </a:p>
                  </a:txBody>
                  <a:tcPr marL="8945" marR="8945" marT="894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1451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</a:t>
                      </a:r>
                    </a:p>
                  </a:txBody>
                  <a:tcPr marL="8945" marR="8945" marT="894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1451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</a:t>
                      </a:r>
                    </a:p>
                  </a:txBody>
                  <a:tcPr marL="8945" marR="8945" marT="894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1451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</a:t>
                      </a:r>
                    </a:p>
                  </a:txBody>
                  <a:tcPr marL="8945" marR="8945" marT="894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1451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</a:t>
                      </a:r>
                    </a:p>
                  </a:txBody>
                  <a:tcPr marL="8945" marR="8945" marT="894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1451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</a:t>
                      </a:r>
                    </a:p>
                  </a:txBody>
                  <a:tcPr marL="8945" marR="8945" marT="894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1451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7.</a:t>
                      </a:r>
                    </a:p>
                  </a:txBody>
                  <a:tcPr marL="8945" marR="8945" marT="894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1451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8.</a:t>
                      </a:r>
                    </a:p>
                  </a:txBody>
                  <a:tcPr marL="8945" marR="8945" marT="894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1451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9.</a:t>
                      </a:r>
                    </a:p>
                  </a:txBody>
                  <a:tcPr marL="8945" marR="8945" marT="894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11451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10.</a:t>
                      </a:r>
                    </a:p>
                  </a:txBody>
                  <a:tcPr marL="8945" marR="8945" marT="894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945" marR="8945" marT="894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79511" y="1700808"/>
            <a:ext cx="3606885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Části těla delfína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Zuby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Orgán močové soustavy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Opora těla savců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Část kůže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Žlázy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Část kostry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Šelmy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Orientace letounů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typický znak slonů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404664"/>
            <a:ext cx="24313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Vyluštěte tajenku: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84673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5022" y="1484784"/>
            <a:ext cx="3606885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Části těla delfína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Zuby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Orgán močové soustavy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Opora těla savců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Část kůže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Žlázy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Část kostry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Šelmy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Orientace letounů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typický znak slonů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5022" y="323132"/>
            <a:ext cx="32619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Tajenka: LIDSKÉ TĚLO</a:t>
            </a:r>
            <a:endParaRPr lang="cs-CZ" sz="28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0442104"/>
              </p:ext>
            </p:extLst>
          </p:nvPr>
        </p:nvGraphicFramePr>
        <p:xfrm>
          <a:off x="3901511" y="1522709"/>
          <a:ext cx="5220072" cy="37582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74552"/>
                <a:gridCol w="474552"/>
                <a:gridCol w="474552"/>
                <a:gridCol w="474552"/>
                <a:gridCol w="474552"/>
                <a:gridCol w="474552"/>
                <a:gridCol w="474552"/>
                <a:gridCol w="474552"/>
                <a:gridCol w="474552"/>
                <a:gridCol w="474552"/>
                <a:gridCol w="474552"/>
              </a:tblGrid>
              <a:tr h="375828"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 dirty="0">
                          <a:effectLst/>
                        </a:rPr>
                        <a:t> </a:t>
                      </a:r>
                      <a:endParaRPr lang="cs-CZ" sz="1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 dirty="0">
                          <a:effectLst/>
                        </a:rPr>
                        <a:t> </a:t>
                      </a:r>
                      <a:endParaRPr lang="cs-CZ" sz="1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P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O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U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T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V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E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</a:tr>
              <a:tr h="375828"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Š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P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Č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Á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K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Y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</a:tr>
              <a:tr h="375828"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L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E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V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I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N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A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</a:tr>
              <a:tr h="375828"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K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O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T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R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A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</a:tr>
              <a:tr h="375828"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Š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K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Á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R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A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</a:tr>
              <a:tr h="375828"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M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L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É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Č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N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É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</a:tr>
              <a:tr h="375828"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P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Á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E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Ř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</a:tr>
              <a:tr h="375828"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M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E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D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V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Ě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D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O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V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I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T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É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</a:tr>
              <a:tr h="375828"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E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200" u="none" strike="noStrike">
                          <a:effectLst/>
                        </a:rPr>
                        <a:t>CH</a:t>
                      </a:r>
                      <a:endParaRPr lang="cs-CZ" sz="22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O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O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K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A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C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E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</a:tr>
              <a:tr h="375828"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200" u="none" strike="noStrike">
                          <a:effectLst/>
                        </a:rPr>
                        <a:t>CH</a:t>
                      </a:r>
                      <a:endParaRPr lang="cs-CZ" sz="22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B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O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2400" u="none" strike="noStrike">
                          <a:effectLst/>
                        </a:rPr>
                        <a:t>T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Palatino Linotype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>
                          <a:effectLst/>
                        </a:rPr>
                        <a:t> </a:t>
                      </a:r>
                      <a:endParaRPr lang="cs-CZ" sz="17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u="none" strike="noStrike" dirty="0">
                          <a:effectLst/>
                        </a:rPr>
                        <a:t> </a:t>
                      </a:r>
                      <a:endParaRPr lang="cs-CZ" sz="1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8874" marR="8874" marT="8874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6855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005\AppData\Local\Microsoft\Windows\Temporary Internet Files\Content.IE5\95VJ2R1O\MP90026256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4193" y="1124744"/>
            <a:ext cx="6351443" cy="424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59632" y="5589240"/>
            <a:ext cx="13472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DANĚK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7795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Poznáš mě?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41990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005\AppData\Local\Microsoft\Windows\Temporary Internet Files\Content.IE5\G90R4ZDG\MP90026296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9" y="425320"/>
            <a:ext cx="5976664" cy="6026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668344" y="1556792"/>
            <a:ext cx="12859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TULEŇ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42155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005\AppData\Local\Microsoft\Windows\Temporary Internet Files\Content.IE5\53ASK4SM\MP90026282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18473"/>
            <a:ext cx="7920880" cy="5332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19672" y="6021288"/>
            <a:ext cx="13692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DELFÍN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10197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005\AppData\Local\Microsoft\Windows\Temporary Internet Files\Content.IE5\3DNWECD2\MP90026293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2800" y="192677"/>
            <a:ext cx="4361408" cy="6491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164288" y="1268760"/>
            <a:ext cx="12939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KOALA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18744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005\AppData\Local\Microsoft\Windows\Temporary Internet Files\Content.IE5\WO2EYGDO\MP90040317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61" y="764704"/>
            <a:ext cx="8817308" cy="5875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599" y="256292"/>
            <a:ext cx="14085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HROCH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02092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005\AppData\Local\Microsoft\Windows\Temporary Internet Files\Content.IE5\HE1P41TL\MP90040656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00125"/>
            <a:ext cx="7909234" cy="527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260648"/>
            <a:ext cx="23743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ORANGUTAN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04533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005\AppData\Local\Microsoft\Windows\Temporary Internet Files\Content.IE5\AHJM8HWC\MP90026252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8574" y="149385"/>
            <a:ext cx="4353546" cy="6513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228184" y="1124744"/>
            <a:ext cx="7906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LEV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39098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005\AppData\Local\Microsoft\Windows\Temporary Internet Files\Content.IE5\IE6FHIUY\MP9004050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6706"/>
            <a:ext cx="4320480" cy="6458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940152" y="1772816"/>
            <a:ext cx="15169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JAGUÁR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90003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005\AppData\Local\Microsoft\Windows\Temporary Internet Files\Content.IE5\ROVTGKWT\MP9001787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179387"/>
            <a:ext cx="4321100" cy="6498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300192" y="1772816"/>
            <a:ext cx="12362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BIZON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14859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005\AppData\Local\Microsoft\Windows\Temporary Internet Files\Content.IE5\LU05P037\MP90040660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7"/>
            <a:ext cx="8568952" cy="5712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6093296"/>
            <a:ext cx="15393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GEPARD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38928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005\AppData\Local\Microsoft\Windows\Temporary Internet Files\Content.IE5\69UHKQLQ\MP90017876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8640"/>
            <a:ext cx="4345508" cy="6552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228184" y="1268760"/>
            <a:ext cx="7875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RYS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56189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005\AppData\Local\Microsoft\Windows\Temporary Internet Files\Content.IE5\QV10MQXA\MP90017860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827" y="404664"/>
            <a:ext cx="8491273" cy="5616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6097177"/>
            <a:ext cx="10198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OSEL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13474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005\AppData\Local\Microsoft\Windows\Temporary Internet Files\Content.IE5\UVLB0FNJ\MP90040709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4393777" cy="6597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292080" y="1268760"/>
            <a:ext cx="13596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MÝVAL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0835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005\AppData\Local\Microsoft\Windows\Temporary Internet Files\Content.IE5\ERBISCP1\MP90040339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8641134" cy="5758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12713" y="6088940"/>
            <a:ext cx="8104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LOS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15904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6" name="Picture 6" descr="C:\Users\005\AppData\Local\Microsoft\Windows\Temporary Internet Files\Content.IE5\NNAJTA5R\MP90026285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0648"/>
            <a:ext cx="4163367" cy="6277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796136" y="1124744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VLK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99831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80728"/>
            <a:ext cx="25202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obrázků:</a:t>
            </a:r>
          </a:p>
          <a:p>
            <a:endParaRPr lang="cs-CZ" dirty="0"/>
          </a:p>
          <a:p>
            <a:r>
              <a:rPr lang="cs-CZ" dirty="0"/>
              <a:t>galerie </a:t>
            </a:r>
            <a:r>
              <a:rPr lang="cs-CZ" dirty="0" err="1"/>
              <a:t>microsoft</a:t>
            </a:r>
            <a:r>
              <a:rPr lang="cs-CZ" dirty="0"/>
              <a:t> </a:t>
            </a:r>
            <a:r>
              <a:rPr lang="cs-CZ" dirty="0" err="1"/>
              <a:t>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8501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292</TotalTime>
  <Words>434</Words>
  <Application>Microsoft Office PowerPoint</Application>
  <PresentationFormat>Předvádění na obrazovce (4:3)</PresentationFormat>
  <Paragraphs>370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005</dc:creator>
  <cp:lastModifiedBy>005</cp:lastModifiedBy>
  <cp:revision>20</cp:revision>
  <dcterms:created xsi:type="dcterms:W3CDTF">2012-12-09T13:54:52Z</dcterms:created>
  <dcterms:modified xsi:type="dcterms:W3CDTF">2013-03-19T16:19:38Z</dcterms:modified>
</cp:coreProperties>
</file>