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27C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9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B6E53-08B8-414F-8F49-7C75C3388A28}" type="datetimeFigureOut">
              <a:rPr lang="cs-CZ" smtClean="0"/>
              <a:pPr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89826-9802-4000-BF50-913D8C1AEB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096000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Zdeňka </a:t>
                      </a:r>
                      <a:r>
                        <a:rPr lang="cs-CZ" sz="2400" dirty="0" err="1" smtClean="0"/>
                        <a:t>Kobrová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smtClean="0"/>
                        <a:t>: VY_32_Inovace_2A_09_Počítání</a:t>
                      </a:r>
                      <a:r>
                        <a:rPr lang="cs-CZ" sz="2400" baseline="0" smtClean="0"/>
                        <a:t> do 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Počítání</a:t>
                      </a:r>
                      <a:r>
                        <a:rPr lang="cs-CZ" sz="2400" baseline="0" dirty="0" smtClean="0"/>
                        <a:t> do 5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Leden 2013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620688"/>
          <a:ext cx="7776864" cy="5237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88"/>
                <a:gridCol w="5184576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slouží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 opakování</a:t>
                      </a:r>
                      <a:r>
                        <a:rPr lang="cs-CZ" baseline="0" dirty="0" smtClean="0"/>
                        <a:t> učiva: sčítání a odčítání v oboru 1 - 5 bez 0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 určena pro žáky 2.r. ZŠ praktické</a:t>
                      </a:r>
                      <a:r>
                        <a:rPr lang="cs-CZ" baseline="0" dirty="0" smtClean="0"/>
                        <a:t> pro práci na </a:t>
                      </a:r>
                      <a:r>
                        <a:rPr lang="cs-CZ" baseline="0" dirty="0" err="1" smtClean="0"/>
                        <a:t>inter</a:t>
                      </a:r>
                      <a:r>
                        <a:rPr lang="cs-CZ" baseline="0" dirty="0" smtClean="0"/>
                        <a:t>- aktivní tabuli (možno využít i pro žáky 1.r. ZŠ praktické při opakování))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 4 – 15 mohou být vytištěny a použity jako samostatné pracovní listy k individuální práci žáků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 lavici (opis a výpočet)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</a:t>
                      </a:r>
                      <a:r>
                        <a:rPr lang="cs-CZ" baseline="0" dirty="0" smtClean="0"/>
                        <a:t> 16 – pochvala pro dobré počtáře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17</a:t>
                      </a:r>
                      <a:r>
                        <a:rPr lang="cs-CZ" baseline="0" dirty="0" smtClean="0"/>
                        <a:t> -</a:t>
                      </a:r>
                      <a:r>
                        <a:rPr lang="cs-CZ" dirty="0" smtClean="0"/>
                        <a:t> </a:t>
                      </a:r>
                      <a:r>
                        <a:rPr lang="cs-CZ" baseline="0" dirty="0" smtClean="0"/>
                        <a:t>kontrolní cvičení (příklady určené k </a:t>
                      </a:r>
                      <a:r>
                        <a:rPr lang="cs-CZ" baseline="0" dirty="0" err="1" smtClean="0"/>
                        <a:t>opa</a:t>
                      </a:r>
                      <a:r>
                        <a:rPr lang="cs-CZ" baseline="0" dirty="0" smtClean="0"/>
                        <a:t>-kování počtu a přiřazování správných čísel) určené </a:t>
                      </a:r>
                      <a:r>
                        <a:rPr lang="cs-CZ" dirty="0" smtClean="0"/>
                        <a:t>pro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samostatnou práci</a:t>
                      </a:r>
                      <a:r>
                        <a:rPr lang="cs-CZ" baseline="0" dirty="0" smtClean="0"/>
                        <a:t> žáků v lavici 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řešení kontrolního</a:t>
                      </a:r>
                      <a:r>
                        <a:rPr lang="cs-CZ" baseline="0" dirty="0" smtClean="0"/>
                        <a:t> cvičení</a:t>
                      </a:r>
                      <a:r>
                        <a:rPr lang="cs-CZ" baseline="0" smtClean="0"/>
                        <a:t>: </a:t>
                      </a:r>
                      <a:r>
                        <a:rPr lang="cs-CZ" smtClean="0"/>
                        <a:t>snímek 18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žáků s LMP, 1. stupeň – 1 . období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7 – 9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67744" y="1628800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8000" dirty="0" smtClean="0">
                <a:solidFill>
                  <a:srgbClr val="FF0000"/>
                </a:solidFill>
              </a:rPr>
              <a:t>POČÍTÁNÍ</a:t>
            </a:r>
            <a:br>
              <a:rPr lang="cs-CZ" sz="8000" dirty="0" smtClean="0">
                <a:solidFill>
                  <a:srgbClr val="FF0000"/>
                </a:solidFill>
              </a:rPr>
            </a:br>
            <a:r>
              <a:rPr lang="cs-CZ" sz="8000" dirty="0" smtClean="0">
                <a:solidFill>
                  <a:srgbClr val="FF0000"/>
                </a:solidFill>
              </a:rPr>
              <a:t>v oboru</a:t>
            </a:r>
            <a:br>
              <a:rPr lang="cs-CZ" sz="8000" dirty="0" smtClean="0">
                <a:solidFill>
                  <a:srgbClr val="FF0000"/>
                </a:solidFill>
              </a:rPr>
            </a:br>
            <a:r>
              <a:rPr lang="cs-CZ" sz="8000" dirty="0" smtClean="0">
                <a:solidFill>
                  <a:srgbClr val="FF0000"/>
                </a:solidFill>
              </a:rPr>
              <a:t>1 - 5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Kříž 3">
            <a:hlinkClick r:id="" action="ppaction://hlinkshowjump?jump=lastslide"/>
          </p:cNvPr>
          <p:cNvSpPr/>
          <p:nvPr/>
        </p:nvSpPr>
        <p:spPr>
          <a:xfrm>
            <a:off x="755576" y="3573016"/>
            <a:ext cx="1728192" cy="1656184"/>
          </a:xfrm>
          <a:prstGeom prst="plus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3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35896" y="1628800"/>
            <a:ext cx="204575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B050"/>
                </a:solidFill>
              </a:rPr>
              <a:t>1+4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6" name="Kříž 5">
            <a:hlinkClick r:id="rId2" action="ppaction://hlinksldjump"/>
          </p:cNvPr>
          <p:cNvSpPr/>
          <p:nvPr/>
        </p:nvSpPr>
        <p:spPr>
          <a:xfrm>
            <a:off x="6444208" y="3501008"/>
            <a:ext cx="1728192" cy="1656184"/>
          </a:xfrm>
          <a:prstGeom prst="plus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7" name="Kříž 6">
            <a:hlinkClick r:id="" action="ppaction://hlinkshowjump?jump=lastslide"/>
          </p:cNvPr>
          <p:cNvSpPr/>
          <p:nvPr/>
        </p:nvSpPr>
        <p:spPr>
          <a:xfrm>
            <a:off x="3563888" y="4221088"/>
            <a:ext cx="1728192" cy="1656184"/>
          </a:xfrm>
          <a:prstGeom prst="plus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B050"/>
                </a:solidFill>
              </a:rPr>
              <a:t>4-3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5" name="Slunce 4">
            <a:hlinkClick r:id="" action="ppaction://hlinkshowjump?jump=lastslide"/>
          </p:cNvPr>
          <p:cNvSpPr/>
          <p:nvPr/>
        </p:nvSpPr>
        <p:spPr>
          <a:xfrm>
            <a:off x="1547664" y="4149080"/>
            <a:ext cx="1584176" cy="1584176"/>
          </a:xfrm>
          <a:prstGeom prst="sun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B050"/>
                </a:solidFill>
              </a:rPr>
              <a:t>2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6" name="Slunce 5">
            <a:hlinkClick r:id="" action="ppaction://hlinkshowjump?jump=lastslide"/>
          </p:cNvPr>
          <p:cNvSpPr/>
          <p:nvPr/>
        </p:nvSpPr>
        <p:spPr>
          <a:xfrm>
            <a:off x="6084168" y="4149080"/>
            <a:ext cx="1584176" cy="1584176"/>
          </a:xfrm>
          <a:prstGeom prst="sun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B050"/>
                </a:solidFill>
              </a:rPr>
              <a:t>3</a:t>
            </a:r>
          </a:p>
        </p:txBody>
      </p:sp>
      <p:sp>
        <p:nvSpPr>
          <p:cNvPr id="7" name="Slunce 6">
            <a:hlinkClick r:id="rId2" action="ppaction://hlinksldjump"/>
          </p:cNvPr>
          <p:cNvSpPr/>
          <p:nvPr/>
        </p:nvSpPr>
        <p:spPr>
          <a:xfrm>
            <a:off x="3779912" y="3645024"/>
            <a:ext cx="1584176" cy="1584176"/>
          </a:xfrm>
          <a:prstGeom prst="sun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B050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70C0"/>
                </a:solidFill>
              </a:rPr>
              <a:t>2+1</a:t>
            </a:r>
            <a:endParaRPr lang="cs-CZ" sz="9600" dirty="0">
              <a:solidFill>
                <a:srgbClr val="0070C0"/>
              </a:solidFill>
            </a:endParaRPr>
          </a:p>
        </p:txBody>
      </p:sp>
      <p:sp>
        <p:nvSpPr>
          <p:cNvPr id="4" name="Vývojový diagram: děrná páska 3">
            <a:hlinkClick r:id="" action="ppaction://hlinkshowjump?jump=lastslide"/>
          </p:cNvPr>
          <p:cNvSpPr/>
          <p:nvPr/>
        </p:nvSpPr>
        <p:spPr>
          <a:xfrm>
            <a:off x="899592" y="4221088"/>
            <a:ext cx="2088232" cy="1296144"/>
          </a:xfrm>
          <a:prstGeom prst="flowChartPunchedTape">
            <a:avLst/>
          </a:prstGeom>
          <a:solidFill>
            <a:srgbClr val="E527C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</a:t>
            </a:r>
            <a:endParaRPr lang="cs-CZ" sz="5400" dirty="0"/>
          </a:p>
        </p:txBody>
      </p:sp>
      <p:sp>
        <p:nvSpPr>
          <p:cNvPr id="5" name="Vývojový diagram: děrná páska 4">
            <a:hlinkClick r:id="rId2" action="ppaction://hlinksldjump"/>
          </p:cNvPr>
          <p:cNvSpPr/>
          <p:nvPr/>
        </p:nvSpPr>
        <p:spPr>
          <a:xfrm>
            <a:off x="5652120" y="3356992"/>
            <a:ext cx="2088232" cy="1296144"/>
          </a:xfrm>
          <a:prstGeom prst="flowChartPunchedTape">
            <a:avLst/>
          </a:prstGeom>
          <a:solidFill>
            <a:srgbClr val="E527C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3</a:t>
            </a:r>
          </a:p>
        </p:txBody>
      </p:sp>
      <p:sp>
        <p:nvSpPr>
          <p:cNvPr id="6" name="Vývojový diagram: děrná páska 5">
            <a:hlinkClick r:id="" action="ppaction://hlinkshowjump?jump=lastslide"/>
          </p:cNvPr>
          <p:cNvSpPr/>
          <p:nvPr/>
        </p:nvSpPr>
        <p:spPr>
          <a:xfrm>
            <a:off x="3275856" y="3861048"/>
            <a:ext cx="2088232" cy="1296144"/>
          </a:xfrm>
          <a:prstGeom prst="flowChartPunchedTape">
            <a:avLst/>
          </a:prstGeom>
          <a:solidFill>
            <a:srgbClr val="E527C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3">
                    <a:lumMod val="75000"/>
                  </a:schemeClr>
                </a:solidFill>
              </a:rPr>
              <a:t>1+1</a:t>
            </a:r>
            <a:endParaRPr lang="cs-CZ" sz="9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Měsíc 3">
            <a:hlinkClick r:id="" action="ppaction://hlinkshowjump?jump=lastslide"/>
          </p:cNvPr>
          <p:cNvSpPr/>
          <p:nvPr/>
        </p:nvSpPr>
        <p:spPr>
          <a:xfrm>
            <a:off x="1475656" y="3933056"/>
            <a:ext cx="1584176" cy="1944216"/>
          </a:xfrm>
          <a:prstGeom prst="moon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accent2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5" name="Měsíc 4">
            <a:hlinkClick r:id="" action="ppaction://hlinkshowjump?jump=lastslide"/>
          </p:cNvPr>
          <p:cNvSpPr/>
          <p:nvPr/>
        </p:nvSpPr>
        <p:spPr>
          <a:xfrm>
            <a:off x="5652120" y="3933056"/>
            <a:ext cx="1584176" cy="1944216"/>
          </a:xfrm>
          <a:prstGeom prst="moon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6" name="Měsíc 5">
            <a:hlinkClick r:id="rId2" action="ppaction://hlinksldjump"/>
          </p:cNvPr>
          <p:cNvSpPr/>
          <p:nvPr/>
        </p:nvSpPr>
        <p:spPr>
          <a:xfrm>
            <a:off x="3563888" y="3933056"/>
            <a:ext cx="1584176" cy="1944216"/>
          </a:xfrm>
          <a:prstGeom prst="moon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accent2">
                    <a:lumMod val="50000"/>
                  </a:schemeClr>
                </a:solidFill>
              </a:rPr>
              <a:t>2</a:t>
            </a:r>
            <a:endParaRPr lang="cs-CZ" sz="5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4">
                    <a:lumMod val="75000"/>
                  </a:schemeClr>
                </a:solidFill>
              </a:rPr>
              <a:t>5-2</a:t>
            </a:r>
            <a:endParaRPr lang="cs-CZ" sz="9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Mrak 3">
            <a:hlinkClick r:id="" action="ppaction://hlinkshowjump?jump=lastslide"/>
          </p:cNvPr>
          <p:cNvSpPr/>
          <p:nvPr/>
        </p:nvSpPr>
        <p:spPr>
          <a:xfrm>
            <a:off x="1187624" y="3933056"/>
            <a:ext cx="1800200" cy="15841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4</a:t>
            </a:r>
            <a:endParaRPr lang="cs-CZ" sz="5400" dirty="0"/>
          </a:p>
        </p:txBody>
      </p:sp>
      <p:sp>
        <p:nvSpPr>
          <p:cNvPr id="5" name="Mrak 4">
            <a:hlinkClick r:id="" action="ppaction://hlinkshowjump?jump=lastslide"/>
          </p:cNvPr>
          <p:cNvSpPr/>
          <p:nvPr/>
        </p:nvSpPr>
        <p:spPr>
          <a:xfrm>
            <a:off x="5868144" y="3861048"/>
            <a:ext cx="1800200" cy="15841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1</a:t>
            </a:r>
          </a:p>
        </p:txBody>
      </p:sp>
      <p:sp>
        <p:nvSpPr>
          <p:cNvPr id="6" name="Mrak 5">
            <a:hlinkClick r:id="rId2" action="ppaction://hlinksldjump"/>
          </p:cNvPr>
          <p:cNvSpPr/>
          <p:nvPr/>
        </p:nvSpPr>
        <p:spPr>
          <a:xfrm>
            <a:off x="3563888" y="3933056"/>
            <a:ext cx="1800200" cy="15841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4-2</a:t>
            </a:r>
            <a:endParaRPr lang="cs-CZ" sz="9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Srdce 3">
            <a:hlinkClick r:id="" action="ppaction://hlinkshowjump?jump=lastslide"/>
          </p:cNvPr>
          <p:cNvSpPr/>
          <p:nvPr/>
        </p:nvSpPr>
        <p:spPr>
          <a:xfrm>
            <a:off x="1547664" y="4005064"/>
            <a:ext cx="1584176" cy="158417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bg1"/>
                </a:solidFill>
              </a:rPr>
              <a:t>1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5" name="Srdce 4">
            <a:hlinkClick r:id="" action="ppaction://hlinkshowjump?jump=lastslide"/>
          </p:cNvPr>
          <p:cNvSpPr/>
          <p:nvPr/>
        </p:nvSpPr>
        <p:spPr>
          <a:xfrm>
            <a:off x="6156176" y="4077072"/>
            <a:ext cx="1584176" cy="158417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6" name="Srdce 5">
            <a:hlinkClick r:id="rId2" action="ppaction://hlinksldjump"/>
          </p:cNvPr>
          <p:cNvSpPr/>
          <p:nvPr/>
        </p:nvSpPr>
        <p:spPr>
          <a:xfrm>
            <a:off x="3851920" y="3429000"/>
            <a:ext cx="1584176" cy="158417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bg1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2">
                    <a:lumMod val="75000"/>
                  </a:schemeClr>
                </a:solidFill>
              </a:rPr>
              <a:t>3+2</a:t>
            </a:r>
            <a:endParaRPr lang="cs-CZ" sz="9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Pravidelný pětiúhelník 3">
            <a:hlinkClick r:id="" action="ppaction://hlinkshowjump?jump=lastslide"/>
          </p:cNvPr>
          <p:cNvSpPr/>
          <p:nvPr/>
        </p:nvSpPr>
        <p:spPr>
          <a:xfrm>
            <a:off x="1259632" y="3501008"/>
            <a:ext cx="1440160" cy="1512168"/>
          </a:xfrm>
          <a:prstGeom prst="pentag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7030A0"/>
                </a:solidFill>
              </a:rPr>
              <a:t>4</a:t>
            </a:r>
            <a:endParaRPr lang="cs-CZ" sz="5400" dirty="0">
              <a:solidFill>
                <a:srgbClr val="7030A0"/>
              </a:solidFill>
            </a:endParaRPr>
          </a:p>
        </p:txBody>
      </p:sp>
      <p:sp>
        <p:nvSpPr>
          <p:cNvPr id="5" name="Pravidelný pětiúhelník 4">
            <a:hlinkClick r:id="rId2" action="ppaction://hlinksldjump"/>
          </p:cNvPr>
          <p:cNvSpPr/>
          <p:nvPr/>
        </p:nvSpPr>
        <p:spPr>
          <a:xfrm>
            <a:off x="6372200" y="3501008"/>
            <a:ext cx="1440160" cy="1512168"/>
          </a:xfrm>
          <a:prstGeom prst="pentag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7030A0"/>
                </a:solidFill>
              </a:rPr>
              <a:t>5</a:t>
            </a:r>
          </a:p>
        </p:txBody>
      </p:sp>
      <p:sp>
        <p:nvSpPr>
          <p:cNvPr id="6" name="Pravidelný pětiúhelník 5">
            <a:hlinkClick r:id="" action="ppaction://hlinkshowjump?jump=lastslide"/>
          </p:cNvPr>
          <p:cNvSpPr/>
          <p:nvPr/>
        </p:nvSpPr>
        <p:spPr>
          <a:xfrm>
            <a:off x="3995936" y="4221088"/>
            <a:ext cx="1440160" cy="1512168"/>
          </a:xfrm>
          <a:prstGeom prst="pentagon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7030A0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B050"/>
                </a:solidFill>
              </a:rPr>
              <a:t>3-1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4" name="6cípá hvězda 3">
            <a:hlinkClick r:id="rId2" action="ppaction://hlinksldjump"/>
          </p:cNvPr>
          <p:cNvSpPr/>
          <p:nvPr/>
        </p:nvSpPr>
        <p:spPr>
          <a:xfrm>
            <a:off x="1547664" y="3212976"/>
            <a:ext cx="1512168" cy="1584176"/>
          </a:xfrm>
          <a:prstGeom prst="star6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B050"/>
                </a:solidFill>
              </a:rPr>
              <a:t>2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5" name="6cípá hvězda 4">
            <a:hlinkClick r:id="" action="ppaction://hlinkshowjump?jump=lastslide"/>
          </p:cNvPr>
          <p:cNvSpPr/>
          <p:nvPr/>
        </p:nvSpPr>
        <p:spPr>
          <a:xfrm>
            <a:off x="5580112" y="4293096"/>
            <a:ext cx="1512168" cy="1584176"/>
          </a:xfrm>
          <a:prstGeom prst="star6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B050"/>
                </a:solidFill>
              </a:rPr>
              <a:t>4</a:t>
            </a:r>
          </a:p>
        </p:txBody>
      </p:sp>
      <p:sp>
        <p:nvSpPr>
          <p:cNvPr id="6" name="6cípá hvězda 5">
            <a:hlinkClick r:id="" action="ppaction://hlinkshowjump?jump=lastslide"/>
          </p:cNvPr>
          <p:cNvSpPr/>
          <p:nvPr/>
        </p:nvSpPr>
        <p:spPr>
          <a:xfrm>
            <a:off x="3563888" y="3789040"/>
            <a:ext cx="1512168" cy="1584176"/>
          </a:xfrm>
          <a:prstGeom prst="star6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B050"/>
                </a:solidFill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tx2"/>
                </a:solidFill>
              </a:rPr>
              <a:t>5-4</a:t>
            </a:r>
            <a:endParaRPr lang="cs-CZ" sz="9600" dirty="0">
              <a:solidFill>
                <a:schemeClr val="tx2"/>
              </a:solidFill>
            </a:endParaRPr>
          </a:p>
        </p:txBody>
      </p:sp>
      <p:sp>
        <p:nvSpPr>
          <p:cNvPr id="4" name="12cípá hvězda 3">
            <a:hlinkClick r:id="" action="ppaction://hlinkshowjump?jump=lastslide"/>
          </p:cNvPr>
          <p:cNvSpPr/>
          <p:nvPr/>
        </p:nvSpPr>
        <p:spPr>
          <a:xfrm>
            <a:off x="1907704" y="4437112"/>
            <a:ext cx="1512168" cy="1512168"/>
          </a:xfrm>
          <a:prstGeom prst="star12">
            <a:avLst/>
          </a:prstGeom>
          <a:solidFill>
            <a:srgbClr val="E527CA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5" name="12cípá hvězda 4">
            <a:hlinkClick r:id="rId2" action="ppaction://hlinksldjump"/>
          </p:cNvPr>
          <p:cNvSpPr/>
          <p:nvPr/>
        </p:nvSpPr>
        <p:spPr>
          <a:xfrm>
            <a:off x="6084168" y="4365104"/>
            <a:ext cx="1512168" cy="1512168"/>
          </a:xfrm>
          <a:prstGeom prst="star12">
            <a:avLst/>
          </a:prstGeom>
          <a:solidFill>
            <a:srgbClr val="E527CA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6" name="12cípá hvězda 5">
            <a:hlinkClick r:id="" action="ppaction://hlinkshowjump?jump=lastslide"/>
          </p:cNvPr>
          <p:cNvSpPr/>
          <p:nvPr/>
        </p:nvSpPr>
        <p:spPr>
          <a:xfrm>
            <a:off x="3995936" y="3284984"/>
            <a:ext cx="1512168" cy="1512168"/>
          </a:xfrm>
          <a:prstGeom prst="star12">
            <a:avLst/>
          </a:prstGeom>
          <a:solidFill>
            <a:srgbClr val="E527CA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FF00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6">
                    <a:lumMod val="75000"/>
                  </a:schemeClr>
                </a:solidFill>
              </a:rPr>
              <a:t>2+2</a:t>
            </a:r>
            <a:endParaRPr lang="cs-CZ" sz="9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Vývojový diagram: magnetický disk 3">
            <a:hlinkClick r:id="" action="ppaction://hlinkshowjump?jump=lastslide"/>
          </p:cNvPr>
          <p:cNvSpPr/>
          <p:nvPr/>
        </p:nvSpPr>
        <p:spPr>
          <a:xfrm>
            <a:off x="1403648" y="4005064"/>
            <a:ext cx="1152128" cy="1656184"/>
          </a:xfrm>
          <a:prstGeom prst="flowChartMagneticDisk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endParaRPr lang="cs-CZ" sz="5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Vývojový diagram: magnetický disk 4">
            <a:hlinkClick r:id="" action="ppaction://hlinkshowjump?jump=lastslide"/>
          </p:cNvPr>
          <p:cNvSpPr/>
          <p:nvPr/>
        </p:nvSpPr>
        <p:spPr>
          <a:xfrm>
            <a:off x="6660232" y="3933056"/>
            <a:ext cx="1152128" cy="1656184"/>
          </a:xfrm>
          <a:prstGeom prst="flowChartMagneticDisk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accent6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6" name="Vývojový diagram: magnetický disk 5">
            <a:hlinkClick r:id="rId2" action="ppaction://hlinksldjump"/>
          </p:cNvPr>
          <p:cNvSpPr/>
          <p:nvPr/>
        </p:nvSpPr>
        <p:spPr>
          <a:xfrm>
            <a:off x="4067944" y="4005064"/>
            <a:ext cx="1152128" cy="1656184"/>
          </a:xfrm>
          <a:prstGeom prst="flowChartMagneticDisk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accent6">
                    <a:lumMod val="75000"/>
                  </a:schemeClr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5"/>
                </a:solidFill>
              </a:rPr>
              <a:t>2-1</a:t>
            </a:r>
            <a:endParaRPr lang="cs-CZ" sz="9600" dirty="0">
              <a:solidFill>
                <a:schemeClr val="accent5"/>
              </a:solidFill>
            </a:endParaRPr>
          </a:p>
        </p:txBody>
      </p:sp>
      <p:sp>
        <p:nvSpPr>
          <p:cNvPr id="5" name="Pěticípá hvězda 4">
            <a:hlinkClick r:id="" action="ppaction://hlinkshowjump?jump=lastslide"/>
          </p:cNvPr>
          <p:cNvSpPr/>
          <p:nvPr/>
        </p:nvSpPr>
        <p:spPr>
          <a:xfrm>
            <a:off x="1187624" y="3429000"/>
            <a:ext cx="2088232" cy="2016224"/>
          </a:xfrm>
          <a:prstGeom prst="star5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accent5"/>
                </a:solidFill>
              </a:rPr>
              <a:t>3</a:t>
            </a:r>
          </a:p>
        </p:txBody>
      </p:sp>
      <p:sp>
        <p:nvSpPr>
          <p:cNvPr id="6" name="Pěticípá hvězda 5">
            <a:hlinkClick r:id="rId2" action="ppaction://hlinksldjump"/>
          </p:cNvPr>
          <p:cNvSpPr/>
          <p:nvPr/>
        </p:nvSpPr>
        <p:spPr>
          <a:xfrm>
            <a:off x="5868144" y="3429000"/>
            <a:ext cx="2088232" cy="2016224"/>
          </a:xfrm>
          <a:prstGeom prst="star5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accent5"/>
                </a:solidFill>
              </a:rPr>
              <a:t>1</a:t>
            </a:r>
          </a:p>
        </p:txBody>
      </p:sp>
      <p:sp>
        <p:nvSpPr>
          <p:cNvPr id="7" name="Pěticípá hvězda 6">
            <a:hlinkClick r:id="" action="ppaction://hlinkshowjump?jump=lastslide"/>
          </p:cNvPr>
          <p:cNvSpPr/>
          <p:nvPr/>
        </p:nvSpPr>
        <p:spPr>
          <a:xfrm>
            <a:off x="3635896" y="3861048"/>
            <a:ext cx="2088232" cy="2016224"/>
          </a:xfrm>
          <a:prstGeom prst="star5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chemeClr val="accent5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 a vyber správný výsledek.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C00000"/>
                </a:solidFill>
              </a:rPr>
              <a:t>3+1</a:t>
            </a:r>
            <a:endParaRPr lang="cs-CZ" sz="9600" dirty="0">
              <a:solidFill>
                <a:srgbClr val="C00000"/>
              </a:solidFill>
            </a:endParaRPr>
          </a:p>
        </p:txBody>
      </p:sp>
      <p:sp>
        <p:nvSpPr>
          <p:cNvPr id="4" name="Šipka nahoru 3">
            <a:hlinkClick r:id="" action="ppaction://hlinkshowjump?jump=lastslide"/>
          </p:cNvPr>
          <p:cNvSpPr/>
          <p:nvPr/>
        </p:nvSpPr>
        <p:spPr>
          <a:xfrm>
            <a:off x="1547664" y="3789040"/>
            <a:ext cx="1512168" cy="1800200"/>
          </a:xfrm>
          <a:prstGeom prst="up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5</a:t>
            </a:r>
            <a:endParaRPr lang="cs-CZ" sz="5400" dirty="0"/>
          </a:p>
        </p:txBody>
      </p:sp>
      <p:sp>
        <p:nvSpPr>
          <p:cNvPr id="8" name="Šipka dolů 7">
            <a:hlinkClick r:id="" action="ppaction://hlinkshowjump?jump=nextslide"/>
          </p:cNvPr>
          <p:cNvSpPr/>
          <p:nvPr/>
        </p:nvSpPr>
        <p:spPr>
          <a:xfrm>
            <a:off x="6444208" y="3861048"/>
            <a:ext cx="1440160" cy="1800200"/>
          </a:xfrm>
          <a:prstGeom prst="down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4</a:t>
            </a:r>
            <a:endParaRPr lang="cs-CZ" sz="5400" dirty="0"/>
          </a:p>
        </p:txBody>
      </p:sp>
      <p:sp>
        <p:nvSpPr>
          <p:cNvPr id="9" name="Šipka doprava 8">
            <a:hlinkClick r:id="" action="ppaction://hlinkshowjump?jump=lastslide"/>
          </p:cNvPr>
          <p:cNvSpPr/>
          <p:nvPr/>
        </p:nvSpPr>
        <p:spPr>
          <a:xfrm>
            <a:off x="3851920" y="4221088"/>
            <a:ext cx="1728192" cy="1368152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VÝBORNĚ, ZASLOUŽÍŠ 1!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2915816" y="1772816"/>
            <a:ext cx="3528392" cy="3672408"/>
          </a:xfrm>
          <a:prstGeom prst="smileyFace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2362274"/>
          </a:xfrm>
        </p:spPr>
        <p:txBody>
          <a:bodyPr>
            <a:normAutofit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ÚKOLY PRO ŠIKULY: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ZKUS SÁM BEZ POMOCI VYPOČÍTAT 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A ZAPSAT DO SEŠITU: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Svislý svitek 5"/>
          <p:cNvSpPr/>
          <p:nvPr/>
        </p:nvSpPr>
        <p:spPr>
          <a:xfrm>
            <a:off x="755576" y="2564904"/>
            <a:ext cx="3744416" cy="3816424"/>
          </a:xfrm>
          <a:prstGeom prst="vertic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000" u="sng" dirty="0" smtClean="0"/>
          </a:p>
          <a:p>
            <a:r>
              <a:rPr lang="cs-CZ" sz="2800" u="sng" dirty="0" smtClean="0">
                <a:solidFill>
                  <a:srgbClr val="7030A0"/>
                </a:solidFill>
              </a:rPr>
              <a:t>1. Opiš číslici a nakresli správný počet koleček: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1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3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5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4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2</a:t>
            </a:r>
          </a:p>
          <a:p>
            <a:endParaRPr lang="cs-CZ" sz="2000" dirty="0" smtClean="0"/>
          </a:p>
        </p:txBody>
      </p:sp>
      <p:sp>
        <p:nvSpPr>
          <p:cNvPr id="8" name="Svislý svitek 7"/>
          <p:cNvSpPr/>
          <p:nvPr/>
        </p:nvSpPr>
        <p:spPr>
          <a:xfrm>
            <a:off x="5292080" y="2564904"/>
            <a:ext cx="3672408" cy="3816424"/>
          </a:xfrm>
          <a:prstGeom prst="verticalScroll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u="sng" dirty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800" u="sng" dirty="0" smtClean="0">
                <a:solidFill>
                  <a:schemeClr val="accent2">
                    <a:lumMod val="75000"/>
                  </a:schemeClr>
                </a:solidFill>
              </a:rPr>
              <a:t>. Překresli tvary a napiš k nim číslici: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</p:txBody>
      </p:sp>
      <p:sp>
        <p:nvSpPr>
          <p:cNvPr id="9" name="Vývojový diagram: spojka 8"/>
          <p:cNvSpPr/>
          <p:nvPr/>
        </p:nvSpPr>
        <p:spPr>
          <a:xfrm>
            <a:off x="6948264" y="450912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7524328" y="450912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6660232" y="450912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6372200" y="450912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7236296" y="450912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vyjmutí 13"/>
          <p:cNvSpPr/>
          <p:nvPr/>
        </p:nvSpPr>
        <p:spPr>
          <a:xfrm>
            <a:off x="6372200" y="4797152"/>
            <a:ext cx="288032" cy="216024"/>
          </a:xfrm>
          <a:prstGeom prst="flowChartExtra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vyjmutí 14"/>
          <p:cNvSpPr/>
          <p:nvPr/>
        </p:nvSpPr>
        <p:spPr>
          <a:xfrm>
            <a:off x="6732240" y="4797152"/>
            <a:ext cx="288032" cy="216024"/>
          </a:xfrm>
          <a:prstGeom prst="flowChartExtra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vyjmutí 15"/>
          <p:cNvSpPr/>
          <p:nvPr/>
        </p:nvSpPr>
        <p:spPr>
          <a:xfrm>
            <a:off x="7092280" y="4797152"/>
            <a:ext cx="288032" cy="216024"/>
          </a:xfrm>
          <a:prstGeom prst="flowChartExtra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ětiúhelník 16"/>
          <p:cNvSpPr/>
          <p:nvPr/>
        </p:nvSpPr>
        <p:spPr>
          <a:xfrm>
            <a:off x="6372200" y="5085184"/>
            <a:ext cx="360040" cy="216024"/>
          </a:xfrm>
          <a:prstGeom prst="homePlat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Mrak 18"/>
          <p:cNvSpPr/>
          <p:nvPr/>
        </p:nvSpPr>
        <p:spPr>
          <a:xfrm>
            <a:off x="7740352" y="5373216"/>
            <a:ext cx="360040" cy="2880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rak 19"/>
          <p:cNvSpPr/>
          <p:nvPr/>
        </p:nvSpPr>
        <p:spPr>
          <a:xfrm>
            <a:off x="7308304" y="5373216"/>
            <a:ext cx="360040" cy="2880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Mrak 20"/>
          <p:cNvSpPr/>
          <p:nvPr/>
        </p:nvSpPr>
        <p:spPr>
          <a:xfrm>
            <a:off x="6804248" y="5373216"/>
            <a:ext cx="360040" cy="2880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rak 21"/>
          <p:cNvSpPr/>
          <p:nvPr/>
        </p:nvSpPr>
        <p:spPr>
          <a:xfrm>
            <a:off x="6372200" y="5373216"/>
            <a:ext cx="360040" cy="2880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380312" y="5733256"/>
            <a:ext cx="360040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6876256" y="5733256"/>
            <a:ext cx="360040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372200" y="5733256"/>
            <a:ext cx="360040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ěticípá hvězda 25"/>
          <p:cNvSpPr/>
          <p:nvPr/>
        </p:nvSpPr>
        <p:spPr>
          <a:xfrm>
            <a:off x="6300192" y="6021288"/>
            <a:ext cx="360040" cy="288032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Pěticípá hvězda 26"/>
          <p:cNvSpPr/>
          <p:nvPr/>
        </p:nvSpPr>
        <p:spPr>
          <a:xfrm>
            <a:off x="6732240" y="6021288"/>
            <a:ext cx="360040" cy="288032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ŘEŠENÍ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4" name="Svislý svitek 3"/>
          <p:cNvSpPr/>
          <p:nvPr/>
        </p:nvSpPr>
        <p:spPr>
          <a:xfrm>
            <a:off x="755576" y="2564904"/>
            <a:ext cx="3744416" cy="3816424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000" u="sng" dirty="0" smtClean="0"/>
          </a:p>
          <a:p>
            <a:r>
              <a:rPr lang="cs-CZ" sz="2800" u="sng" dirty="0" smtClean="0">
                <a:solidFill>
                  <a:srgbClr val="7030A0"/>
                </a:solidFill>
              </a:rPr>
              <a:t>1. Opiš číslici a nakresli správný počet koleček: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1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3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5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4</a:t>
            </a:r>
          </a:p>
          <a:p>
            <a:r>
              <a:rPr lang="cs-CZ" sz="2400" dirty="0" smtClean="0">
                <a:solidFill>
                  <a:srgbClr val="7030A0"/>
                </a:solidFill>
              </a:rPr>
              <a:t>2</a:t>
            </a:r>
          </a:p>
          <a:p>
            <a:endParaRPr lang="cs-CZ" sz="2000" dirty="0" smtClean="0"/>
          </a:p>
        </p:txBody>
      </p:sp>
      <p:sp>
        <p:nvSpPr>
          <p:cNvPr id="5" name="Svislý svitek 4"/>
          <p:cNvSpPr/>
          <p:nvPr/>
        </p:nvSpPr>
        <p:spPr>
          <a:xfrm>
            <a:off x="5292080" y="2348880"/>
            <a:ext cx="3672408" cy="4032448"/>
          </a:xfrm>
          <a:prstGeom prst="verticalScroll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u="sng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800" u="sng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sz="2800" u="sng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800" u="sng" dirty="0" smtClean="0">
                <a:solidFill>
                  <a:schemeClr val="accent2">
                    <a:lumMod val="75000"/>
                  </a:schemeClr>
                </a:solidFill>
              </a:rPr>
              <a:t>2. Překresli tvary a napiš k nim číslici: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5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3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4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3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2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</p:txBody>
      </p:sp>
      <p:sp>
        <p:nvSpPr>
          <p:cNvPr id="6" name="Vývojový diagram: spojka 5"/>
          <p:cNvSpPr/>
          <p:nvPr/>
        </p:nvSpPr>
        <p:spPr>
          <a:xfrm>
            <a:off x="6948264" y="414908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6660232" y="414908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6372200" y="414908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7236296" y="414908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6084168" y="4149080"/>
            <a:ext cx="216024" cy="216024"/>
          </a:xfrm>
          <a:prstGeom prst="flowChartConnector">
            <a:avLst/>
          </a:prstGeom>
          <a:solidFill>
            <a:srgbClr val="E527CA"/>
          </a:solidFill>
          <a:ln>
            <a:solidFill>
              <a:srgbClr val="E527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1619672" y="4365104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059832" y="5085184"/>
            <a:ext cx="216024" cy="21602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2627784" y="5517232"/>
            <a:ext cx="216024" cy="216024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2267744" y="5517232"/>
            <a:ext cx="216024" cy="216024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1907704" y="5517232"/>
            <a:ext cx="216024" cy="216024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1547664" y="5517232"/>
            <a:ext cx="216024" cy="216024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1907704" y="5877272"/>
            <a:ext cx="216024" cy="216024"/>
          </a:xfrm>
          <a:prstGeom prst="flowChartConnector">
            <a:avLst/>
          </a:prstGeom>
          <a:solidFill>
            <a:srgbClr val="E527C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1547664" y="5877272"/>
            <a:ext cx="216024" cy="216024"/>
          </a:xfrm>
          <a:prstGeom prst="flowChartConnector">
            <a:avLst/>
          </a:prstGeom>
          <a:solidFill>
            <a:srgbClr val="E527C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2699792" y="5085184"/>
            <a:ext cx="216024" cy="21602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2339752" y="5085184"/>
            <a:ext cx="216024" cy="21602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1979712" y="5085184"/>
            <a:ext cx="216024" cy="21602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1619672" y="5085184"/>
            <a:ext cx="216024" cy="216024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339752" y="4725144"/>
            <a:ext cx="216024" cy="21602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979712" y="4725144"/>
            <a:ext cx="216024" cy="21602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1619672" y="4725144"/>
            <a:ext cx="216024" cy="21602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vyjmutí 28"/>
          <p:cNvSpPr/>
          <p:nvPr/>
        </p:nvSpPr>
        <p:spPr>
          <a:xfrm>
            <a:off x="6948264" y="4509120"/>
            <a:ext cx="288032" cy="216024"/>
          </a:xfrm>
          <a:prstGeom prst="flowChartExtra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vyjmutí 29"/>
          <p:cNvSpPr/>
          <p:nvPr/>
        </p:nvSpPr>
        <p:spPr>
          <a:xfrm>
            <a:off x="6516216" y="4509120"/>
            <a:ext cx="288032" cy="216024"/>
          </a:xfrm>
          <a:prstGeom prst="flowChartExtra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vyjmutí 30"/>
          <p:cNvSpPr/>
          <p:nvPr/>
        </p:nvSpPr>
        <p:spPr>
          <a:xfrm>
            <a:off x="6084168" y="4509120"/>
            <a:ext cx="288032" cy="216024"/>
          </a:xfrm>
          <a:prstGeom prst="flowChartExtra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Pětiúhelník 31"/>
          <p:cNvSpPr/>
          <p:nvPr/>
        </p:nvSpPr>
        <p:spPr>
          <a:xfrm>
            <a:off x="6084168" y="4869160"/>
            <a:ext cx="360040" cy="216024"/>
          </a:xfrm>
          <a:prstGeom prst="homePlat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Mrak 32"/>
          <p:cNvSpPr/>
          <p:nvPr/>
        </p:nvSpPr>
        <p:spPr>
          <a:xfrm>
            <a:off x="6084168" y="5229200"/>
            <a:ext cx="360040" cy="2880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Mrak 33"/>
          <p:cNvSpPr/>
          <p:nvPr/>
        </p:nvSpPr>
        <p:spPr>
          <a:xfrm>
            <a:off x="6516216" y="5229200"/>
            <a:ext cx="360040" cy="2880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Mrak 34"/>
          <p:cNvSpPr/>
          <p:nvPr/>
        </p:nvSpPr>
        <p:spPr>
          <a:xfrm>
            <a:off x="6948264" y="5229200"/>
            <a:ext cx="360040" cy="2880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Mrak 35"/>
          <p:cNvSpPr/>
          <p:nvPr/>
        </p:nvSpPr>
        <p:spPr>
          <a:xfrm>
            <a:off x="7380312" y="5229200"/>
            <a:ext cx="360040" cy="28803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6084168" y="5661248"/>
            <a:ext cx="360040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6516216" y="5661248"/>
            <a:ext cx="360040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6948264" y="5661248"/>
            <a:ext cx="360040" cy="21602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Pěticípá hvězda 39"/>
          <p:cNvSpPr/>
          <p:nvPr/>
        </p:nvSpPr>
        <p:spPr>
          <a:xfrm>
            <a:off x="6084168" y="5949280"/>
            <a:ext cx="360040" cy="288032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Pěticípá hvězda 40"/>
          <p:cNvSpPr/>
          <p:nvPr/>
        </p:nvSpPr>
        <p:spPr>
          <a:xfrm>
            <a:off x="6516216" y="5949280"/>
            <a:ext cx="360040" cy="288032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771800" y="1556792"/>
            <a:ext cx="3456384" cy="3600400"/>
          </a:xfrm>
          <a:prstGeom prst="smileyFace">
            <a:avLst>
              <a:gd name="adj" fmla="val -4653"/>
            </a:avLst>
          </a:prstGeom>
          <a:solidFill>
            <a:srgbClr val="C0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7452320" y="5589240"/>
            <a:ext cx="1296144" cy="936104"/>
          </a:xfrm>
          <a:prstGeom prst="actionButtonBackPrevio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364</Words>
  <Application>Microsoft Office PowerPoint</Application>
  <PresentationFormat>Předvádění na obrazovce (4:3)</PresentationFormat>
  <Paragraphs>114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Snímek 1</vt:lpstr>
      <vt:lpstr>Snímek 2</vt:lpstr>
      <vt:lpstr>Snímek 3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Vypočítej a vyber správný výsledek.</vt:lpstr>
      <vt:lpstr>VÝBORNĚ, ZASLOUŽÍŠ 1!</vt:lpstr>
      <vt:lpstr>ÚKOLY PRO ŠIKULY: ZKUS SÁM BEZ POMOCI VYPOČÍTAT  A ZAPSAT DO SEŠITU:</vt:lpstr>
      <vt:lpstr>ŘEŠENÍ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20</cp:revision>
  <dcterms:created xsi:type="dcterms:W3CDTF">2013-01-22T12:06:08Z</dcterms:created>
  <dcterms:modified xsi:type="dcterms:W3CDTF">2013-03-19T16:58:08Z</dcterms:modified>
</cp:coreProperties>
</file>