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9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5" r:id="rId19"/>
    <p:sldId id="276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E97BD1"/>
    <a:srgbClr val="461FED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F7B83-5475-44B8-AF1E-28204B3421A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CB5F6-83B5-4AAB-B1B6-5E74D542C2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VY_32_Inovace_2A_17_Počítáme</a:t>
                      </a:r>
                      <a:r>
                        <a:rPr lang="cs-CZ" sz="2400" baseline="0" smtClean="0"/>
                        <a:t> do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Počítání</a:t>
                      </a:r>
                      <a:r>
                        <a:rPr lang="cs-CZ" sz="2400" baseline="0" dirty="0" smtClean="0"/>
                        <a:t> do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Prosinec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776864" cy="5059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procvičování a upevnění</a:t>
                      </a:r>
                      <a:r>
                        <a:rPr lang="cs-CZ" baseline="0" dirty="0" smtClean="0"/>
                        <a:t> učiva: sčítání v oboru 0 – 7 (doplnění příkladu dočítáním)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2.r. ZŠ praktické</a:t>
                      </a:r>
                      <a:r>
                        <a:rPr lang="cs-CZ" baseline="0" dirty="0" smtClean="0"/>
                        <a:t> pro práci na </a:t>
                      </a:r>
                      <a:r>
                        <a:rPr lang="cs-CZ" baseline="0" dirty="0" err="1" smtClean="0"/>
                        <a:t>inter</a:t>
                      </a:r>
                      <a:r>
                        <a:rPr lang="cs-CZ" baseline="0" dirty="0" smtClean="0"/>
                        <a:t>- aktivní tabuli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15 mohou být vytištěny a použity jako samostatné pracovní listy k individuální práci žáků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lavici (spojování s výsledkem, opis příkladu)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 4 – 15 – příklady dočítáním v oboru do 7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16 – pochvala pro dobré počtáře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17 – </a:t>
                      </a:r>
                      <a:r>
                        <a:rPr lang="cs-CZ" baseline="0" dirty="0" smtClean="0"/>
                        <a:t>kontrolní cvičení (příklady z prezentace) určené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samostatnou práci</a:t>
                      </a:r>
                      <a:r>
                        <a:rPr lang="cs-CZ" baseline="0" dirty="0" smtClean="0"/>
                        <a:t> žáků v lavici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 kontrolního</a:t>
                      </a:r>
                      <a:r>
                        <a:rPr lang="cs-CZ" baseline="0" dirty="0" smtClean="0"/>
                        <a:t> cvičení: </a:t>
                      </a:r>
                      <a:r>
                        <a:rPr lang="cs-CZ" dirty="0" smtClean="0"/>
                        <a:t>snímek 19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>
                <a:solidFill>
                  <a:srgbClr val="0070C0"/>
                </a:solidFill>
              </a:rPr>
              <a:t>POČÍTÁNÍ</a:t>
            </a:r>
            <a:br>
              <a:rPr lang="cs-CZ" sz="8000" dirty="0" smtClean="0">
                <a:solidFill>
                  <a:srgbClr val="0070C0"/>
                </a:solidFill>
              </a:rPr>
            </a:br>
            <a:r>
              <a:rPr lang="cs-CZ" sz="8000" dirty="0" smtClean="0">
                <a:solidFill>
                  <a:srgbClr val="0070C0"/>
                </a:solidFill>
              </a:rPr>
              <a:t>v oboru 0 -7</a:t>
            </a:r>
            <a:br>
              <a:rPr lang="cs-CZ" sz="8000" dirty="0" smtClean="0">
                <a:solidFill>
                  <a:srgbClr val="0070C0"/>
                </a:solidFill>
              </a:rPr>
            </a:br>
            <a:r>
              <a:rPr lang="cs-CZ" sz="8000" dirty="0" smtClean="0">
                <a:solidFill>
                  <a:srgbClr val="0070C0"/>
                </a:solidFill>
              </a:rPr>
              <a:t>(dočítáním)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1+.=6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5" name="Dvojitá vlna 4">
            <a:hlinkClick r:id="rId2" action="ppaction://hlinksldjump"/>
          </p:cNvPr>
          <p:cNvSpPr/>
          <p:nvPr/>
        </p:nvSpPr>
        <p:spPr>
          <a:xfrm>
            <a:off x="1115616" y="4365104"/>
            <a:ext cx="1368152" cy="1512168"/>
          </a:xfrm>
          <a:prstGeom prst="doubleWav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6" name="Dvojitá vlna 5">
            <a:hlinkClick r:id="" action="ppaction://hlinkshowjump?jump=lastslide"/>
          </p:cNvPr>
          <p:cNvSpPr/>
          <p:nvPr/>
        </p:nvSpPr>
        <p:spPr>
          <a:xfrm>
            <a:off x="6516216" y="4077072"/>
            <a:ext cx="1368152" cy="1512168"/>
          </a:xfrm>
          <a:prstGeom prst="doubleWav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0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7" name="Dvojitá vlna 6">
            <a:hlinkClick r:id="" action="ppaction://hlinkshowjump?jump=lastslide"/>
          </p:cNvPr>
          <p:cNvSpPr/>
          <p:nvPr/>
        </p:nvSpPr>
        <p:spPr>
          <a:xfrm>
            <a:off x="4716016" y="4437112"/>
            <a:ext cx="1368152" cy="1512168"/>
          </a:xfrm>
          <a:prstGeom prst="doubleWav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4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8" name="Dvojitá vlna 7">
            <a:hlinkClick r:id="" action="ppaction://hlinkshowjump?jump=lastslide"/>
          </p:cNvPr>
          <p:cNvSpPr/>
          <p:nvPr/>
        </p:nvSpPr>
        <p:spPr>
          <a:xfrm>
            <a:off x="2915816" y="3933056"/>
            <a:ext cx="1368152" cy="1512168"/>
          </a:xfrm>
          <a:prstGeom prst="doubleWav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6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>
                <a:solidFill>
                  <a:srgbClr val="FF0000"/>
                </a:solidFill>
              </a:rPr>
              <a:t>0</a:t>
            </a:r>
            <a:r>
              <a:rPr lang="cs-CZ" sz="9600" dirty="0" smtClean="0">
                <a:solidFill>
                  <a:srgbClr val="FF0000"/>
                </a:solidFill>
              </a:rPr>
              <a:t>+.=7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Mrak 3">
            <a:hlinkClick r:id="" action="ppaction://hlinkshowjump?jump=lastslide"/>
          </p:cNvPr>
          <p:cNvSpPr/>
          <p:nvPr/>
        </p:nvSpPr>
        <p:spPr>
          <a:xfrm>
            <a:off x="1043608" y="4293096"/>
            <a:ext cx="1728192" cy="13681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5</a:t>
            </a:r>
            <a:endParaRPr lang="cs-CZ" sz="5400" dirty="0"/>
          </a:p>
        </p:txBody>
      </p:sp>
      <p:sp>
        <p:nvSpPr>
          <p:cNvPr id="5" name="Mrak 4">
            <a:hlinkClick r:id="" action="ppaction://hlinkshowjump?jump=lastslide"/>
          </p:cNvPr>
          <p:cNvSpPr/>
          <p:nvPr/>
        </p:nvSpPr>
        <p:spPr>
          <a:xfrm>
            <a:off x="6228184" y="4005064"/>
            <a:ext cx="1728192" cy="13681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3</a:t>
            </a:r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4499992" y="4437112"/>
            <a:ext cx="1728192" cy="13681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7</a:t>
            </a:r>
            <a:endParaRPr lang="cs-CZ" sz="5400" dirty="0"/>
          </a:p>
        </p:txBody>
      </p:sp>
      <p:sp>
        <p:nvSpPr>
          <p:cNvPr id="7" name="Mrak 6">
            <a:hlinkClick r:id="" action="ppaction://hlinkshowjump?jump=lastslide"/>
          </p:cNvPr>
          <p:cNvSpPr/>
          <p:nvPr/>
        </p:nvSpPr>
        <p:spPr>
          <a:xfrm>
            <a:off x="2843808" y="4005064"/>
            <a:ext cx="1728192" cy="13681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.+2=7</a:t>
            </a:r>
            <a:endParaRPr lang="cs-CZ" sz="9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Srdce 4">
            <a:hlinkClick r:id="" action="ppaction://hlinkshowjump?jump=lastslide"/>
          </p:cNvPr>
          <p:cNvSpPr/>
          <p:nvPr/>
        </p:nvSpPr>
        <p:spPr>
          <a:xfrm>
            <a:off x="1763688" y="4149080"/>
            <a:ext cx="1296144" cy="1512168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Srdce 5">
            <a:hlinkClick r:id="" action="ppaction://hlinkshowjump?jump=lastslide"/>
          </p:cNvPr>
          <p:cNvSpPr/>
          <p:nvPr/>
        </p:nvSpPr>
        <p:spPr>
          <a:xfrm>
            <a:off x="6516216" y="4077072"/>
            <a:ext cx="1296144" cy="1512168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" name="Srdce 6">
            <a:hlinkClick r:id="" action="ppaction://hlinkshowjump?jump=lastslide"/>
          </p:cNvPr>
          <p:cNvSpPr/>
          <p:nvPr/>
        </p:nvSpPr>
        <p:spPr>
          <a:xfrm>
            <a:off x="5004048" y="4149080"/>
            <a:ext cx="1296144" cy="1512168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8" name="Srdce 7">
            <a:hlinkClick r:id="rId2" action="ppaction://hlinksldjump"/>
          </p:cNvPr>
          <p:cNvSpPr/>
          <p:nvPr/>
        </p:nvSpPr>
        <p:spPr>
          <a:xfrm>
            <a:off x="3419872" y="4149080"/>
            <a:ext cx="1296144" cy="1512168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5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.+1=5</a:t>
            </a:r>
            <a:endParaRPr lang="cs-CZ" sz="9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Šipka nahoru 3">
            <a:hlinkClick r:id="" action="ppaction://hlinkshowjump?jump=lastslide"/>
          </p:cNvPr>
          <p:cNvSpPr/>
          <p:nvPr/>
        </p:nvSpPr>
        <p:spPr>
          <a:xfrm>
            <a:off x="1259632" y="3717032"/>
            <a:ext cx="1512168" cy="1872208"/>
          </a:xfrm>
          <a:prstGeom prst="up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3</a:t>
            </a:r>
          </a:p>
        </p:txBody>
      </p:sp>
      <p:sp>
        <p:nvSpPr>
          <p:cNvPr id="5" name="Šipka nahoru 4">
            <a:hlinkClick r:id="rId2" action="ppaction://hlinksldjump"/>
          </p:cNvPr>
          <p:cNvSpPr/>
          <p:nvPr/>
        </p:nvSpPr>
        <p:spPr>
          <a:xfrm>
            <a:off x="6588224" y="3717032"/>
            <a:ext cx="1512168" cy="1872208"/>
          </a:xfrm>
          <a:prstGeom prst="up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</a:t>
            </a:r>
          </a:p>
        </p:txBody>
      </p:sp>
      <p:sp>
        <p:nvSpPr>
          <p:cNvPr id="6" name="Šipka nahoru 5">
            <a:hlinkClick r:id="" action="ppaction://hlinkshowjump?jump=lastslide"/>
          </p:cNvPr>
          <p:cNvSpPr/>
          <p:nvPr/>
        </p:nvSpPr>
        <p:spPr>
          <a:xfrm>
            <a:off x="4788024" y="3717032"/>
            <a:ext cx="1512168" cy="1872208"/>
          </a:xfrm>
          <a:prstGeom prst="up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</a:t>
            </a:r>
            <a:endParaRPr lang="cs-CZ" sz="5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Šipka nahoru 6">
            <a:hlinkClick r:id="" action="ppaction://hlinkshowjump?jump=lastslide"/>
          </p:cNvPr>
          <p:cNvSpPr/>
          <p:nvPr/>
        </p:nvSpPr>
        <p:spPr>
          <a:xfrm>
            <a:off x="3059832" y="3717032"/>
            <a:ext cx="1512168" cy="1872208"/>
          </a:xfrm>
          <a:prstGeom prst="up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</a:rPr>
              <a:t>3+.=4</a:t>
            </a:r>
            <a:endParaRPr lang="cs-CZ" sz="9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Blesk 3">
            <a:hlinkClick r:id="rId2" action="ppaction://hlinksldjump"/>
          </p:cNvPr>
          <p:cNvSpPr/>
          <p:nvPr/>
        </p:nvSpPr>
        <p:spPr>
          <a:xfrm>
            <a:off x="971600" y="3645024"/>
            <a:ext cx="2016224" cy="2736304"/>
          </a:xfrm>
          <a:prstGeom prst="lightningBol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5" name="Blesk 4">
            <a:hlinkClick r:id="" action="ppaction://hlinkshowjump?jump=lastslide"/>
          </p:cNvPr>
          <p:cNvSpPr/>
          <p:nvPr/>
        </p:nvSpPr>
        <p:spPr>
          <a:xfrm>
            <a:off x="6300192" y="3501008"/>
            <a:ext cx="2016224" cy="2736304"/>
          </a:xfrm>
          <a:prstGeom prst="lightningBol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6" name="Blesk 5">
            <a:hlinkClick r:id="" action="ppaction://hlinkshowjump?jump=lastslide"/>
          </p:cNvPr>
          <p:cNvSpPr/>
          <p:nvPr/>
        </p:nvSpPr>
        <p:spPr>
          <a:xfrm>
            <a:off x="4572000" y="3573016"/>
            <a:ext cx="2016224" cy="2736304"/>
          </a:xfrm>
          <a:prstGeom prst="lightningBol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2060"/>
                </a:solidFill>
              </a:rPr>
              <a:t>0</a:t>
            </a:r>
          </a:p>
        </p:txBody>
      </p:sp>
      <p:sp>
        <p:nvSpPr>
          <p:cNvPr id="7" name="Blesk 6">
            <a:hlinkClick r:id="" action="ppaction://hlinkshowjump?jump=lastslide"/>
          </p:cNvPr>
          <p:cNvSpPr/>
          <p:nvPr/>
        </p:nvSpPr>
        <p:spPr>
          <a:xfrm>
            <a:off x="2699792" y="3573016"/>
            <a:ext cx="2016224" cy="2736304"/>
          </a:xfrm>
          <a:prstGeom prst="lightningBol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206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B0F0"/>
                </a:solidFill>
              </a:rPr>
              <a:t>4+.=7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6" name="Slza 5">
            <a:hlinkClick r:id="" action="ppaction://hlinkshowjump?jump=lastslide"/>
          </p:cNvPr>
          <p:cNvSpPr/>
          <p:nvPr/>
        </p:nvSpPr>
        <p:spPr>
          <a:xfrm>
            <a:off x="971600" y="3645024"/>
            <a:ext cx="1368152" cy="1440160"/>
          </a:xfrm>
          <a:prstGeom prst="teardrop">
            <a:avLst>
              <a:gd name="adj" fmla="val 1644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</a:rPr>
              <a:t>2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Slza 6">
            <a:hlinkClick r:id="rId2" action="ppaction://hlinksldjump"/>
          </p:cNvPr>
          <p:cNvSpPr/>
          <p:nvPr/>
        </p:nvSpPr>
        <p:spPr>
          <a:xfrm>
            <a:off x="2555776" y="4509120"/>
            <a:ext cx="1368152" cy="1440160"/>
          </a:xfrm>
          <a:prstGeom prst="teardrop">
            <a:avLst>
              <a:gd name="adj" fmla="val 1644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</a:rPr>
              <a:t>3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8" name="Slza 7">
            <a:hlinkClick r:id="" action="ppaction://hlinkshowjump?jump=lastslide"/>
          </p:cNvPr>
          <p:cNvSpPr/>
          <p:nvPr/>
        </p:nvSpPr>
        <p:spPr>
          <a:xfrm>
            <a:off x="6228184" y="4581128"/>
            <a:ext cx="1368152" cy="1440160"/>
          </a:xfrm>
          <a:prstGeom prst="teardrop">
            <a:avLst>
              <a:gd name="adj" fmla="val 1644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</a:rPr>
              <a:t>5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9" name="Slza 8">
            <a:hlinkClick r:id="" action="ppaction://hlinkshowjump?jump=lastslide"/>
          </p:cNvPr>
          <p:cNvSpPr/>
          <p:nvPr/>
        </p:nvSpPr>
        <p:spPr>
          <a:xfrm>
            <a:off x="4572000" y="3789040"/>
            <a:ext cx="1368152" cy="1440160"/>
          </a:xfrm>
          <a:prstGeom prst="teardrop">
            <a:avLst>
              <a:gd name="adj" fmla="val 1644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</a:rPr>
              <a:t>6</a:t>
            </a:r>
            <a:endParaRPr lang="cs-CZ" sz="5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7030A0"/>
                </a:solidFill>
              </a:rPr>
              <a:t>2+.=2</a:t>
            </a:r>
            <a:endParaRPr lang="cs-CZ" sz="9600" dirty="0">
              <a:solidFill>
                <a:srgbClr val="7030A0"/>
              </a:solidFill>
            </a:endParaRPr>
          </a:p>
        </p:txBody>
      </p:sp>
      <p:sp>
        <p:nvSpPr>
          <p:cNvPr id="4" name="Vývojový diagram: ruční operace 3">
            <a:hlinkClick r:id="" action="ppaction://hlinkshowjump?jump=lastslide"/>
          </p:cNvPr>
          <p:cNvSpPr/>
          <p:nvPr/>
        </p:nvSpPr>
        <p:spPr>
          <a:xfrm>
            <a:off x="1331640" y="4077072"/>
            <a:ext cx="1224136" cy="158417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5" name="Vývojový diagram: ruční operace 4">
            <a:hlinkClick r:id="rId3" action="ppaction://hlinksldjump"/>
          </p:cNvPr>
          <p:cNvSpPr/>
          <p:nvPr/>
        </p:nvSpPr>
        <p:spPr>
          <a:xfrm>
            <a:off x="4644008" y="4509120"/>
            <a:ext cx="1224136" cy="158417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2">
                    <a:lumMod val="50000"/>
                  </a:schemeClr>
                </a:solidFill>
              </a:rPr>
              <a:t>0</a:t>
            </a:r>
          </a:p>
        </p:txBody>
      </p:sp>
      <p:sp>
        <p:nvSpPr>
          <p:cNvPr id="6" name="Vývojový diagram: ruční operace 5">
            <a:hlinkClick r:id="" action="ppaction://hlinkshowjump?jump=lastslide"/>
          </p:cNvPr>
          <p:cNvSpPr/>
          <p:nvPr/>
        </p:nvSpPr>
        <p:spPr>
          <a:xfrm>
            <a:off x="6300192" y="4149080"/>
            <a:ext cx="1224136" cy="158417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Vývojový diagram: ruční operace 6">
            <a:hlinkClick r:id="" action="ppaction://hlinkshowjump?jump=lastslide"/>
          </p:cNvPr>
          <p:cNvSpPr/>
          <p:nvPr/>
        </p:nvSpPr>
        <p:spPr>
          <a:xfrm>
            <a:off x="3059832" y="4509120"/>
            <a:ext cx="1224136" cy="158417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3">
                    <a:lumMod val="50000"/>
                  </a:schemeClr>
                </a:solidFill>
              </a:rPr>
              <a:t>.+4=6</a:t>
            </a:r>
            <a:endParaRPr lang="cs-CZ" sz="9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Vývojový diagram: vyjmutí 3">
            <a:hlinkClick r:id="" action="ppaction://hlinkshowjump?jump=lastslide"/>
          </p:cNvPr>
          <p:cNvSpPr/>
          <p:nvPr/>
        </p:nvSpPr>
        <p:spPr>
          <a:xfrm>
            <a:off x="1547664" y="4149080"/>
            <a:ext cx="1152128" cy="1512168"/>
          </a:xfrm>
          <a:prstGeom prst="flowChartExtra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5" name="Vývojový diagram: vyjmutí 4">
            <a:hlinkClick r:id="" action="ppaction://hlinkshowjump?jump=lastslide"/>
          </p:cNvPr>
          <p:cNvSpPr/>
          <p:nvPr/>
        </p:nvSpPr>
        <p:spPr>
          <a:xfrm>
            <a:off x="6156176" y="3645024"/>
            <a:ext cx="1152128" cy="1512168"/>
          </a:xfrm>
          <a:prstGeom prst="flowChartExtra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6" name="Vývojový diagram: vyjmutí 5">
            <a:hlinkClick r:id="" action="ppaction://hlinkshowjump?jump=lastslide"/>
          </p:cNvPr>
          <p:cNvSpPr/>
          <p:nvPr/>
        </p:nvSpPr>
        <p:spPr>
          <a:xfrm>
            <a:off x="4716016" y="4221088"/>
            <a:ext cx="1152128" cy="1512168"/>
          </a:xfrm>
          <a:prstGeom prst="flowChartExtra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7" name="Vývojový diagram: vyjmutí 6">
            <a:hlinkClick r:id="rId2" action="ppaction://hlinksldjump"/>
          </p:cNvPr>
          <p:cNvSpPr/>
          <p:nvPr/>
        </p:nvSpPr>
        <p:spPr>
          <a:xfrm>
            <a:off x="3059832" y="3501008"/>
            <a:ext cx="1152128" cy="1512168"/>
          </a:xfrm>
          <a:prstGeom prst="flowChartExtra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0070C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2060"/>
                </a:solidFill>
              </a:rPr>
              <a:t>.+5=5</a:t>
            </a:r>
            <a:endParaRPr lang="cs-CZ" sz="9600" dirty="0">
              <a:solidFill>
                <a:srgbClr val="002060"/>
              </a:solidFill>
            </a:endParaRPr>
          </a:p>
        </p:txBody>
      </p:sp>
      <p:sp>
        <p:nvSpPr>
          <p:cNvPr id="4" name="Ohnutý roh 3">
            <a:hlinkClick r:id="rId2" action="ppaction://hlinksldjump"/>
          </p:cNvPr>
          <p:cNvSpPr/>
          <p:nvPr/>
        </p:nvSpPr>
        <p:spPr>
          <a:xfrm>
            <a:off x="1115616" y="4077072"/>
            <a:ext cx="1368152" cy="1368152"/>
          </a:xfrm>
          <a:prstGeom prst="foldedCorne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3">
                    <a:lumMod val="50000"/>
                  </a:schemeClr>
                </a:solidFill>
              </a:rPr>
              <a:t>0</a:t>
            </a:r>
          </a:p>
        </p:txBody>
      </p:sp>
      <p:sp>
        <p:nvSpPr>
          <p:cNvPr id="5" name="Ohnutý roh 4">
            <a:hlinkClick r:id="" action="ppaction://hlinkshowjump?jump=lastslide"/>
          </p:cNvPr>
          <p:cNvSpPr/>
          <p:nvPr/>
        </p:nvSpPr>
        <p:spPr>
          <a:xfrm>
            <a:off x="6300192" y="4149080"/>
            <a:ext cx="1368152" cy="1368152"/>
          </a:xfrm>
          <a:prstGeom prst="foldedCorne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6" name="Ohnutý roh 5">
            <a:hlinkClick r:id="" action="ppaction://hlinkshowjump?jump=lastslide"/>
          </p:cNvPr>
          <p:cNvSpPr/>
          <p:nvPr/>
        </p:nvSpPr>
        <p:spPr>
          <a:xfrm>
            <a:off x="4572000" y="4725144"/>
            <a:ext cx="1368152" cy="1368152"/>
          </a:xfrm>
          <a:prstGeom prst="foldedCorne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5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hnutý roh 6">
            <a:hlinkClick r:id="" action="ppaction://hlinkshowjump?jump=lastslide"/>
          </p:cNvPr>
          <p:cNvSpPr/>
          <p:nvPr/>
        </p:nvSpPr>
        <p:spPr>
          <a:xfrm>
            <a:off x="2915816" y="4725144"/>
            <a:ext cx="1368152" cy="1368152"/>
          </a:xfrm>
          <a:prstGeom prst="foldedCorne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7030A0"/>
                </a:solidFill>
              </a:rPr>
              <a:t>2+.=3</a:t>
            </a:r>
            <a:endParaRPr lang="cs-CZ" sz="9600" dirty="0">
              <a:solidFill>
                <a:srgbClr val="7030A0"/>
              </a:solidFill>
            </a:endParaRPr>
          </a:p>
        </p:txBody>
      </p:sp>
      <p:sp>
        <p:nvSpPr>
          <p:cNvPr id="5" name="7cípá hvězda 4">
            <a:hlinkClick r:id="" action="ppaction://hlinkshowjump?jump=lastslide"/>
          </p:cNvPr>
          <p:cNvSpPr/>
          <p:nvPr/>
        </p:nvSpPr>
        <p:spPr>
          <a:xfrm>
            <a:off x="1115616" y="4221088"/>
            <a:ext cx="1584176" cy="1512168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0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6" name="7cípá hvězda 5">
            <a:hlinkClick r:id="" action="ppaction://hlinkshowjump?jump=lastslide"/>
          </p:cNvPr>
          <p:cNvSpPr/>
          <p:nvPr/>
        </p:nvSpPr>
        <p:spPr>
          <a:xfrm>
            <a:off x="6948264" y="2708920"/>
            <a:ext cx="1584176" cy="1512168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3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7" name="7cípá hvězda 6">
            <a:hlinkClick r:id="" action="ppaction://hlinkshowjump?jump=lastslide"/>
          </p:cNvPr>
          <p:cNvSpPr/>
          <p:nvPr/>
        </p:nvSpPr>
        <p:spPr>
          <a:xfrm>
            <a:off x="5436096" y="3861048"/>
            <a:ext cx="1584176" cy="1512168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2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8" name="7cípá hvězda 7">
            <a:hlinkClick r:id="rId2" action="ppaction://hlinksldjump"/>
          </p:cNvPr>
          <p:cNvSpPr/>
          <p:nvPr/>
        </p:nvSpPr>
        <p:spPr>
          <a:xfrm>
            <a:off x="3275856" y="4221088"/>
            <a:ext cx="1584176" cy="1512168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FF3300"/>
                </a:solidFill>
              </a:rPr>
              <a:t>3+.=6</a:t>
            </a:r>
          </a:p>
          <a:p>
            <a:pPr algn="ctr">
              <a:buNone/>
            </a:pPr>
            <a:endParaRPr lang="cs-CZ" sz="9600" dirty="0">
              <a:solidFill>
                <a:srgbClr val="FF3300"/>
              </a:solidFill>
            </a:endParaRPr>
          </a:p>
        </p:txBody>
      </p:sp>
      <p:sp>
        <p:nvSpPr>
          <p:cNvPr id="4" name="12cípá hvězda 3">
            <a:hlinkClick r:id="" action="ppaction://hlinkshowjump?jump=lastslide"/>
          </p:cNvPr>
          <p:cNvSpPr/>
          <p:nvPr/>
        </p:nvSpPr>
        <p:spPr>
          <a:xfrm>
            <a:off x="827584" y="2780928"/>
            <a:ext cx="1656184" cy="1728192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00"/>
                </a:solidFill>
              </a:rPr>
              <a:t>5</a:t>
            </a:r>
            <a:endParaRPr lang="cs-CZ" sz="5400" dirty="0">
              <a:solidFill>
                <a:srgbClr val="FF3300"/>
              </a:solidFill>
            </a:endParaRPr>
          </a:p>
        </p:txBody>
      </p:sp>
      <p:sp>
        <p:nvSpPr>
          <p:cNvPr id="5" name="12cípá hvězda 4">
            <a:hlinkClick r:id="" action="ppaction://hlinkshowjump?jump=lastslide"/>
          </p:cNvPr>
          <p:cNvSpPr/>
          <p:nvPr/>
        </p:nvSpPr>
        <p:spPr>
          <a:xfrm>
            <a:off x="6804248" y="2852936"/>
            <a:ext cx="1656184" cy="1728192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00"/>
                </a:solidFill>
              </a:rPr>
              <a:t>2</a:t>
            </a:r>
            <a:endParaRPr lang="cs-CZ" sz="5400" dirty="0">
              <a:solidFill>
                <a:srgbClr val="FF3300"/>
              </a:solidFill>
            </a:endParaRPr>
          </a:p>
        </p:txBody>
      </p:sp>
      <p:sp>
        <p:nvSpPr>
          <p:cNvPr id="6" name="12cípá hvězda 5">
            <a:hlinkClick r:id="rId2" action="ppaction://hlinksldjump"/>
          </p:cNvPr>
          <p:cNvSpPr/>
          <p:nvPr/>
        </p:nvSpPr>
        <p:spPr>
          <a:xfrm>
            <a:off x="5076056" y="4149080"/>
            <a:ext cx="1656184" cy="1728192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00"/>
                </a:solidFill>
              </a:rPr>
              <a:t>3</a:t>
            </a:r>
            <a:endParaRPr lang="cs-CZ" sz="5400" dirty="0">
              <a:solidFill>
                <a:srgbClr val="FF3300"/>
              </a:solidFill>
            </a:endParaRPr>
          </a:p>
        </p:txBody>
      </p:sp>
      <p:sp>
        <p:nvSpPr>
          <p:cNvPr id="7" name="12cípá hvězda 6">
            <a:hlinkClick r:id="" action="ppaction://hlinkshowjump?jump=lastslide"/>
          </p:cNvPr>
          <p:cNvSpPr/>
          <p:nvPr/>
        </p:nvSpPr>
        <p:spPr>
          <a:xfrm>
            <a:off x="2483768" y="4149080"/>
            <a:ext cx="1656184" cy="1728192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00"/>
                </a:solidFill>
              </a:rPr>
              <a:t>4</a:t>
            </a:r>
            <a:endParaRPr lang="cs-CZ" sz="54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příklad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CC0099"/>
                </a:solidFill>
              </a:rPr>
              <a:t>.+6=7</a:t>
            </a:r>
            <a:endParaRPr lang="cs-CZ" sz="9600" dirty="0">
              <a:solidFill>
                <a:srgbClr val="CC0099"/>
              </a:solidFill>
            </a:endParaRPr>
          </a:p>
        </p:txBody>
      </p:sp>
      <p:sp>
        <p:nvSpPr>
          <p:cNvPr id="4" name="Vývojový diagram: magnetický disk 3">
            <a:hlinkClick r:id="" action="ppaction://hlinkshowjump?jump=lastslide"/>
          </p:cNvPr>
          <p:cNvSpPr/>
          <p:nvPr/>
        </p:nvSpPr>
        <p:spPr>
          <a:xfrm>
            <a:off x="971600" y="3068960"/>
            <a:ext cx="1224136" cy="1728192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CC0099"/>
                </a:solidFill>
              </a:rPr>
              <a:t>6</a:t>
            </a:r>
            <a:endParaRPr lang="cs-CZ" sz="5400" dirty="0">
              <a:solidFill>
                <a:srgbClr val="CC0099"/>
              </a:solidFill>
            </a:endParaRPr>
          </a:p>
        </p:txBody>
      </p:sp>
      <p:sp>
        <p:nvSpPr>
          <p:cNvPr id="5" name="Vývojový diagram: magnetický disk 4">
            <a:hlinkClick r:id="" action="ppaction://hlinkshowjump?jump=lastslide"/>
          </p:cNvPr>
          <p:cNvSpPr/>
          <p:nvPr/>
        </p:nvSpPr>
        <p:spPr>
          <a:xfrm>
            <a:off x="2627784" y="4077072"/>
            <a:ext cx="1224136" cy="1728192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CC0099"/>
                </a:solidFill>
              </a:rPr>
              <a:t>5</a:t>
            </a:r>
            <a:endParaRPr lang="cs-CZ" sz="5400" dirty="0">
              <a:solidFill>
                <a:srgbClr val="CC0099"/>
              </a:solidFill>
            </a:endParaRPr>
          </a:p>
        </p:txBody>
      </p:sp>
      <p:sp>
        <p:nvSpPr>
          <p:cNvPr id="6" name="Vývojový diagram: magnetický disk 5">
            <a:hlinkClick r:id="" action="ppaction://hlinkshowjump?jump=lastslide"/>
          </p:cNvPr>
          <p:cNvSpPr/>
          <p:nvPr/>
        </p:nvSpPr>
        <p:spPr>
          <a:xfrm>
            <a:off x="4499992" y="4293096"/>
            <a:ext cx="1224136" cy="1728192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CC0099"/>
                </a:solidFill>
              </a:rPr>
              <a:t>3</a:t>
            </a:r>
            <a:endParaRPr lang="cs-CZ" sz="5400" dirty="0">
              <a:solidFill>
                <a:srgbClr val="CC0099"/>
              </a:solidFill>
            </a:endParaRPr>
          </a:p>
        </p:txBody>
      </p:sp>
      <p:sp>
        <p:nvSpPr>
          <p:cNvPr id="7" name="Vývojový diagram: magnetický disk 6">
            <a:hlinkClick r:id="" action="ppaction://hlinkshowjump?jump=nextslide"/>
          </p:cNvPr>
          <p:cNvSpPr/>
          <p:nvPr/>
        </p:nvSpPr>
        <p:spPr>
          <a:xfrm>
            <a:off x="6372200" y="4293096"/>
            <a:ext cx="1224136" cy="1728192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CC0099"/>
                </a:solidFill>
              </a:rPr>
              <a:t>1</a:t>
            </a:r>
            <a:endParaRPr lang="cs-CZ" sz="5400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CHVÁLÍM TĚ, 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DOBŘE JSI POČÍTAL.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771800" y="2348880"/>
            <a:ext cx="3384376" cy="3384376"/>
          </a:xfrm>
          <a:prstGeom prst="smileyFace">
            <a:avLst/>
          </a:prstGeom>
          <a:solidFill>
            <a:srgbClr val="461FED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 teď úkol do sešitů: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CC0099"/>
                </a:solidFill>
              </a:rPr>
              <a:t>pro holky</a:t>
            </a:r>
            <a:endParaRPr lang="cs-CZ" sz="4400" dirty="0">
              <a:solidFill>
                <a:srgbClr val="CC0099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12776"/>
            <a:ext cx="4041775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 kluky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hnutý roh 6"/>
          <p:cNvSpPr/>
          <p:nvPr/>
        </p:nvSpPr>
        <p:spPr>
          <a:xfrm>
            <a:off x="5436096" y="2276872"/>
            <a:ext cx="2952328" cy="3816424"/>
          </a:xfrm>
          <a:prstGeom prst="foldedCorner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2+.=5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.+0=6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3+.=4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.+4=7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3+.=3</a:t>
            </a:r>
          </a:p>
          <a:p>
            <a:pPr algn="ctr"/>
            <a:endParaRPr lang="cs-CZ" sz="4400" dirty="0"/>
          </a:p>
        </p:txBody>
      </p:sp>
      <p:sp>
        <p:nvSpPr>
          <p:cNvPr id="8" name="10cípá hvězda 7"/>
          <p:cNvSpPr/>
          <p:nvPr/>
        </p:nvSpPr>
        <p:spPr>
          <a:xfrm>
            <a:off x="395536" y="1916832"/>
            <a:ext cx="4104456" cy="4464496"/>
          </a:xfrm>
          <a:prstGeom prst="star10">
            <a:avLst/>
          </a:prstGeom>
          <a:solidFill>
            <a:srgbClr val="E97BD1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4+.=6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5+.=5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.+3=4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.+2=3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1+.=7</a:t>
            </a:r>
          </a:p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8900" dirty="0" smtClean="0">
                <a:solidFill>
                  <a:srgbClr val="FF0000"/>
                </a:solidFill>
              </a:rPr>
              <a:t>ŘEŠENÍ</a:t>
            </a:r>
            <a:endParaRPr lang="cs-CZ" sz="89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 teď úkol do sešitů: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CC0099"/>
                </a:solidFill>
              </a:rPr>
              <a:t>pro holky</a:t>
            </a:r>
            <a:endParaRPr lang="cs-CZ" sz="4400" dirty="0">
              <a:solidFill>
                <a:srgbClr val="CC0099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12776"/>
            <a:ext cx="4041775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 kluky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hnutý roh 6"/>
          <p:cNvSpPr/>
          <p:nvPr/>
        </p:nvSpPr>
        <p:spPr>
          <a:xfrm>
            <a:off x="5436096" y="2276872"/>
            <a:ext cx="2952328" cy="3816424"/>
          </a:xfrm>
          <a:prstGeom prst="foldedCorner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2+</a:t>
            </a:r>
            <a:r>
              <a:rPr lang="cs-CZ" sz="4400" dirty="0" smtClean="0">
                <a:solidFill>
                  <a:srgbClr val="FF0000"/>
                </a:solidFill>
              </a:rPr>
              <a:t>3</a:t>
            </a:r>
            <a:r>
              <a:rPr lang="cs-CZ" sz="4400" dirty="0" smtClean="0">
                <a:solidFill>
                  <a:srgbClr val="002060"/>
                </a:solidFill>
              </a:rPr>
              <a:t>=5</a:t>
            </a:r>
          </a:p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6</a:t>
            </a:r>
            <a:r>
              <a:rPr lang="cs-CZ" sz="4400" dirty="0" smtClean="0">
                <a:solidFill>
                  <a:srgbClr val="002060"/>
                </a:solidFill>
              </a:rPr>
              <a:t>+0=6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3+</a:t>
            </a:r>
            <a:r>
              <a:rPr lang="cs-CZ" sz="4400" dirty="0" smtClean="0">
                <a:solidFill>
                  <a:srgbClr val="FF0000"/>
                </a:solidFill>
              </a:rPr>
              <a:t>1</a:t>
            </a:r>
            <a:r>
              <a:rPr lang="cs-CZ" sz="4400" dirty="0" smtClean="0">
                <a:solidFill>
                  <a:srgbClr val="002060"/>
                </a:solidFill>
              </a:rPr>
              <a:t>=4</a:t>
            </a:r>
          </a:p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3</a:t>
            </a:r>
            <a:r>
              <a:rPr lang="cs-CZ" sz="4400" dirty="0" smtClean="0">
                <a:solidFill>
                  <a:srgbClr val="002060"/>
                </a:solidFill>
              </a:rPr>
              <a:t>+4=7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3+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002060"/>
                </a:solidFill>
              </a:rPr>
              <a:t>=3</a:t>
            </a:r>
          </a:p>
          <a:p>
            <a:pPr algn="ctr"/>
            <a:endParaRPr lang="cs-CZ" sz="4400" dirty="0"/>
          </a:p>
        </p:txBody>
      </p:sp>
      <p:sp>
        <p:nvSpPr>
          <p:cNvPr id="8" name="10cípá hvězda 7"/>
          <p:cNvSpPr/>
          <p:nvPr/>
        </p:nvSpPr>
        <p:spPr>
          <a:xfrm>
            <a:off x="395536" y="1916832"/>
            <a:ext cx="4104456" cy="4464496"/>
          </a:xfrm>
          <a:prstGeom prst="star10">
            <a:avLst/>
          </a:prstGeom>
          <a:solidFill>
            <a:srgbClr val="E97BD1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4+</a:t>
            </a:r>
            <a:r>
              <a:rPr lang="cs-CZ" sz="4400" dirty="0" smtClean="0">
                <a:solidFill>
                  <a:srgbClr val="FF0000"/>
                </a:solidFill>
              </a:rPr>
              <a:t>5</a:t>
            </a:r>
            <a:r>
              <a:rPr lang="cs-CZ" sz="4400" dirty="0" smtClean="0">
                <a:solidFill>
                  <a:srgbClr val="FFFF00"/>
                </a:solidFill>
              </a:rPr>
              <a:t>=6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5+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FFFF00"/>
                </a:solidFill>
              </a:rPr>
              <a:t>=5</a:t>
            </a:r>
          </a:p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1</a:t>
            </a:r>
            <a:r>
              <a:rPr lang="cs-CZ" sz="4400" dirty="0" smtClean="0">
                <a:solidFill>
                  <a:srgbClr val="FFFF00"/>
                </a:solidFill>
              </a:rPr>
              <a:t>+3=4</a:t>
            </a:r>
          </a:p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1</a:t>
            </a:r>
            <a:r>
              <a:rPr lang="cs-CZ" sz="4400" dirty="0" smtClean="0">
                <a:solidFill>
                  <a:srgbClr val="FFFF00"/>
                </a:solidFill>
              </a:rPr>
              <a:t>+2=3</a:t>
            </a:r>
          </a:p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1+</a:t>
            </a:r>
            <a:r>
              <a:rPr lang="cs-CZ" sz="4400" dirty="0" smtClean="0">
                <a:solidFill>
                  <a:srgbClr val="FF0000"/>
                </a:solidFill>
              </a:rPr>
              <a:t>6</a:t>
            </a:r>
            <a:r>
              <a:rPr lang="cs-CZ" sz="4400" dirty="0" smtClean="0">
                <a:solidFill>
                  <a:srgbClr val="FFFF00"/>
                </a:solidFill>
              </a:rPr>
              <a:t>=7</a:t>
            </a:r>
          </a:p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267744" y="1052736"/>
            <a:ext cx="4320480" cy="4392488"/>
          </a:xfrm>
          <a:prstGeom prst="smileyFace">
            <a:avLst>
              <a:gd name="adj" fmla="val -4653"/>
            </a:avLst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24328" y="5445224"/>
            <a:ext cx="1152128" cy="1008112"/>
          </a:xfrm>
          <a:prstGeom prst="actionButtonBackPrevious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361</Words>
  <Application>Microsoft Office PowerPoint</Application>
  <PresentationFormat>Předvádění na obrazovce (4:3)</PresentationFormat>
  <Paragraphs>134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    POČÍTÁNÍ v oboru 0 -7 (dočítáním)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Doplň příklad dočítáním.</vt:lpstr>
      <vt:lpstr>CHVÁLÍM TĚ,  DOBŘE JSI POČÍTAL.</vt:lpstr>
      <vt:lpstr>A teď úkol do sešitů:</vt:lpstr>
      <vt:lpstr>     ŘEŠENÍ</vt:lpstr>
      <vt:lpstr>A teď úkol do sešitů: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23</cp:revision>
  <dcterms:created xsi:type="dcterms:W3CDTF">2013-01-23T17:20:19Z</dcterms:created>
  <dcterms:modified xsi:type="dcterms:W3CDTF">2013-02-13T15:51:09Z</dcterms:modified>
</cp:coreProperties>
</file>