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62" r:id="rId4"/>
    <p:sldId id="263" r:id="rId5"/>
    <p:sldId id="265" r:id="rId6"/>
    <p:sldId id="266"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2A9D"/>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5964B341-69D2-4FA7-8948-E26F2820B541}" type="datetimeFigureOut">
              <a:rPr lang="cs-CZ" smtClean="0"/>
              <a:pPr/>
              <a:t>17.3.2013</a:t>
            </a:fld>
            <a:endParaRPr lang="cs-CZ" dirty="0"/>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dirty="0"/>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4822B84A-54D4-4FD0-8AAC-0D820DC336A9}" type="slidenum">
              <a:rPr lang="cs-CZ" smtClean="0"/>
              <a:pPr/>
              <a:t>‹#›</a:t>
            </a:fld>
            <a:endParaRPr lang="cs-CZ"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5964B341-69D2-4FA7-8948-E26F2820B541}" type="datetimeFigureOut">
              <a:rPr lang="cs-CZ" smtClean="0"/>
              <a:pPr/>
              <a:t>17.3.2013</a:t>
            </a:fld>
            <a:endParaRPr lang="cs-CZ" dirty="0"/>
          </a:p>
        </p:txBody>
      </p:sp>
      <p:sp>
        <p:nvSpPr>
          <p:cNvPr id="9" name="Zástupný symbol pro číslo snímku 8"/>
          <p:cNvSpPr>
            <a:spLocks noGrp="1"/>
          </p:cNvSpPr>
          <p:nvPr>
            <p:ph type="sldNum" sz="quarter" idx="15"/>
          </p:nvPr>
        </p:nvSpPr>
        <p:spPr/>
        <p:txBody>
          <a:bodyPr rtlCol="0"/>
          <a:lstStyle/>
          <a:p>
            <a:fld id="{4822B84A-54D4-4FD0-8AAC-0D820DC336A9}" type="slidenum">
              <a:rPr lang="cs-CZ" smtClean="0"/>
              <a:pPr/>
              <a:t>‹#›</a:t>
            </a:fld>
            <a:endParaRPr lang="cs-CZ" dirty="0"/>
          </a:p>
        </p:txBody>
      </p:sp>
      <p:sp>
        <p:nvSpPr>
          <p:cNvPr id="10" name="Zástupný symbol pro zápatí 9"/>
          <p:cNvSpPr>
            <a:spLocks noGrp="1"/>
          </p:cNvSpPr>
          <p:nvPr>
            <p:ph type="ftr" sz="quarter" idx="16"/>
          </p:nvPr>
        </p:nvSpPr>
        <p:spPr/>
        <p:txBody>
          <a:bodyPr rtlCol="0"/>
          <a:lstStyle/>
          <a:p>
            <a:endParaRPr lang="cs-CZ"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5964B341-69D2-4FA7-8948-E26F2820B541}" type="datetimeFigureOut">
              <a:rPr lang="cs-CZ" smtClean="0"/>
              <a:pPr/>
              <a:t>17.3.2013</a:t>
            </a:fld>
            <a:endParaRPr lang="cs-CZ" dirty="0"/>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dirty="0"/>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4822B84A-54D4-4FD0-8AAC-0D820DC336A9}" type="slidenum">
              <a:rPr lang="cs-CZ" smtClean="0"/>
              <a:pPr/>
              <a:t>‹#›</a:t>
            </a:fld>
            <a:endParaRPr lang="cs-CZ"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5964B341-69D2-4FA7-8948-E26F2820B541}" type="datetimeFigureOut">
              <a:rPr lang="cs-CZ" smtClean="0"/>
              <a:pPr/>
              <a:t>17.3.2013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4822B84A-54D4-4FD0-8AAC-0D820DC336A9}" type="slidenum">
              <a:rPr lang="cs-CZ" smtClean="0"/>
              <a:pPr/>
              <a:t>‹#›</a:t>
            </a:fld>
            <a:endParaRPr lang="cs-CZ" dirty="0"/>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5964B341-69D2-4FA7-8948-E26F2820B541}" type="datetimeFigureOut">
              <a:rPr lang="cs-CZ" smtClean="0"/>
              <a:pPr/>
              <a:t>17.3.2013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4822B84A-54D4-4FD0-8AAC-0D820DC336A9}" type="slidenum">
              <a:rPr lang="cs-CZ" smtClean="0"/>
              <a:pPr/>
              <a:t>‹#›</a:t>
            </a:fld>
            <a:endParaRPr lang="cs-CZ" dirty="0"/>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5964B341-69D2-4FA7-8948-E26F2820B541}" type="datetimeFigureOut">
              <a:rPr lang="cs-CZ" smtClean="0"/>
              <a:pPr/>
              <a:t>17.3.2013</a:t>
            </a:fld>
            <a:endParaRPr lang="cs-CZ" dirty="0"/>
          </a:p>
        </p:txBody>
      </p:sp>
      <p:sp>
        <p:nvSpPr>
          <p:cNvPr id="7" name="Zástupný symbol pro číslo snímku 6"/>
          <p:cNvSpPr>
            <a:spLocks noGrp="1"/>
          </p:cNvSpPr>
          <p:nvPr>
            <p:ph type="sldNum" sz="quarter" idx="11"/>
          </p:nvPr>
        </p:nvSpPr>
        <p:spPr/>
        <p:txBody>
          <a:bodyPr rtlCol="0"/>
          <a:lstStyle/>
          <a:p>
            <a:fld id="{4822B84A-54D4-4FD0-8AAC-0D820DC336A9}" type="slidenum">
              <a:rPr lang="cs-CZ" smtClean="0"/>
              <a:pPr/>
              <a:t>‹#›</a:t>
            </a:fld>
            <a:endParaRPr lang="cs-CZ" dirty="0"/>
          </a:p>
        </p:txBody>
      </p:sp>
      <p:sp>
        <p:nvSpPr>
          <p:cNvPr id="8" name="Zástupný symbol pro zápatí 7"/>
          <p:cNvSpPr>
            <a:spLocks noGrp="1"/>
          </p:cNvSpPr>
          <p:nvPr>
            <p:ph type="ftr" sz="quarter" idx="12"/>
          </p:nvPr>
        </p:nvSpPr>
        <p:spPr/>
        <p:txBody>
          <a:bodyPr rtlCol="0"/>
          <a:lstStyle/>
          <a:p>
            <a:endParaRPr lang="cs-CZ"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964B341-69D2-4FA7-8948-E26F2820B541}" type="datetimeFigureOut">
              <a:rPr lang="cs-CZ" smtClean="0"/>
              <a:pPr/>
              <a:t>17.3.2013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4822B84A-54D4-4FD0-8AAC-0D820DC336A9}" type="slidenum">
              <a:rPr lang="cs-CZ" smtClean="0"/>
              <a:pPr/>
              <a:t>‹#›</a:t>
            </a:fld>
            <a:endParaRPr lang="cs-CZ"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5964B341-69D2-4FA7-8948-E26F2820B541}" type="datetimeFigureOut">
              <a:rPr lang="cs-CZ" smtClean="0"/>
              <a:pPr/>
              <a:t>17.3.2013</a:t>
            </a:fld>
            <a:endParaRPr lang="cs-CZ" dirty="0"/>
          </a:p>
        </p:txBody>
      </p:sp>
      <p:sp>
        <p:nvSpPr>
          <p:cNvPr id="22" name="Zástupný symbol pro číslo snímku 21"/>
          <p:cNvSpPr>
            <a:spLocks noGrp="1"/>
          </p:cNvSpPr>
          <p:nvPr>
            <p:ph type="sldNum" sz="quarter" idx="15"/>
          </p:nvPr>
        </p:nvSpPr>
        <p:spPr/>
        <p:txBody>
          <a:bodyPr rtlCol="0"/>
          <a:lstStyle/>
          <a:p>
            <a:fld id="{4822B84A-54D4-4FD0-8AAC-0D820DC336A9}" type="slidenum">
              <a:rPr lang="cs-CZ" smtClean="0"/>
              <a:pPr/>
              <a:t>‹#›</a:t>
            </a:fld>
            <a:endParaRPr lang="cs-CZ" dirty="0"/>
          </a:p>
        </p:txBody>
      </p:sp>
      <p:sp>
        <p:nvSpPr>
          <p:cNvPr id="23" name="Zástupný symbol pro zápatí 22"/>
          <p:cNvSpPr>
            <a:spLocks noGrp="1"/>
          </p:cNvSpPr>
          <p:nvPr>
            <p:ph type="ftr" sz="quarter" idx="16"/>
          </p:nvPr>
        </p:nvSpPr>
        <p:spPr/>
        <p:txBody>
          <a:bodyPr rtlCol="0"/>
          <a:lstStyle/>
          <a:p>
            <a:endParaRPr lang="cs-CZ"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5964B341-69D2-4FA7-8948-E26F2820B541}" type="datetimeFigureOut">
              <a:rPr lang="cs-CZ" smtClean="0"/>
              <a:pPr/>
              <a:t>17.3.2013</a:t>
            </a:fld>
            <a:endParaRPr lang="cs-CZ" dirty="0"/>
          </a:p>
        </p:txBody>
      </p:sp>
      <p:sp>
        <p:nvSpPr>
          <p:cNvPr id="18" name="Zástupný symbol pro číslo snímku 17"/>
          <p:cNvSpPr>
            <a:spLocks noGrp="1"/>
          </p:cNvSpPr>
          <p:nvPr>
            <p:ph type="sldNum" sz="quarter" idx="11"/>
          </p:nvPr>
        </p:nvSpPr>
        <p:spPr/>
        <p:txBody>
          <a:bodyPr rtlCol="0"/>
          <a:lstStyle/>
          <a:p>
            <a:fld id="{4822B84A-54D4-4FD0-8AAC-0D820DC336A9}" type="slidenum">
              <a:rPr lang="cs-CZ" smtClean="0"/>
              <a:pPr/>
              <a:t>‹#›</a:t>
            </a:fld>
            <a:endParaRPr lang="cs-CZ" dirty="0"/>
          </a:p>
        </p:txBody>
      </p:sp>
      <p:sp>
        <p:nvSpPr>
          <p:cNvPr id="21" name="Zástupný symbol pro zápatí 20"/>
          <p:cNvSpPr>
            <a:spLocks noGrp="1"/>
          </p:cNvSpPr>
          <p:nvPr>
            <p:ph type="ftr" sz="quarter" idx="12"/>
          </p:nvPr>
        </p:nvSpPr>
        <p:spPr/>
        <p:txBody>
          <a:bodyPr rtlCol="0"/>
          <a:lstStyle/>
          <a:p>
            <a:endParaRPr lang="cs-CZ"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964B341-69D2-4FA7-8948-E26F2820B541}" type="datetimeFigureOut">
              <a:rPr lang="cs-CZ" smtClean="0"/>
              <a:pPr/>
              <a:t>17.3.2013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4822B84A-54D4-4FD0-8AAC-0D820DC336A9}" type="slidenum">
              <a:rPr lang="cs-CZ" smtClean="0"/>
              <a:pPr/>
              <a:t>‹#›</a:t>
            </a:fld>
            <a:endParaRPr lang="cs-CZ"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964B341-69D2-4FA7-8948-E26F2820B541}" type="datetimeFigureOut">
              <a:rPr lang="cs-CZ" smtClean="0"/>
              <a:pPr/>
              <a:t>17.3.2013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4822B84A-54D4-4FD0-8AAC-0D820DC336A9}" type="slidenum">
              <a:rPr lang="cs-CZ" smtClean="0"/>
              <a:pPr/>
              <a:t>‹#›</a:t>
            </a:fld>
            <a:endParaRPr lang="cs-CZ"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5964B341-69D2-4FA7-8948-E26F2820B541}" type="datetimeFigureOut">
              <a:rPr lang="cs-CZ" smtClean="0"/>
              <a:pPr/>
              <a:t>17.3.2013</a:t>
            </a:fld>
            <a:endParaRPr lang="cs-CZ" dirty="0"/>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dirty="0"/>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4822B84A-54D4-4FD0-8AAC-0D820DC336A9}"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srcRect/>
          <a:tile tx="0" ty="0" sx="100000" sy="100000" flip="none" algn="tl"/>
        </a:blipFill>
        <a:effectLst/>
      </p:bgPr>
    </p:bg>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2051720" y="260648"/>
            <a:ext cx="5261767" cy="864096"/>
          </a:xfrm>
          <a:prstGeom prst="rect">
            <a:avLst/>
          </a:prstGeom>
          <a:noFill/>
          <a:ln w="9525">
            <a:solidFill>
              <a:schemeClr val="bg2">
                <a:lumMod val="50000"/>
              </a:schemeClr>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dist="35921" dir="2700000" algn="ctr" rotWithShape="0">
                    <a:schemeClr val="bg2"/>
                  </a:outerShdw>
                </a:effectLst>
              </a14:hiddenEffects>
            </a:ext>
          </a:extLst>
        </p:spPr>
      </p:pic>
      <p:graphicFrame>
        <p:nvGraphicFramePr>
          <p:cNvPr id="5" name="Tabulka 4"/>
          <p:cNvGraphicFramePr>
            <a:graphicFrameLocks noGrp="1"/>
          </p:cNvGraphicFramePr>
          <p:nvPr>
            <p:extLst>
              <p:ext uri="{D42A27DB-BD31-4B8C-83A1-F6EECF244321}">
                <p14:modId xmlns="" xmlns:p14="http://schemas.microsoft.com/office/powerpoint/2010/main" val="1048687759"/>
              </p:ext>
            </p:extLst>
          </p:nvPr>
        </p:nvGraphicFramePr>
        <p:xfrm>
          <a:off x="971600" y="1316906"/>
          <a:ext cx="7848872" cy="5077955"/>
        </p:xfrm>
        <a:graphic>
          <a:graphicData uri="http://schemas.openxmlformats.org/drawingml/2006/table">
            <a:tbl>
              <a:tblPr firstRow="1" firstCol="1" bandRow="1" bandCol="1">
                <a:tableStyleId>{5940675A-B579-460E-94D1-54222C63F5DA}</a:tableStyleId>
              </a:tblPr>
              <a:tblGrid>
                <a:gridCol w="2362726"/>
                <a:gridCol w="5486146"/>
              </a:tblGrid>
              <a:tr h="415993">
                <a:tc gridSpan="2">
                  <a:txBody>
                    <a:bodyPr/>
                    <a:lstStyle/>
                    <a:p>
                      <a:pPr algn="ctr">
                        <a:lnSpc>
                          <a:spcPct val="115000"/>
                        </a:lnSpc>
                        <a:spcAft>
                          <a:spcPts val="0"/>
                        </a:spcAft>
                      </a:pPr>
                      <a:endParaRPr lang="cs-CZ" sz="1100" dirty="0" smtClean="0">
                        <a:effectLst/>
                        <a:latin typeface="Calibri" pitchFamily="34" charset="0"/>
                        <a:cs typeface="Calibri" pitchFamily="34" charset="0"/>
                      </a:endParaRPr>
                    </a:p>
                    <a:p>
                      <a:pPr algn="ctr">
                        <a:lnSpc>
                          <a:spcPct val="115000"/>
                        </a:lnSpc>
                        <a:spcAft>
                          <a:spcPts val="0"/>
                        </a:spcAft>
                      </a:pPr>
                      <a:r>
                        <a:rPr lang="cs-CZ" sz="1100" dirty="0" smtClean="0">
                          <a:effectLst/>
                          <a:latin typeface="Calibri" pitchFamily="34" charset="0"/>
                          <a:cs typeface="Calibri" pitchFamily="34" charset="0"/>
                        </a:rPr>
                        <a:t>EU_62_A_sada 2_09_M_Finanční</a:t>
                      </a:r>
                      <a:r>
                        <a:rPr lang="cs-CZ" sz="1100" baseline="0" dirty="0" smtClean="0">
                          <a:effectLst/>
                          <a:latin typeface="Calibri" pitchFamily="34" charset="0"/>
                          <a:cs typeface="Calibri" pitchFamily="34" charset="0"/>
                        </a:rPr>
                        <a:t> plán_Pol</a:t>
                      </a:r>
                      <a:endParaRPr lang="cs-CZ" sz="1100" dirty="0">
                        <a:solidFill>
                          <a:schemeClr val="tx1"/>
                        </a:solidFill>
                        <a:effectLst/>
                        <a:latin typeface="Calibri" pitchFamily="34" charset="0"/>
                        <a:ea typeface="Verdana" pitchFamily="34" charset="0"/>
                        <a:cs typeface="Calibri" pitchFamily="34" charset="0"/>
                      </a:endParaRPr>
                    </a:p>
                  </a:txBody>
                  <a:tcPr marL="52322" marR="52322" marT="0" marB="0"/>
                </a:tc>
                <a:tc hMerge="1">
                  <a:txBody>
                    <a:bodyPr/>
                    <a:lstStyle/>
                    <a:p>
                      <a:pPr>
                        <a:lnSpc>
                          <a:spcPct val="115000"/>
                        </a:lnSpc>
                        <a:spcAft>
                          <a:spcPts val="0"/>
                        </a:spcAft>
                      </a:pPr>
                      <a:endParaRPr lang="cs-CZ" sz="800" dirty="0">
                        <a:effectLst/>
                        <a:latin typeface="Calibri"/>
                        <a:ea typeface="Calibri"/>
                        <a:cs typeface="Times New Roman"/>
                      </a:endParaRPr>
                    </a:p>
                  </a:txBody>
                  <a:tcPr marL="52322" marR="52322" marT="0" marB="0"/>
                </a:tc>
              </a:tr>
              <a:tr h="379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Název školy</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Střední škola, Základní škola a Mateřská škola, Karviná, p. o.</a:t>
                      </a:r>
                      <a:endParaRPr lang="cs-CZ" sz="1100" dirty="0">
                        <a:solidFill>
                          <a:schemeClr val="tx1"/>
                        </a:solidFill>
                        <a:effectLst/>
                        <a:latin typeface="Calibri" pitchFamily="34" charset="0"/>
                        <a:ea typeface="Calibri"/>
                        <a:cs typeface="Calibri" pitchFamily="34" charset="0"/>
                      </a:endParaRPr>
                    </a:p>
                  </a:txBody>
                  <a:tcPr marL="52322" marR="52322" marT="0" marB="0"/>
                </a:tc>
              </a:tr>
              <a:tr h="398122">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Autor</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smtClean="0">
                          <a:solidFill>
                            <a:schemeClr val="tx1"/>
                          </a:solidFill>
                          <a:effectLst/>
                          <a:latin typeface="Calibri" pitchFamily="34" charset="0"/>
                          <a:ea typeface="+mn-ea"/>
                          <a:cs typeface="Calibri" pitchFamily="34" charset="0"/>
                        </a:rPr>
                        <a:t>Ing.</a:t>
                      </a:r>
                      <a:r>
                        <a:rPr lang="cs-CZ" sz="1100" baseline="0" dirty="0" smtClean="0">
                          <a:solidFill>
                            <a:schemeClr val="tx1"/>
                          </a:solidFill>
                          <a:effectLst/>
                          <a:latin typeface="Calibri" pitchFamily="34" charset="0"/>
                          <a:ea typeface="+mn-ea"/>
                          <a:cs typeface="Calibri" pitchFamily="34" charset="0"/>
                        </a:rPr>
                        <a:t> Jana Poliačíková</a:t>
                      </a:r>
                      <a:endParaRPr lang="cs-CZ" sz="1100" dirty="0">
                        <a:solidFill>
                          <a:schemeClr val="tx1"/>
                        </a:solidFill>
                        <a:effectLst/>
                        <a:latin typeface="Calibri" pitchFamily="34" charset="0"/>
                        <a:ea typeface="Calibri"/>
                        <a:cs typeface="Calibri" pitchFamily="34" charset="0"/>
                      </a:endParaRPr>
                    </a:p>
                  </a:txBody>
                  <a:tcPr marL="52322" marR="52322" marT="0" marB="0"/>
                </a:tc>
              </a:tr>
              <a:tr h="39908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Anotace</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kumimoji="0" lang="cs-CZ" sz="1100" kern="1200" dirty="0" smtClean="0">
                          <a:solidFill>
                            <a:schemeClr val="tx1"/>
                          </a:solidFill>
                          <a:latin typeface="Calibri" pitchFamily="34" charset="0"/>
                          <a:ea typeface="+mn-ea"/>
                          <a:cs typeface="Calibri" pitchFamily="34" charset="0"/>
                        </a:rPr>
                        <a:t>Prezentace slouží k</a:t>
                      </a:r>
                      <a:r>
                        <a:rPr kumimoji="0" lang="cs-CZ" sz="1100" kern="1200" baseline="0" dirty="0" smtClean="0">
                          <a:solidFill>
                            <a:schemeClr val="tx1"/>
                          </a:solidFill>
                          <a:latin typeface="Calibri" pitchFamily="34" charset="0"/>
                          <a:ea typeface="+mn-ea"/>
                          <a:cs typeface="Calibri" pitchFamily="34" charset="0"/>
                        </a:rPr>
                        <a:t> seznámení  s pojmem finanční plán a jeho sestavením.</a:t>
                      </a:r>
                      <a:endParaRPr kumimoji="0" lang="cs-CZ" sz="1100" kern="1200" dirty="0" smtClean="0">
                        <a:solidFill>
                          <a:schemeClr val="tx1"/>
                        </a:solidFill>
                        <a:latin typeface="Calibri" pitchFamily="34" charset="0"/>
                        <a:ea typeface="+mn-ea"/>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Vzdělávací oblast</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smtClean="0">
                          <a:solidFill>
                            <a:schemeClr val="tx1"/>
                          </a:solidFill>
                          <a:effectLst/>
                          <a:latin typeface="Calibri" pitchFamily="34" charset="0"/>
                          <a:ea typeface="+mn-ea"/>
                          <a:cs typeface="Calibri" pitchFamily="34" charset="0"/>
                        </a:rPr>
                        <a:t>Matematika</a:t>
                      </a:r>
                      <a:r>
                        <a:rPr lang="cs-CZ" sz="1100" baseline="0" dirty="0" smtClean="0">
                          <a:solidFill>
                            <a:schemeClr val="tx1"/>
                          </a:solidFill>
                          <a:effectLst/>
                          <a:latin typeface="Calibri" pitchFamily="34" charset="0"/>
                          <a:ea typeface="+mn-ea"/>
                          <a:cs typeface="Calibri" pitchFamily="34" charset="0"/>
                        </a:rPr>
                        <a:t> a její aplikace</a:t>
                      </a:r>
                      <a:endParaRPr lang="cs-CZ" sz="1100" dirty="0">
                        <a:solidFill>
                          <a:schemeClr val="tx1"/>
                        </a:solidFill>
                        <a:effectLst/>
                        <a:latin typeface="Calibri" pitchFamily="34" charset="0"/>
                        <a:ea typeface="Calibri"/>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Předmět</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endParaRPr lang="cs-CZ" sz="1100" dirty="0" smtClean="0">
                        <a:effectLst/>
                        <a:latin typeface="Calibri" pitchFamily="34" charset="0"/>
                        <a:cs typeface="Calibri" pitchFamily="34" charset="0"/>
                      </a:endParaRPr>
                    </a:p>
                    <a:p>
                      <a:pPr>
                        <a:lnSpc>
                          <a:spcPct val="115000"/>
                        </a:lnSpc>
                        <a:spcAft>
                          <a:spcPts val="0"/>
                        </a:spcAft>
                      </a:pPr>
                      <a:r>
                        <a:rPr lang="cs-CZ" sz="1100" dirty="0" smtClean="0">
                          <a:solidFill>
                            <a:schemeClr val="tx1"/>
                          </a:solidFill>
                          <a:effectLst/>
                          <a:latin typeface="Calibri" pitchFamily="34" charset="0"/>
                          <a:ea typeface="+mn-ea"/>
                          <a:cs typeface="Calibri" pitchFamily="34" charset="0"/>
                        </a:rPr>
                        <a:t>Matematika/Finanční</a:t>
                      </a:r>
                      <a:r>
                        <a:rPr lang="cs-CZ" sz="1100" baseline="0" dirty="0" smtClean="0">
                          <a:solidFill>
                            <a:schemeClr val="tx1"/>
                          </a:solidFill>
                          <a:effectLst/>
                          <a:latin typeface="Calibri" pitchFamily="34" charset="0"/>
                          <a:ea typeface="+mn-ea"/>
                          <a:cs typeface="Calibri" pitchFamily="34" charset="0"/>
                        </a:rPr>
                        <a:t> gramotnost</a:t>
                      </a:r>
                      <a:endParaRPr lang="cs-CZ" sz="1100" dirty="0">
                        <a:solidFill>
                          <a:schemeClr val="tx1"/>
                        </a:solidFill>
                        <a:effectLst/>
                        <a:latin typeface="Calibri" pitchFamily="34" charset="0"/>
                        <a:ea typeface="Verdana" pitchFamily="34" charset="0"/>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Tematická oblast/téma</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endParaRPr lang="cs-CZ" sz="1100" dirty="0" smtClean="0">
                        <a:effectLst/>
                        <a:latin typeface="Calibri" pitchFamily="34" charset="0"/>
                        <a:cs typeface="Calibri" pitchFamily="34" charset="0"/>
                      </a:endParaRPr>
                    </a:p>
                    <a:p>
                      <a:pPr>
                        <a:lnSpc>
                          <a:spcPct val="115000"/>
                        </a:lnSpc>
                        <a:spcAft>
                          <a:spcPts val="0"/>
                        </a:spcAft>
                      </a:pPr>
                      <a:r>
                        <a:rPr lang="cs-CZ" sz="1100" baseline="0" dirty="0" smtClean="0">
                          <a:solidFill>
                            <a:schemeClr val="tx1"/>
                          </a:solidFill>
                          <a:effectLst/>
                          <a:latin typeface="Calibri" pitchFamily="34" charset="0"/>
                          <a:cs typeface="Calibri" pitchFamily="34" charset="0"/>
                        </a:rPr>
                        <a:t>Finanční </a:t>
                      </a:r>
                      <a:r>
                        <a:rPr lang="cs-CZ" sz="1100" baseline="0" smtClean="0">
                          <a:solidFill>
                            <a:schemeClr val="tx1"/>
                          </a:solidFill>
                          <a:effectLst/>
                          <a:latin typeface="Calibri" pitchFamily="34" charset="0"/>
                          <a:cs typeface="Calibri" pitchFamily="34" charset="0"/>
                        </a:rPr>
                        <a:t>produkty/Finanční </a:t>
                      </a:r>
                      <a:r>
                        <a:rPr lang="cs-CZ" sz="1100" baseline="0" smtClean="0">
                          <a:solidFill>
                            <a:schemeClr val="tx1"/>
                          </a:solidFill>
                          <a:effectLst/>
                          <a:latin typeface="Calibri" pitchFamily="34" charset="0"/>
                          <a:cs typeface="Calibri" pitchFamily="34" charset="0"/>
                        </a:rPr>
                        <a:t>plán</a:t>
                      </a:r>
                      <a:endParaRPr lang="cs-CZ" sz="1100" dirty="0">
                        <a:effectLst/>
                        <a:latin typeface="Calibri" pitchFamily="34" charset="0"/>
                        <a:cs typeface="Calibri" pitchFamily="34" charset="0"/>
                      </a:endParaRPr>
                    </a:p>
                  </a:txBody>
                  <a:tcPr marL="52322" marR="52322" marT="0" marB="0"/>
                </a:tc>
              </a:tr>
              <a:tr h="259284">
                <a:tc>
                  <a:txBody>
                    <a:bodyPr/>
                    <a:lstStyle/>
                    <a:p>
                      <a:pPr>
                        <a:lnSpc>
                          <a:spcPct val="115000"/>
                        </a:lnSpc>
                        <a:spcAft>
                          <a:spcPts val="0"/>
                        </a:spcAft>
                      </a:pPr>
                      <a:r>
                        <a:rPr lang="cs-CZ" sz="1100" dirty="0">
                          <a:effectLst/>
                          <a:latin typeface="Calibri" pitchFamily="34" charset="0"/>
                          <a:cs typeface="Calibri" pitchFamily="34" charset="0"/>
                        </a:rPr>
                        <a:t> </a:t>
                      </a:r>
                      <a:r>
                        <a:rPr lang="cs-CZ" sz="1100" dirty="0" smtClean="0">
                          <a:effectLst/>
                          <a:latin typeface="Calibri" pitchFamily="34" charset="0"/>
                          <a:cs typeface="Calibri" pitchFamily="34" charset="0"/>
                        </a:rPr>
                        <a:t>Výsledky </a:t>
                      </a:r>
                      <a:r>
                        <a:rPr lang="cs-CZ" sz="1100" dirty="0">
                          <a:effectLst/>
                          <a:latin typeface="Calibri" pitchFamily="34" charset="0"/>
                          <a:cs typeface="Calibri" pitchFamily="34" charset="0"/>
                        </a:rPr>
                        <a:t>vzdělávání</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r>
                        <a:rPr kumimoji="0" lang="cs-CZ" sz="1100" kern="1200" dirty="0" smtClean="0">
                          <a:solidFill>
                            <a:schemeClr val="tx1"/>
                          </a:solidFill>
                          <a:latin typeface="Calibri" pitchFamily="34" charset="0"/>
                          <a:ea typeface="+mn-ea"/>
                          <a:cs typeface="+mn-cs"/>
                        </a:rPr>
                        <a:t>-</a:t>
                      </a:r>
                      <a:r>
                        <a:rPr kumimoji="0" lang="cs-CZ" sz="1100" kern="1200" dirty="0" smtClean="0">
                          <a:solidFill>
                            <a:schemeClr val="tx1"/>
                          </a:solidFill>
                          <a:latin typeface="Calibri" pitchFamily="34" charset="0"/>
                          <a:ea typeface="+mn-ea"/>
                          <a:cs typeface="Calibri" pitchFamily="34" charset="0"/>
                        </a:rPr>
                        <a:t>schopen s pomocí učitele sestavit osobní finanční plán </a:t>
                      </a:r>
                    </a:p>
                    <a:p>
                      <a:endParaRPr kumimoji="0" lang="cs-CZ" sz="1100" kern="1200" dirty="0" smtClean="0">
                        <a:solidFill>
                          <a:schemeClr val="tx1"/>
                        </a:solidFill>
                        <a:latin typeface="Calibri" pitchFamily="34" charset="0"/>
                        <a:ea typeface="+mn-ea"/>
                        <a:cs typeface="Calibri" pitchFamily="34" charset="0"/>
                      </a:endParaRPr>
                    </a:p>
                  </a:txBody>
                  <a:tcPr marL="52322" marR="52322" marT="0" marB="0"/>
                </a:tc>
              </a:tr>
              <a:tr h="199540">
                <a:tc>
                  <a:txBody>
                    <a:bodyPr/>
                    <a:lstStyle/>
                    <a:p>
                      <a:pPr>
                        <a:lnSpc>
                          <a:spcPct val="115000"/>
                        </a:lnSpc>
                        <a:spcAft>
                          <a:spcPts val="0"/>
                        </a:spcAft>
                      </a:pPr>
                      <a:r>
                        <a:rPr lang="cs-CZ" sz="1100" dirty="0">
                          <a:effectLst/>
                          <a:latin typeface="Calibri" pitchFamily="34" charset="0"/>
                          <a:cs typeface="Calibri" pitchFamily="34" charset="0"/>
                        </a:rPr>
                        <a:t> </a:t>
                      </a:r>
                      <a:r>
                        <a:rPr lang="cs-CZ" sz="1100" dirty="0" smtClean="0">
                          <a:effectLst/>
                          <a:latin typeface="Calibri" pitchFamily="34" charset="0"/>
                          <a:cs typeface="Calibri" pitchFamily="34" charset="0"/>
                        </a:rPr>
                        <a:t>Klíčová </a:t>
                      </a:r>
                      <a:r>
                        <a:rPr lang="cs-CZ" sz="1100" dirty="0">
                          <a:effectLst/>
                          <a:latin typeface="Calibri" pitchFamily="34" charset="0"/>
                          <a:cs typeface="Calibri" pitchFamily="34" charset="0"/>
                        </a:rPr>
                        <a:t>slova</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smtClean="0">
                          <a:effectLst/>
                          <a:latin typeface="Calibri" pitchFamily="34" charset="0"/>
                          <a:cs typeface="Calibri" pitchFamily="34" charset="0"/>
                        </a:rPr>
                        <a:t>Finanční</a:t>
                      </a:r>
                      <a:r>
                        <a:rPr lang="cs-CZ" sz="1100" baseline="0" dirty="0" smtClean="0">
                          <a:effectLst/>
                          <a:latin typeface="Calibri" pitchFamily="34" charset="0"/>
                          <a:cs typeface="Calibri" pitchFamily="34" charset="0"/>
                        </a:rPr>
                        <a:t> plán, příjmy, výdaje, osobní finanční plán</a:t>
                      </a:r>
                      <a:endParaRPr lang="cs-CZ" sz="1100" dirty="0" smtClean="0">
                        <a:effectLst/>
                        <a:latin typeface="Calibri" pitchFamily="34" charset="0"/>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Druh učebního materiálu</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PPT </a:t>
                      </a:r>
                      <a:r>
                        <a:rPr lang="cs-CZ" sz="1100" dirty="0" smtClean="0">
                          <a:effectLst/>
                          <a:latin typeface="Calibri" pitchFamily="34" charset="0"/>
                          <a:cs typeface="Calibri" pitchFamily="34" charset="0"/>
                        </a:rPr>
                        <a:t>prezentace</a:t>
                      </a:r>
                      <a:endParaRPr lang="cs-CZ" sz="1100" dirty="0">
                        <a:solidFill>
                          <a:schemeClr val="tx1"/>
                        </a:solidFill>
                        <a:effectLst/>
                        <a:latin typeface="Calibri" pitchFamily="34" charset="0"/>
                        <a:ea typeface="Calibri"/>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Typ vzdělávání</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Střední vzdělávání, </a:t>
                      </a:r>
                      <a:r>
                        <a:rPr lang="cs-CZ" sz="1100" dirty="0" smtClean="0">
                          <a:effectLst/>
                          <a:latin typeface="Calibri" pitchFamily="34" charset="0"/>
                          <a:cs typeface="Calibri" pitchFamily="34" charset="0"/>
                        </a:rPr>
                        <a:t>1. </a:t>
                      </a:r>
                      <a:r>
                        <a:rPr lang="cs-CZ" sz="1100" dirty="0">
                          <a:effectLst/>
                          <a:latin typeface="Calibri" pitchFamily="34" charset="0"/>
                          <a:cs typeface="Calibri" pitchFamily="34" charset="0"/>
                        </a:rPr>
                        <a:t>ročník Praktické školy </a:t>
                      </a:r>
                      <a:r>
                        <a:rPr lang="cs-CZ" sz="1100" dirty="0" smtClean="0">
                          <a:effectLst/>
                          <a:latin typeface="Calibri" pitchFamily="34" charset="0"/>
                          <a:cs typeface="Calibri" pitchFamily="34" charset="0"/>
                        </a:rPr>
                        <a:t>dvouleté</a:t>
                      </a:r>
                      <a:endParaRPr lang="cs-CZ" sz="1100" dirty="0">
                        <a:solidFill>
                          <a:schemeClr val="tx1"/>
                        </a:solidFill>
                        <a:effectLst/>
                        <a:latin typeface="Calibri" pitchFamily="34" charset="0"/>
                        <a:ea typeface="Calibri"/>
                        <a:cs typeface="Calibri" pitchFamily="34" charset="0"/>
                      </a:endParaRPr>
                    </a:p>
                  </a:txBody>
                  <a:tcPr marL="52322" marR="52322" marT="0" marB="0"/>
                </a:tc>
              </a:tr>
              <a:tr h="375110">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Ověřeno</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Datum: </a:t>
                      </a:r>
                      <a:r>
                        <a:rPr lang="cs-CZ" sz="1100" dirty="0" smtClean="0">
                          <a:effectLst/>
                          <a:latin typeface="Calibri" pitchFamily="34" charset="0"/>
                          <a:cs typeface="Calibri" pitchFamily="34" charset="0"/>
                        </a:rPr>
                        <a:t>18.</a:t>
                      </a:r>
                      <a:r>
                        <a:rPr lang="cs-CZ" sz="1100" baseline="0" dirty="0" smtClean="0">
                          <a:effectLst/>
                          <a:latin typeface="Calibri" pitchFamily="34" charset="0"/>
                          <a:cs typeface="Calibri" pitchFamily="34" charset="0"/>
                        </a:rPr>
                        <a:t> 3. 2013</a:t>
                      </a:r>
                      <a:r>
                        <a:rPr lang="cs-CZ" sz="1100" dirty="0" smtClean="0">
                          <a:effectLst/>
                          <a:latin typeface="Calibri" pitchFamily="34" charset="0"/>
                          <a:cs typeface="Calibri" pitchFamily="34" charset="0"/>
                        </a:rPr>
                        <a:t>                          </a:t>
                      </a:r>
                      <a:r>
                        <a:rPr lang="cs-CZ" sz="1100" dirty="0">
                          <a:effectLst/>
                          <a:latin typeface="Calibri" pitchFamily="34" charset="0"/>
                          <a:cs typeface="Calibri" pitchFamily="34" charset="0"/>
                        </a:rPr>
                        <a:t>Třída: </a:t>
                      </a:r>
                      <a:r>
                        <a:rPr lang="cs-CZ" sz="1100" dirty="0" smtClean="0">
                          <a:effectLst/>
                          <a:latin typeface="Calibri" pitchFamily="34" charset="0"/>
                          <a:cs typeface="Calibri" pitchFamily="34" charset="0"/>
                        </a:rPr>
                        <a:t>I. </a:t>
                      </a:r>
                      <a:r>
                        <a:rPr lang="cs-CZ" sz="1100" dirty="0">
                          <a:effectLst/>
                          <a:latin typeface="Calibri" pitchFamily="34" charset="0"/>
                          <a:cs typeface="Calibri" pitchFamily="34" charset="0"/>
                        </a:rPr>
                        <a:t>PRŠ </a:t>
                      </a:r>
                      <a:r>
                        <a:rPr lang="cs-CZ" sz="1100" dirty="0" smtClean="0">
                          <a:effectLst/>
                          <a:latin typeface="Calibri" pitchFamily="34" charset="0"/>
                          <a:cs typeface="Calibri" pitchFamily="34" charset="0"/>
                        </a:rPr>
                        <a:t>2</a:t>
                      </a:r>
                      <a:endParaRPr lang="cs-CZ" sz="1100" dirty="0">
                        <a:solidFill>
                          <a:schemeClr val="tx1"/>
                        </a:solidFill>
                        <a:effectLst/>
                        <a:latin typeface="Calibri" pitchFamily="34" charset="0"/>
                        <a:ea typeface="Calibri"/>
                        <a:cs typeface="Calibri" pitchFamily="34" charset="0"/>
                      </a:endParaRPr>
                    </a:p>
                  </a:txBody>
                  <a:tcPr marL="52322" marR="52322" marT="0" marB="0"/>
                </a:tc>
              </a:tr>
              <a:tr h="594757">
                <a:tc>
                  <a:txBody>
                    <a:bodyPr/>
                    <a:lstStyle/>
                    <a:p>
                      <a:pPr>
                        <a:lnSpc>
                          <a:spcPct val="115000"/>
                        </a:lnSpc>
                        <a:spcAft>
                          <a:spcPts val="0"/>
                        </a:spcAft>
                      </a:pPr>
                      <a:r>
                        <a:rPr lang="cs-CZ" sz="1100" dirty="0">
                          <a:effectLst/>
                          <a:latin typeface="Calibri" pitchFamily="34" charset="0"/>
                          <a:cs typeface="Calibri" pitchFamily="34" charset="0"/>
                        </a:rPr>
                        <a:t> </a:t>
                      </a:r>
                    </a:p>
                    <a:p>
                      <a:pPr>
                        <a:lnSpc>
                          <a:spcPct val="115000"/>
                        </a:lnSpc>
                        <a:spcAft>
                          <a:spcPts val="0"/>
                        </a:spcAft>
                      </a:pPr>
                      <a:r>
                        <a:rPr lang="cs-CZ" sz="1100" dirty="0">
                          <a:effectLst/>
                          <a:latin typeface="Calibri" pitchFamily="34" charset="0"/>
                          <a:cs typeface="Calibri" pitchFamily="34" charset="0"/>
                        </a:rPr>
                        <a:t>Zdroj</a:t>
                      </a:r>
                      <a:endParaRPr lang="cs-CZ" sz="1100" dirty="0">
                        <a:solidFill>
                          <a:schemeClr val="tx1"/>
                        </a:solidFill>
                        <a:effectLst/>
                        <a:latin typeface="Calibri" pitchFamily="34" charset="0"/>
                        <a:ea typeface="Calibri"/>
                        <a:cs typeface="Calibri" pitchFamily="34" charset="0"/>
                      </a:endParaRPr>
                    </a:p>
                  </a:txBody>
                  <a:tcPr marL="52322" marR="52322" marT="0" marB="0"/>
                </a:tc>
                <a:tc>
                  <a:txBody>
                    <a:bodyPr/>
                    <a:lstStyle/>
                    <a:p>
                      <a:pPr>
                        <a:lnSpc>
                          <a:spcPct val="115000"/>
                        </a:lnSpc>
                        <a:spcAft>
                          <a:spcPts val="0"/>
                        </a:spcAft>
                      </a:pPr>
                      <a:endParaRPr lang="cs-CZ" sz="1200" dirty="0">
                        <a:latin typeface="Calibri" pitchFamily="34" charset="0"/>
                        <a:ea typeface="Calibri"/>
                        <a:cs typeface="Calibri" pitchFamily="34" charset="0"/>
                      </a:endParaRPr>
                    </a:p>
                    <a:p>
                      <a:pPr>
                        <a:lnSpc>
                          <a:spcPct val="115000"/>
                        </a:lnSpc>
                        <a:spcAft>
                          <a:spcPts val="0"/>
                        </a:spcAft>
                      </a:pPr>
                      <a:r>
                        <a:rPr lang="cs-CZ" sz="1200" dirty="0" smtClean="0">
                          <a:latin typeface="Calibri" pitchFamily="34" charset="0"/>
                          <a:ea typeface="Calibri"/>
                          <a:cs typeface="Calibri" pitchFamily="34" charset="0"/>
                        </a:rPr>
                        <a:t>[</a:t>
                      </a:r>
                      <a:r>
                        <a:rPr lang="cs-CZ" sz="1100" dirty="0" smtClean="0">
                          <a:latin typeface="Calibri" pitchFamily="34" charset="0"/>
                          <a:ea typeface="Calibri"/>
                          <a:cs typeface="Calibri" pitchFamily="34" charset="0"/>
                        </a:rPr>
                        <a:t>online]. [14-3-2013]. Dostupné z URL: &lt;</a:t>
                      </a:r>
                      <a:r>
                        <a:rPr lang="cs-CZ" sz="1100" dirty="0">
                          <a:latin typeface="Calibri" pitchFamily="34" charset="0"/>
                          <a:ea typeface="Calibri"/>
                          <a:cs typeface="Calibri" pitchFamily="34" charset="0"/>
                        </a:rPr>
                        <a:t>http://office.microsoft.com&gt; </a:t>
                      </a:r>
                    </a:p>
                    <a:p>
                      <a:pPr>
                        <a:lnSpc>
                          <a:spcPct val="115000"/>
                        </a:lnSpc>
                        <a:spcAft>
                          <a:spcPts val="0"/>
                        </a:spcAft>
                      </a:pPr>
                      <a:r>
                        <a:rPr lang="cs-CZ" sz="1200" dirty="0" smtClean="0">
                          <a:latin typeface="Calibri" pitchFamily="34" charset="0"/>
                          <a:ea typeface="Calibri"/>
                          <a:cs typeface="Calibri" pitchFamily="34" charset="0"/>
                        </a:rPr>
                        <a:t>[</a:t>
                      </a:r>
                      <a:r>
                        <a:rPr lang="cs-CZ" sz="1100" dirty="0" smtClean="0">
                          <a:latin typeface="Calibri" pitchFamily="34" charset="0"/>
                          <a:ea typeface="Calibri"/>
                          <a:cs typeface="Calibri" pitchFamily="34" charset="0"/>
                        </a:rPr>
                        <a:t>online]. [14-3-2013]. Dostupné z URL: &lt;http://cs.wikipedia.org/wiki/Finanční</a:t>
                      </a:r>
                      <a:r>
                        <a:rPr lang="cs-CZ" sz="1100" baseline="0" dirty="0" smtClean="0">
                          <a:latin typeface="Calibri" pitchFamily="34" charset="0"/>
                          <a:ea typeface="Calibri"/>
                          <a:cs typeface="Calibri" pitchFamily="34" charset="0"/>
                        </a:rPr>
                        <a:t>í_plánování</a:t>
                      </a:r>
                      <a:r>
                        <a:rPr lang="cs-CZ" sz="1100" dirty="0" smtClean="0">
                          <a:latin typeface="Calibri" pitchFamily="34" charset="0"/>
                          <a:ea typeface="Calibri"/>
                          <a:cs typeface="Calibri" pitchFamily="34" charset="0"/>
                        </a:rPr>
                        <a:t>&gt; </a:t>
                      </a:r>
                      <a:endParaRPr lang="cs-CZ" sz="1100" dirty="0">
                        <a:latin typeface="Calibri" pitchFamily="34" charset="0"/>
                        <a:ea typeface="Calibri"/>
                        <a:cs typeface="Calibri" pitchFamily="34" charset="0"/>
                      </a:endParaRPr>
                    </a:p>
                  </a:txBody>
                  <a:tcPr marL="68580" marR="68580" marT="0" marB="0"/>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274638"/>
            <a:ext cx="7560840" cy="1143000"/>
          </a:xfrm>
          <a:solidFill>
            <a:schemeClr val="accent1">
              <a:lumMod val="40000"/>
              <a:lumOff val="60000"/>
            </a:schemeClr>
          </a:solidFill>
          <a:ln w="57150"/>
        </p:spPr>
        <p:style>
          <a:lnRef idx="2">
            <a:schemeClr val="accent1"/>
          </a:lnRef>
          <a:fillRef idx="1">
            <a:schemeClr val="lt1"/>
          </a:fillRef>
          <a:effectRef idx="0">
            <a:schemeClr val="accent1"/>
          </a:effectRef>
          <a:fontRef idx="minor">
            <a:schemeClr val="dk1"/>
          </a:fontRef>
        </p:style>
        <p:txBody>
          <a:bodyPr>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marL="0" indent="0">
              <a:buNone/>
            </a:pP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t>
            </a:r>
            <a:r>
              <a:rPr lang="cs-CZ" sz="6600" b="1" cap="none" dirty="0" smtClean="0">
                <a:ln/>
                <a:solidFill>
                  <a:srgbClr val="FF0000"/>
                </a:solidFill>
              </a:rPr>
              <a:t>Finanční plán</a:t>
            </a:r>
            <a:endParaRPr lang="cs-CZ" sz="6600" b="1" cap="none" dirty="0">
              <a:ln/>
              <a:solidFill>
                <a:srgbClr val="FF0000"/>
              </a:solidFill>
            </a:endParaRPr>
          </a:p>
        </p:txBody>
      </p:sp>
      <p:sp>
        <p:nvSpPr>
          <p:cNvPr id="5" name="Zástupný symbol pro obsah 4"/>
          <p:cNvSpPr>
            <a:spLocks noGrp="1"/>
          </p:cNvSpPr>
          <p:nvPr>
            <p:ph sz="quarter" idx="1"/>
          </p:nvPr>
        </p:nvSpPr>
        <p:spPr>
          <a:xfrm>
            <a:off x="467544" y="2132856"/>
            <a:ext cx="8229600" cy="4572000"/>
          </a:xfrm>
          <a:solidFill>
            <a:schemeClr val="accent1">
              <a:lumMod val="40000"/>
              <a:lumOff val="60000"/>
            </a:schemeClr>
          </a:solidFill>
          <a:ln>
            <a:solidFill>
              <a:schemeClr val="tx1">
                <a:lumMod val="65000"/>
              </a:schemeClr>
            </a:solidFill>
          </a:ln>
        </p:spPr>
        <p:txBody>
          <a:bodyPr>
            <a:normAutofit/>
          </a:bodyPr>
          <a:lstStyle/>
          <a:p>
            <a:pPr algn="ctr">
              <a:buNone/>
            </a:pPr>
            <a:r>
              <a:rPr lang="cs-CZ" sz="3200" b="1" dirty="0" smtClean="0">
                <a:solidFill>
                  <a:srgbClr val="FF0000"/>
                </a:solidFill>
              </a:rPr>
              <a:t>   pomůže nám zjistit, zda na naše plány a potřeby budeme mít dostatek peněz.</a:t>
            </a:r>
            <a:endParaRPr lang="cs-CZ" sz="3200" b="1" dirty="0" smtClean="0"/>
          </a:p>
          <a:p>
            <a:pPr algn="ctr">
              <a:buNone/>
            </a:pPr>
            <a:endParaRPr lang="cs-CZ" sz="3200" b="1" dirty="0" smtClean="0"/>
          </a:p>
        </p:txBody>
      </p:sp>
      <p:sp>
        <p:nvSpPr>
          <p:cNvPr id="8" name="Obdélník 7"/>
          <p:cNvSpPr/>
          <p:nvPr/>
        </p:nvSpPr>
        <p:spPr>
          <a:xfrm>
            <a:off x="539552" y="2132856"/>
            <a:ext cx="4968552" cy="1631216"/>
          </a:xfrm>
          <a:prstGeom prst="rect">
            <a:avLst/>
          </a:prstGeom>
        </p:spPr>
        <p:txBody>
          <a:bodyPr wrap="square">
            <a:spAutoFit/>
          </a:bodyPr>
          <a:lstStyle/>
          <a:p>
            <a:endParaRPr lang="cs-CZ" sz="2000" dirty="0" smtClean="0"/>
          </a:p>
          <a:p>
            <a:endParaRPr lang="cs-CZ" sz="2000" dirty="0" smtClean="0"/>
          </a:p>
          <a:p>
            <a:endParaRPr lang="cs-CZ" sz="2000" dirty="0" smtClean="0"/>
          </a:p>
          <a:p>
            <a:pPr>
              <a:buFont typeface="Wingdings" pitchFamily="2" charset="2"/>
              <a:buChar char="Ø"/>
            </a:pPr>
            <a:endParaRPr lang="cs-CZ" sz="2000" dirty="0" smtClean="0"/>
          </a:p>
          <a:p>
            <a:endParaRPr lang="cs-CZ" sz="2000" dirty="0" smtClean="0"/>
          </a:p>
        </p:txBody>
      </p:sp>
      <p:pic>
        <p:nvPicPr>
          <p:cNvPr id="1026" name="Picture 2" descr="C:\Users\Jana\AppData\Local\Microsoft\Windows\Temporary Internet Files\Content.IE5\CRX18PNE\MP900385553[1].jpg"/>
          <p:cNvPicPr>
            <a:picLocks noChangeAspect="1" noChangeArrowheads="1"/>
          </p:cNvPicPr>
          <p:nvPr/>
        </p:nvPicPr>
        <p:blipFill>
          <a:blip r:embed="rId2" cstate="print"/>
          <a:srcRect/>
          <a:stretch>
            <a:fillRect/>
          </a:stretch>
        </p:blipFill>
        <p:spPr bwMode="auto">
          <a:xfrm>
            <a:off x="2915816" y="3789039"/>
            <a:ext cx="3960440" cy="2828885"/>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929258"/>
          </a:xfrm>
        </p:spPr>
        <p:txBody>
          <a:bodyPr/>
          <a:lstStyle/>
          <a:p>
            <a:endParaRPr lang="cs-CZ" dirty="0"/>
          </a:p>
        </p:txBody>
      </p:sp>
      <p:sp>
        <p:nvSpPr>
          <p:cNvPr id="4" name="Nadpis 1"/>
          <p:cNvSpPr txBox="1">
            <a:spLocks/>
          </p:cNvSpPr>
          <p:nvPr/>
        </p:nvSpPr>
        <p:spPr>
          <a:xfrm>
            <a:off x="467544" y="260648"/>
            <a:ext cx="8064896" cy="936104"/>
          </a:xfrm>
          <a:prstGeom prst="rect">
            <a:avLst/>
          </a:prstGeom>
          <a:solidFill>
            <a:schemeClr val="accent1">
              <a:lumMod val="40000"/>
              <a:lumOff val="60000"/>
            </a:schemeClr>
          </a:solidFill>
          <a:ln w="57150" cap="flat" cmpd="sng" algn="ctr">
            <a:solidFill>
              <a:schemeClr val="accent1"/>
            </a:solidFill>
            <a:prstDash val="solid"/>
          </a:ln>
        </p:spPr>
        <p:style>
          <a:lnRef idx="2">
            <a:schemeClr val="accent1"/>
          </a:lnRef>
          <a:fillRef idx="1">
            <a:schemeClr val="lt1"/>
          </a:fillRef>
          <a:effectRef idx="0">
            <a:schemeClr val="accent1"/>
          </a:effectRef>
          <a:fontRef idx="minor">
            <a:schemeClr val="dk1"/>
          </a:fontRef>
        </p:style>
        <p:txBody>
          <a:bodyPr vert="horz" anchor="b">
            <a:normAutofit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u="none" strike="noStrike" kern="1200" cap="none" spc="0" normalizeH="0" baseline="0" noProof="0" dirty="0" smtClean="0">
                <a:ln/>
                <a:solidFill>
                  <a:schemeClr val="accent3"/>
                </a:solidFill>
                <a:effectLst/>
                <a:uLnTx/>
                <a:uFillTx/>
                <a:latin typeface="+mn-lt"/>
                <a:ea typeface="+mn-ea"/>
                <a:cs typeface="+mn-cs"/>
              </a:rPr>
              <a:t>        </a:t>
            </a:r>
            <a:r>
              <a:rPr lang="cs-CZ" sz="6000" b="1" noProof="0" dirty="0" smtClean="0">
                <a:ln/>
                <a:solidFill>
                  <a:srgbClr val="FF0000"/>
                </a:solidFill>
              </a:rPr>
              <a:t>Finanční plán</a:t>
            </a:r>
            <a:endParaRPr kumimoji="0" lang="cs-CZ" sz="6000" b="1" i="0" u="none" strike="noStrike" kern="1200" cap="none" spc="300" normalizeH="0" baseline="0" noProof="0" dirty="0">
              <a:ln w="11430" cmpd="sng">
                <a:solidFill>
                  <a:schemeClr val="accent1">
                    <a:tint val="10000"/>
                  </a:schemeClr>
                </a:solidFill>
                <a:prstDash val="solid"/>
                <a:miter lim="800000"/>
              </a:ln>
              <a:solidFill>
                <a:srgbClr val="FF0000"/>
              </a:solidFill>
              <a:effectLst>
                <a:glow rad="45500">
                  <a:schemeClr val="accent1">
                    <a:satMod val="220000"/>
                    <a:alpha val="35000"/>
                  </a:schemeClr>
                </a:glow>
              </a:effectLst>
              <a:uLnTx/>
              <a:uFillTx/>
              <a:latin typeface="+mn-lt"/>
              <a:ea typeface="+mn-ea"/>
              <a:cs typeface="+mn-cs"/>
            </a:endParaRPr>
          </a:p>
        </p:txBody>
      </p:sp>
      <p:sp>
        <p:nvSpPr>
          <p:cNvPr id="4101" name="Rectangle 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dirty="0"/>
          </a:p>
        </p:txBody>
      </p:sp>
      <p:sp>
        <p:nvSpPr>
          <p:cNvPr id="4102" name="Rectangle 6"/>
          <p:cNvSpPr>
            <a:spLocks noChangeArrowheads="1"/>
          </p:cNvSpPr>
          <p:nvPr/>
        </p:nvSpPr>
        <p:spPr bwMode="auto">
          <a:xfrm>
            <a:off x="251520" y="2365373"/>
            <a:ext cx="8424936" cy="2031325"/>
          </a:xfrm>
          <a:prstGeom prst="rect">
            <a:avLst/>
          </a:prstGeom>
          <a:solidFill>
            <a:schemeClr val="accent1">
              <a:lumMod val="40000"/>
              <a:lumOff val="60000"/>
            </a:schemeClr>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a:lnSpc>
                <a:spcPct val="90000"/>
              </a:lnSpc>
            </a:pPr>
            <a:r>
              <a:rPr lang="cs-CZ" sz="2800" dirty="0" smtClean="0"/>
              <a:t>Finanční plánování nás vede k tomu, abychom začali přemýšlet, co je pro nás důležité, méně důležité nebo naprosto zbytečné. Každý člověk bude mít zcela jiný finanční plán, protože každý z nás má jiná přání a jiný příjem peněz.</a:t>
            </a:r>
          </a:p>
        </p:txBody>
      </p:sp>
      <p:pic>
        <p:nvPicPr>
          <p:cNvPr id="2051" name="Picture 3" descr="C:\Users\Jana\AppData\Local\Microsoft\Windows\Temporary Internet Files\Content.IE5\TVQU4GYL\MC900295545[1].wmf"/>
          <p:cNvPicPr>
            <a:picLocks noChangeAspect="1" noChangeArrowheads="1"/>
          </p:cNvPicPr>
          <p:nvPr/>
        </p:nvPicPr>
        <p:blipFill>
          <a:blip r:embed="rId2" cstate="print"/>
          <a:srcRect/>
          <a:stretch>
            <a:fillRect/>
          </a:stretch>
        </p:blipFill>
        <p:spPr bwMode="auto">
          <a:xfrm>
            <a:off x="3275856" y="4458936"/>
            <a:ext cx="2880320" cy="2399064"/>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274638"/>
            <a:ext cx="7560840" cy="1143000"/>
          </a:xfrm>
          <a:solidFill>
            <a:schemeClr val="accent1">
              <a:lumMod val="40000"/>
              <a:lumOff val="60000"/>
            </a:schemeClr>
          </a:solidFill>
          <a:ln w="57150"/>
        </p:spPr>
        <p:style>
          <a:lnRef idx="2">
            <a:schemeClr val="accent1"/>
          </a:lnRef>
          <a:fillRef idx="1">
            <a:schemeClr val="lt1"/>
          </a:fillRef>
          <a:effectRef idx="0">
            <a:schemeClr val="accent1"/>
          </a:effectRef>
          <a:fontRef idx="minor">
            <a:schemeClr val="dk1"/>
          </a:fontRef>
        </p:style>
        <p:txBody>
          <a:bodyPr>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marL="0" indent="0">
              <a:buNone/>
            </a:pP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t>
            </a:r>
            <a:r>
              <a:rPr lang="cs-CZ" sz="4800" b="1" cap="none" dirty="0" smtClean="0">
                <a:ln/>
                <a:solidFill>
                  <a:srgbClr val="FF0000"/>
                </a:solidFill>
              </a:rPr>
              <a:t>Finanční plán</a:t>
            </a:r>
            <a:endParaRPr lang="cs-CZ" sz="4800" b="1" cap="none" dirty="0">
              <a:ln/>
              <a:solidFill>
                <a:srgbClr val="FF0000"/>
              </a:solidFill>
            </a:endParaRPr>
          </a:p>
        </p:txBody>
      </p:sp>
      <p:sp>
        <p:nvSpPr>
          <p:cNvPr id="5" name="Zástupný symbol pro obsah 4"/>
          <p:cNvSpPr>
            <a:spLocks noGrp="1"/>
          </p:cNvSpPr>
          <p:nvPr>
            <p:ph sz="quarter" idx="1"/>
          </p:nvPr>
        </p:nvSpPr>
        <p:spPr>
          <a:xfrm>
            <a:off x="395536" y="2132856"/>
            <a:ext cx="8229600" cy="4572000"/>
          </a:xfrm>
          <a:solidFill>
            <a:schemeClr val="accent1">
              <a:lumMod val="40000"/>
              <a:lumOff val="60000"/>
            </a:schemeClr>
          </a:solidFill>
          <a:ln>
            <a:solidFill>
              <a:schemeClr val="tx1">
                <a:lumMod val="65000"/>
              </a:schemeClr>
            </a:solidFill>
          </a:ln>
        </p:spPr>
        <p:txBody>
          <a:bodyPr>
            <a:normAutofit/>
          </a:bodyPr>
          <a:lstStyle/>
          <a:p>
            <a:pPr marL="0" lvl="0" indent="0">
              <a:spcBef>
                <a:spcPts val="0"/>
              </a:spcBef>
              <a:buClrTx/>
              <a:buSzTx/>
              <a:buNone/>
            </a:pPr>
            <a:r>
              <a:rPr lang="cs-CZ" sz="2800" b="1" dirty="0" smtClean="0">
                <a:solidFill>
                  <a:srgbClr val="FF0000"/>
                </a:solidFill>
              </a:rPr>
              <a:t>1. zjistit stav financí</a:t>
            </a:r>
            <a:r>
              <a:rPr lang="cs-CZ" sz="2800" b="1" dirty="0" smtClean="0"/>
              <a:t>(porovnáme své příjmy a výdaje, zjistíme, jaké máme úspory a dluhy)</a:t>
            </a:r>
          </a:p>
          <a:p>
            <a:pPr marL="0" lvl="0" indent="0">
              <a:spcBef>
                <a:spcPts val="0"/>
              </a:spcBef>
              <a:buClrTx/>
              <a:buSzTx/>
              <a:buNone/>
            </a:pPr>
            <a:r>
              <a:rPr lang="cs-CZ" sz="2800" b="1" dirty="0" smtClean="0">
                <a:solidFill>
                  <a:srgbClr val="FF0000"/>
                </a:solidFill>
              </a:rPr>
              <a:t>2. stanovit cíle </a:t>
            </a:r>
            <a:r>
              <a:rPr lang="cs-CZ" sz="2800" b="1" dirty="0" smtClean="0"/>
              <a:t>(naše přání a potřeby)</a:t>
            </a:r>
          </a:p>
          <a:p>
            <a:pPr marL="0" lvl="0" indent="0">
              <a:spcBef>
                <a:spcPts val="0"/>
              </a:spcBef>
              <a:buClrTx/>
              <a:buSzTx/>
              <a:buNone/>
            </a:pPr>
            <a:r>
              <a:rPr lang="cs-CZ" sz="2800" b="1" dirty="0" smtClean="0">
                <a:solidFill>
                  <a:srgbClr val="FF0000"/>
                </a:solidFill>
              </a:rPr>
              <a:t>3. vyhodnotit své cíle </a:t>
            </a:r>
            <a:r>
              <a:rPr lang="cs-CZ" sz="2800" b="1" dirty="0" smtClean="0"/>
              <a:t>(seřadíme cíle dle důležitosti a přemýšlím nad jejich dosažením)</a:t>
            </a:r>
          </a:p>
          <a:p>
            <a:pPr marL="0" lvl="0" indent="0">
              <a:spcBef>
                <a:spcPts val="0"/>
              </a:spcBef>
              <a:buClrTx/>
              <a:buSzTx/>
              <a:buNone/>
            </a:pPr>
            <a:r>
              <a:rPr lang="cs-CZ" sz="2800" b="1" dirty="0" smtClean="0">
                <a:solidFill>
                  <a:srgbClr val="FF0000"/>
                </a:solidFill>
              </a:rPr>
              <a:t>4. určit způsob dosažení cílů</a:t>
            </a:r>
            <a:r>
              <a:rPr lang="cs-CZ" sz="2800" b="1" dirty="0" smtClean="0"/>
              <a:t>(kde získám peníze na dosažení svých cílů)</a:t>
            </a:r>
          </a:p>
        </p:txBody>
      </p:sp>
      <p:sp>
        <p:nvSpPr>
          <p:cNvPr id="8" name="Obdélník 7"/>
          <p:cNvSpPr/>
          <p:nvPr/>
        </p:nvSpPr>
        <p:spPr>
          <a:xfrm>
            <a:off x="539552" y="2132856"/>
            <a:ext cx="4968552" cy="1631216"/>
          </a:xfrm>
          <a:prstGeom prst="rect">
            <a:avLst/>
          </a:prstGeom>
        </p:spPr>
        <p:txBody>
          <a:bodyPr wrap="square">
            <a:spAutoFit/>
          </a:bodyPr>
          <a:lstStyle/>
          <a:p>
            <a:endParaRPr lang="cs-CZ" sz="2000" dirty="0" smtClean="0"/>
          </a:p>
          <a:p>
            <a:endParaRPr lang="cs-CZ" sz="2000" dirty="0" smtClean="0"/>
          </a:p>
          <a:p>
            <a:endParaRPr lang="cs-CZ" sz="2000" dirty="0" smtClean="0"/>
          </a:p>
          <a:p>
            <a:pPr>
              <a:buFont typeface="Wingdings" pitchFamily="2" charset="2"/>
              <a:buChar char="Ø"/>
            </a:pPr>
            <a:endParaRPr lang="cs-CZ" sz="2000" dirty="0" smtClean="0"/>
          </a:p>
          <a:p>
            <a:endParaRPr lang="cs-CZ" sz="2000" dirty="0" smtClean="0"/>
          </a:p>
        </p:txBody>
      </p:sp>
    </p:spTree>
    <p:extLst>
      <p:ext uri="{BB962C8B-B14F-4D97-AF65-F5344CB8AC3E}">
        <p14:creationId xmlns="" xmlns:p14="http://schemas.microsoft.com/office/powerpoint/2010/main" val="32342716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274638"/>
            <a:ext cx="7560840" cy="1143000"/>
          </a:xfrm>
          <a:solidFill>
            <a:schemeClr val="accent1">
              <a:lumMod val="40000"/>
              <a:lumOff val="60000"/>
            </a:schemeClr>
          </a:solidFill>
          <a:ln w="57150"/>
        </p:spPr>
        <p:style>
          <a:lnRef idx="2">
            <a:schemeClr val="accent1"/>
          </a:lnRef>
          <a:fillRef idx="1">
            <a:schemeClr val="lt1"/>
          </a:fillRef>
          <a:effectRef idx="0">
            <a:schemeClr val="accent1"/>
          </a:effectRef>
          <a:fontRef idx="minor">
            <a:schemeClr val="dk1"/>
          </a:fontRef>
        </p:style>
        <p:txBody>
          <a:bodyPr>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marL="0" indent="0">
              <a:buNone/>
            </a:pP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0000"/>
                </a:solidFill>
              </a:rPr>
              <a:t>Otázky a úkoly</a:t>
            </a:r>
            <a:endParaRPr lang="cs-CZ" sz="4800" b="1" cap="none" dirty="0">
              <a:ln/>
              <a:solidFill>
                <a:srgbClr val="FF0000"/>
              </a:solidFill>
            </a:endParaRPr>
          </a:p>
        </p:txBody>
      </p:sp>
      <p:sp>
        <p:nvSpPr>
          <p:cNvPr id="5" name="Zástupný symbol pro obsah 4"/>
          <p:cNvSpPr>
            <a:spLocks noGrp="1"/>
          </p:cNvSpPr>
          <p:nvPr>
            <p:ph sz="quarter" idx="1"/>
          </p:nvPr>
        </p:nvSpPr>
        <p:spPr>
          <a:xfrm>
            <a:off x="467544" y="2132856"/>
            <a:ext cx="8229600" cy="4572000"/>
          </a:xfrm>
          <a:solidFill>
            <a:schemeClr val="accent1">
              <a:lumMod val="40000"/>
              <a:lumOff val="60000"/>
            </a:schemeClr>
          </a:solidFill>
          <a:ln>
            <a:solidFill>
              <a:schemeClr val="tx1">
                <a:lumMod val="65000"/>
              </a:schemeClr>
            </a:solidFill>
          </a:ln>
        </p:spPr>
        <p:txBody>
          <a:bodyPr>
            <a:normAutofit/>
          </a:bodyPr>
          <a:lstStyle/>
          <a:p>
            <a:pPr algn="ctr">
              <a:buNone/>
            </a:pPr>
            <a:r>
              <a:rPr lang="cs-CZ" sz="4000" b="1" dirty="0" smtClean="0">
                <a:latin typeface="Calibri" pitchFamily="34" charset="0"/>
              </a:rPr>
              <a:t>1. Co je to finanční plán?</a:t>
            </a:r>
          </a:p>
          <a:p>
            <a:pPr algn="ctr">
              <a:buNone/>
            </a:pPr>
            <a:r>
              <a:rPr lang="cs-CZ" sz="4000" b="1" dirty="0" smtClean="0">
                <a:latin typeface="Calibri" pitchFamily="34" charset="0"/>
              </a:rPr>
              <a:t>2. K čemu slouží?</a:t>
            </a:r>
          </a:p>
          <a:p>
            <a:pPr algn="ctr">
              <a:buNone/>
            </a:pPr>
            <a:r>
              <a:rPr lang="cs-CZ" sz="4000" b="1" dirty="0" smtClean="0">
                <a:latin typeface="Calibri" pitchFamily="34" charset="0"/>
              </a:rPr>
              <a:t>3. Co vše musí dobrý finanční plán obsahovat?</a:t>
            </a:r>
          </a:p>
          <a:p>
            <a:pPr algn="ctr">
              <a:buNone/>
            </a:pPr>
            <a:r>
              <a:rPr lang="cs-CZ" sz="4000" b="1" dirty="0" smtClean="0">
                <a:latin typeface="Calibri" pitchFamily="34" charset="0"/>
              </a:rPr>
              <a:t>4. Může finanční plán něco ohrozit?</a:t>
            </a:r>
          </a:p>
        </p:txBody>
      </p:sp>
      <p:sp>
        <p:nvSpPr>
          <p:cNvPr id="8" name="Obdélník 7"/>
          <p:cNvSpPr/>
          <p:nvPr/>
        </p:nvSpPr>
        <p:spPr>
          <a:xfrm>
            <a:off x="539552" y="2132856"/>
            <a:ext cx="4968552" cy="1631216"/>
          </a:xfrm>
          <a:prstGeom prst="rect">
            <a:avLst/>
          </a:prstGeom>
        </p:spPr>
        <p:txBody>
          <a:bodyPr wrap="square">
            <a:spAutoFit/>
          </a:bodyPr>
          <a:lstStyle/>
          <a:p>
            <a:endParaRPr lang="cs-CZ" sz="2000" dirty="0" smtClean="0"/>
          </a:p>
          <a:p>
            <a:endParaRPr lang="cs-CZ" sz="2000" dirty="0" smtClean="0"/>
          </a:p>
          <a:p>
            <a:endParaRPr lang="cs-CZ" sz="2000" dirty="0" smtClean="0"/>
          </a:p>
          <a:p>
            <a:pPr>
              <a:buFont typeface="Wingdings" pitchFamily="2" charset="2"/>
              <a:buChar char="Ø"/>
            </a:pPr>
            <a:endParaRPr lang="cs-CZ" sz="2000" dirty="0" smtClean="0"/>
          </a:p>
          <a:p>
            <a:endParaRPr lang="cs-CZ" sz="2000" dirty="0" smtClean="0"/>
          </a:p>
        </p:txBody>
      </p:sp>
    </p:spTree>
    <p:extLst>
      <p:ext uri="{BB962C8B-B14F-4D97-AF65-F5344CB8AC3E}">
        <p14:creationId xmlns="" xmlns:p14="http://schemas.microsoft.com/office/powerpoint/2010/main" val="18621867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899592" y="274638"/>
            <a:ext cx="7560840" cy="1143000"/>
          </a:xfrm>
          <a:solidFill>
            <a:schemeClr val="accent1">
              <a:lumMod val="40000"/>
              <a:lumOff val="60000"/>
            </a:schemeClr>
          </a:solidFill>
          <a:ln w="57150"/>
        </p:spPr>
        <p:style>
          <a:lnRef idx="2">
            <a:schemeClr val="accent1"/>
          </a:lnRef>
          <a:fillRef idx="1">
            <a:schemeClr val="lt1"/>
          </a:fillRef>
          <a:effectRef idx="0">
            <a:schemeClr val="accent1"/>
          </a:effectRef>
          <a:fontRef idx="minor">
            <a:schemeClr val="dk1"/>
          </a:fontRef>
        </p:style>
        <p:txBody>
          <a:bodyPr>
            <a:no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pPr marL="0" indent="0">
              <a:buNone/>
            </a:pPr>
            <a:r>
              <a:rPr lang="cs-CZ" sz="6600" b="1" cap="none" dirty="0" smtClean="0">
                <a:ln/>
                <a:solidFill>
                  <a:srgbClr val="FFFF00"/>
                </a:solidFill>
              </a:rPr>
              <a:t/>
            </a:r>
            <a:br>
              <a:rPr lang="cs-CZ" sz="6600" b="1" cap="none" dirty="0" smtClean="0">
                <a:ln/>
                <a:solidFill>
                  <a:srgbClr val="FFFF00"/>
                </a:solidFill>
              </a:rPr>
            </a:br>
            <a:r>
              <a:rPr lang="cs-CZ" sz="6600" b="1" cap="none" dirty="0">
                <a:ln/>
                <a:solidFill>
                  <a:srgbClr val="FFFF00"/>
                </a:solidFill>
              </a:rPr>
              <a:t/>
            </a:r>
            <a:br>
              <a:rPr lang="cs-CZ" sz="6600" b="1" cap="none" dirty="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FF00"/>
                </a:solidFill>
              </a:rPr>
              <a:t/>
            </a:r>
            <a:br>
              <a:rPr lang="cs-CZ" sz="6600" b="1" cap="none" dirty="0" smtClean="0">
                <a:ln/>
                <a:solidFill>
                  <a:srgbClr val="FFFF00"/>
                </a:solidFill>
              </a:rPr>
            </a:br>
            <a:r>
              <a:rPr lang="cs-CZ" sz="6600" b="1" cap="none" dirty="0" smtClean="0">
                <a:ln/>
                <a:solidFill>
                  <a:srgbClr val="FF0000"/>
                </a:solidFill>
              </a:rPr>
              <a:t>Otázky a úkoly</a:t>
            </a:r>
            <a:endParaRPr lang="cs-CZ" sz="4800" b="1" cap="none" dirty="0">
              <a:ln/>
              <a:solidFill>
                <a:srgbClr val="FF0000"/>
              </a:solidFill>
            </a:endParaRPr>
          </a:p>
        </p:txBody>
      </p:sp>
      <p:sp>
        <p:nvSpPr>
          <p:cNvPr id="5" name="Zástupný symbol pro obsah 4"/>
          <p:cNvSpPr>
            <a:spLocks noGrp="1"/>
          </p:cNvSpPr>
          <p:nvPr>
            <p:ph sz="quarter" idx="1"/>
          </p:nvPr>
        </p:nvSpPr>
        <p:spPr>
          <a:xfrm>
            <a:off x="467544" y="2132856"/>
            <a:ext cx="8229600" cy="4572000"/>
          </a:xfrm>
          <a:solidFill>
            <a:schemeClr val="accent1">
              <a:lumMod val="40000"/>
              <a:lumOff val="60000"/>
            </a:schemeClr>
          </a:solidFill>
          <a:ln>
            <a:solidFill>
              <a:schemeClr val="tx1">
                <a:lumMod val="65000"/>
              </a:schemeClr>
            </a:solidFill>
          </a:ln>
        </p:spPr>
        <p:txBody>
          <a:bodyPr>
            <a:normAutofit/>
          </a:bodyPr>
          <a:lstStyle/>
          <a:p>
            <a:pPr>
              <a:buNone/>
            </a:pPr>
            <a:r>
              <a:rPr lang="cs-CZ" sz="4000" b="1" dirty="0" smtClean="0">
                <a:latin typeface="Calibri" pitchFamily="34" charset="0"/>
              </a:rPr>
              <a:t>  Petr si chce koupit brusle za 1600 Kč, měsíčně si ukládá 200 Kč. Zjisti, za jak dlouho si nové brusle koupí. Navrhni Petrovi takový finanční plán, aby si brusle mohl koupit dříve.</a:t>
            </a:r>
          </a:p>
        </p:txBody>
      </p:sp>
      <p:sp>
        <p:nvSpPr>
          <p:cNvPr id="8" name="Obdélník 7"/>
          <p:cNvSpPr/>
          <p:nvPr/>
        </p:nvSpPr>
        <p:spPr>
          <a:xfrm>
            <a:off x="539552" y="2132856"/>
            <a:ext cx="4968552" cy="1631216"/>
          </a:xfrm>
          <a:prstGeom prst="rect">
            <a:avLst/>
          </a:prstGeom>
        </p:spPr>
        <p:txBody>
          <a:bodyPr wrap="square">
            <a:spAutoFit/>
          </a:bodyPr>
          <a:lstStyle/>
          <a:p>
            <a:endParaRPr lang="cs-CZ" sz="2000" dirty="0" smtClean="0"/>
          </a:p>
          <a:p>
            <a:endParaRPr lang="cs-CZ" sz="2000" dirty="0" smtClean="0"/>
          </a:p>
          <a:p>
            <a:endParaRPr lang="cs-CZ" sz="2000" dirty="0" smtClean="0"/>
          </a:p>
          <a:p>
            <a:pPr>
              <a:buFont typeface="Wingdings" pitchFamily="2" charset="2"/>
              <a:buChar char="Ø"/>
            </a:pPr>
            <a:endParaRPr lang="cs-CZ" sz="2000" dirty="0" smtClean="0"/>
          </a:p>
          <a:p>
            <a:endParaRPr lang="cs-CZ" sz="2000" dirty="0" smtClean="0"/>
          </a:p>
        </p:txBody>
      </p:sp>
    </p:spTree>
    <p:extLst>
      <p:ext uri="{BB962C8B-B14F-4D97-AF65-F5344CB8AC3E}">
        <p14:creationId xmlns="" xmlns:p14="http://schemas.microsoft.com/office/powerpoint/2010/main" val="186218672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656</TotalTime>
  <Words>249</Words>
  <Application>Microsoft Office PowerPoint</Application>
  <PresentationFormat>Předvádění na obrazovce (4:3)</PresentationFormat>
  <Paragraphs>74</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Arkýř</vt:lpstr>
      <vt:lpstr>Snímek 1</vt:lpstr>
      <vt:lpstr>        Finanční plán</vt:lpstr>
      <vt:lpstr>Snímek 3</vt:lpstr>
      <vt:lpstr>           Finanční plán</vt:lpstr>
      <vt:lpstr>    Otázky a úkoly</vt:lpstr>
      <vt:lpstr>    Otázky a úkoly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Jana</dc:creator>
  <cp:lastModifiedBy>Jana</cp:lastModifiedBy>
  <cp:revision>68</cp:revision>
  <dcterms:created xsi:type="dcterms:W3CDTF">2012-10-27T08:31:01Z</dcterms:created>
  <dcterms:modified xsi:type="dcterms:W3CDTF">2013-03-17T19:32:45Z</dcterms:modified>
</cp:coreProperties>
</file>