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8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2362" autoAdjust="0"/>
  </p:normalViewPr>
  <p:slideViewPr>
    <p:cSldViewPr>
      <p:cViewPr>
        <p:scale>
          <a:sx n="68" d="100"/>
          <a:sy n="68" d="100"/>
        </p:scale>
        <p:origin x="-1446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07B084-CEBD-466E-B688-B1C957A0EE41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05A878-5EA6-465F-B235-2F04E7FF94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464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05A878-5EA6-465F-B235-2F04E7FF94E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076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547F-6B51-4E02-9BBA-1C7ABA3D4D3A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B980-E27D-4C4A-8E44-64F0FBEC7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621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547F-6B51-4E02-9BBA-1C7ABA3D4D3A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B980-E27D-4C4A-8E44-64F0FBEC7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809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547F-6B51-4E02-9BBA-1C7ABA3D4D3A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B980-E27D-4C4A-8E44-64F0FBEC7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803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547F-6B51-4E02-9BBA-1C7ABA3D4D3A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B980-E27D-4C4A-8E44-64F0FBEC7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3424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547F-6B51-4E02-9BBA-1C7ABA3D4D3A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B980-E27D-4C4A-8E44-64F0FBEC7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438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547F-6B51-4E02-9BBA-1C7ABA3D4D3A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B980-E27D-4C4A-8E44-64F0FBEC7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878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547F-6B51-4E02-9BBA-1C7ABA3D4D3A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B980-E27D-4C4A-8E44-64F0FBEC7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294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547F-6B51-4E02-9BBA-1C7ABA3D4D3A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B980-E27D-4C4A-8E44-64F0FBEC7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1097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547F-6B51-4E02-9BBA-1C7ABA3D4D3A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B980-E27D-4C4A-8E44-64F0FBEC7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259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547F-6B51-4E02-9BBA-1C7ABA3D4D3A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B980-E27D-4C4A-8E44-64F0FBEC7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3555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547F-6B51-4E02-9BBA-1C7ABA3D4D3A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B980-E27D-4C4A-8E44-64F0FBEC7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444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A547F-6B51-4E02-9BBA-1C7ABA3D4D3A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2B980-E27D-4C4A-8E44-64F0FBEC7C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140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wmf"/><Relationship Id="rId9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80528" y="0"/>
            <a:ext cx="9324528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5994612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Slabiky s hláskou Z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Hláska Z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247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7702071"/>
              </p:ext>
            </p:extLst>
          </p:nvPr>
        </p:nvGraphicFramePr>
        <p:xfrm>
          <a:off x="755576" y="1052736"/>
          <a:ext cx="7560840" cy="5603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 k procvičení slabik</a:t>
                      </a:r>
                      <a:r>
                        <a:rPr lang="cs-CZ" baseline="0" dirty="0" smtClean="0"/>
                        <a:t> s hláskou </a:t>
                      </a:r>
                      <a:r>
                        <a:rPr lang="cs-CZ" baseline="0" dirty="0" smtClean="0"/>
                        <a:t>Z.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1.ročníku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obrazovky.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3 vyhledávají žáci slabiky s hláskou Z.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4 spojují žáci</a:t>
                      </a:r>
                      <a:r>
                        <a:rPr lang="cs-CZ" baseline="0" dirty="0" smtClean="0"/>
                        <a:t> první slabiku s obrázkem.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5 vyhledávají a spojují stejné slabiky – malé</a:t>
                      </a:r>
                      <a:r>
                        <a:rPr lang="cs-CZ" baseline="0" dirty="0" smtClean="0"/>
                        <a:t> a velké tvary, snímek 6 obsahuje řešení snímku 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</a:t>
                      </a:r>
                      <a:r>
                        <a:rPr lang="cs-CZ" baseline="0" dirty="0" smtClean="0"/>
                        <a:t> 7 posílají do košíku obrázky, které nemají hlásku Z.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8 je pracovním listem, kde žáci tvoří ze slabik</a:t>
                      </a:r>
                      <a:r>
                        <a:rPr lang="cs-CZ" baseline="0" dirty="0" smtClean="0"/>
                        <a:t> slova, snímek 9 obsahuje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72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252520" cy="7029400"/>
          </a:xfrm>
          <a:prstGeom prst="actionButtonBlank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Maruska\AppData\Local\Microsoft\Windows\Temporary Internet Files\Content.IE5\ZN8PZFFD\MP9003168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94" y="1423141"/>
            <a:ext cx="8725486" cy="230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Pošli mráčky se slabikou Z na oblohu.</a:t>
            </a:r>
            <a:endParaRPr lang="cs-CZ" b="1" dirty="0"/>
          </a:p>
        </p:txBody>
      </p:sp>
      <p:sp>
        <p:nvSpPr>
          <p:cNvPr id="3" name="Mrak 2"/>
          <p:cNvSpPr/>
          <p:nvPr/>
        </p:nvSpPr>
        <p:spPr>
          <a:xfrm>
            <a:off x="219704" y="3725525"/>
            <a:ext cx="1368152" cy="936104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7227191" y="4530551"/>
            <a:ext cx="1368152" cy="936104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1905262" y="5733255"/>
            <a:ext cx="1368152" cy="936104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ŠI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166994" y="5578460"/>
            <a:ext cx="1368152" cy="936104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DA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067944" y="4250610"/>
            <a:ext cx="1368152" cy="936104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NE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903780" y="4652146"/>
            <a:ext cx="1368152" cy="936104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TU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148064" y="4797151"/>
            <a:ext cx="1368152" cy="936104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JU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2619364" y="4718662"/>
            <a:ext cx="1368152" cy="936104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6168596" y="3861047"/>
            <a:ext cx="1368152" cy="936104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5897561" y="5898200"/>
            <a:ext cx="1368152" cy="936104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LU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3779912" y="5523042"/>
            <a:ext cx="1368152" cy="936104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ZU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7600090" y="5709366"/>
            <a:ext cx="1403648" cy="836712"/>
          </a:xfrm>
          <a:prstGeom prst="actionButtonForwardNex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469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48148E-6 C 0.00348 0.01875 -0.00156 -0.00046 0.00643 0.01273 C 0.01198 0.02176 0.0033 0.01667 0.01112 0.02546 C 0.01302 0.02755 0.01546 0.02824 0.01754 0.02963 C 0.0191 0.03171 0.02101 0.03333 0.02223 0.03588 C 0.02309 0.03773 0.02257 0.04074 0.02379 0.04236 C 0.03247 0.05394 0.03177 0.04746 0.03976 0.05509 C 0.0415 0.05671 0.04254 0.05996 0.04445 0.06134 C 0.0474 0.06343 0.054 0.06551 0.054 0.06574 C 0.05677 0.06945 0.05799 0.07176 0.06198 0.07408 C 0.06511 0.07593 0.07153 0.07824 0.07153 0.07847 C 0.09757 0.10139 0.13386 0.08333 0.16511 0.08241 C 0.175 0.07824 0.18525 0.07824 0.19532 0.07408 C 0.2066 0.06389 0.20122 0.06667 0.21112 0.06343 C 0.2165 0.0588 0.22552 0.04653 0.22552 0.04676 C 0.229 0.03264 0.22431 0.04746 0.23177 0.03588 C 0.23577 0.02986 0.23907 0.02315 0.24289 0.0169 C 0.24775 0.00903 0.24549 0.00602 0.25243 -1.48148E-6 C 0.25296 -0.00208 0.25313 -0.0044 0.254 -0.00648 C 0.25591 -0.01088 0.26042 -0.01898 0.26042 -0.01875 C 0.26198 -0.02731 0.2632 -0.0331 0.26667 -0.04028 C 0.26754 -0.04537 0.26927 -0.05 0.26997 -0.05509 C 0.27379 -0.08727 0.26927 -0.06667 0.27309 -0.08264 C 0.27188 -0.10463 0.27431 -0.13588 0.26667 -0.15648 C 0.26459 -0.1618 0.26094 -0.16597 0.25886 -0.17129 C 0.25261 -0.18773 0.24566 -0.19977 0.23334 -0.20926 C 0.22865 -0.21296 0.2224 -0.21227 0.21754 -0.21574 C 0.20122 -0.22754 0.21389 -0.22153 0.2033 -0.22616 C 0.19809 -0.23079 0.19323 -0.23426 0.18733 -0.2368 C 0.17709 -0.24606 0.16615 -0.25092 0.154 -0.2537 C 0.15243 -0.2544 0.1507 -0.25463 0.14931 -0.25579 C 0.14792 -0.25694 0.1474 -0.25926 0.14601 -0.26018 C 0.14375 -0.26157 0.12796 -0.26412 0.12709 -0.26435 C 0.11823 -0.26805 0.10886 -0.2669 0.1 -0.2706 C 0.06997 -0.26944 0.04115 -0.27245 0.01268 -0.26018 C 0.00799 -0.25347 0.00487 -0.24537 -3.88889E-6 -0.23889 C -0.00486 -0.21944 0.00313 -0.24861 -0.00625 -0.22616 C -0.00781 -0.22222 -0.0085 -0.21782 -0.00954 -0.21366 C -0.01302 -0.20046 -0.01267 -0.21412 -0.01267 -0.20717 " pathEditMode="relative" rAng="0" ptsTypes="ffffffffffffffffffffffffffffffffffffffA">
                                      <p:cBhvr>
                                        <p:cTn id="6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56" y="-8565"/>
                                    </p:animMotion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46945E-18 5.55556E-6 C -0.00052 -0.00416 3.46945E-18 -0.00856 -0.00156 -0.01226 C -0.00278 -0.01527 -0.0059 -0.01597 -0.00764 -0.01828 C -0.01233 -0.02453 -0.01302 -0.02754 -0.01979 -0.03032 C -0.02569 -0.03564 -0.03142 -0.04073 -0.03785 -0.04444 C -0.05417 -0.05393 -0.04132 -0.04374 -0.05156 -0.05254 C -0.0526 -0.05462 -0.05313 -0.05694 -0.05451 -0.05856 C -0.05729 -0.0618 -0.06372 -0.06666 -0.06372 -0.06666 C -0.06875 -0.07731 -0.07691 -0.08402 -0.08333 -0.09305 C -0.08542 -0.10069 -0.08681 -0.10786 -0.08941 -0.11527 C -0.09115 -0.13448 -0.0941 -0.15323 -0.09844 -0.17175 C -0.09653 -0.21782 -0.09826 -0.25578 -0.09705 -0.30509 C -0.09653 -0.32476 -0.09514 -0.35416 -0.08646 -0.37175 C -0.08299 -0.39004 -0.08802 -0.37129 -0.08038 -0.38402 C -0.07934 -0.38564 -0.07986 -0.38842 -0.07882 -0.39004 C -0.0776 -0.39189 -0.07569 -0.39235 -0.07431 -0.39398 C -0.0691 -0.39976 -0.06858 -0.40555 -0.06215 -0.4081 C -0.05799 -0.41388 -0.05417 -0.41411 -0.04844 -0.4162 C -0.03715 -0.41481 -0.03021 -0.41319 -0.01979 -0.41018 C -0.01545 -0.40485 -0.01181 -0.40393 -0.00608 -0.40208 C 0.00208 -0.38518 -0.00885 -0.40509 0.00156 -0.39398 C 0.00295 -0.39259 0.0033 -0.38958 0.00451 -0.38796 C 0.00573 -0.38634 0.00746 -0.38541 0.00903 -0.38402 C 0.01146 -0.3743 0.01424 -0.37685 0.01823 -0.36967 C 0.02795 -0.35231 0.02083 -0.36203 0.02569 -0.35555 " pathEditMode="relative" ptsTypes="ffffffffffffffffffffffffA">
                                      <p:cBhvr>
                                        <p:cTn id="1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44444E-6 C -0.00677 -0.00348 -0.01337 -0.00579 -0.01979 -0.01019 C -0.02396 -0.01875 -0.03125 -0.02037 -0.03784 -0.02616 C -0.04566 -0.0419 -0.0342 -0.02061 -0.05 -0.04051 C -0.05712 -0.04931 -0.0651 -0.05857 -0.0743 -0.06273 C -0.08073 -0.07107 -0.0868 -0.08334 -0.09548 -0.08681 C -0.09948 -0.09213 -0.10295 -0.09468 -0.10607 -0.10093 C -0.10764 -0.10903 -0.10937 -0.11389 -0.11215 -0.1213 C -0.1151 -0.12917 -0.11597 -0.13912 -0.11823 -0.14746 C -0.12031 -0.16644 -0.11892 -0.20023 -0.11059 -0.21621 C -0.11024 -0.21736 -0.10816 -0.22732 -0.10764 -0.22824 C -0.10573 -0.23241 -0.10278 -0.23334 -0.1 -0.23635 C -0.096 -0.24074 -0.09323 -0.24746 -0.08941 -0.25255 C -0.08837 -0.25533 -0.08802 -0.25857 -0.08646 -0.26065 C -0.08541 -0.26227 -0.08333 -0.26158 -0.08194 -0.26273 C -0.08073 -0.26366 -0.08003 -0.26574 -0.07882 -0.26667 C -0.07482 -0.26991 -0.06962 -0.27269 -0.06528 -0.27477 C -0.05677 -0.28565 -0.06823 -0.27199 -0.05764 -0.28079 C -0.05139 -0.28588 -0.05087 -0.29028 -0.04253 -0.29283 C -0.0375 -0.29954 -0.03906 -0.30394 -0.03194 -0.30718 C -0.0283 -0.31181 -0.02534 -0.3176 -0.02118 -0.3213 C -0.01823 -0.32408 -0.01215 -0.3294 -0.01215 -0.3294 C -0.00607 -0.34167 -0.01302 -0.33056 -0.00451 -0.33727 C -0.00034 -0.34051 -0.00243 -0.34306 0.00139 -0.34746 C 0.00417 -0.3507 0.00799 -0.35209 0.01059 -0.35556 C 0.01302 -0.35903 0.01545 -0.36227 0.01806 -0.36574 C 0.02118 -0.36991 0.02413 -0.37361 0.02726 -0.37778 C 0.02882 -0.37986 0.03177 -0.3838 0.03177 -0.3838 C 0.03368 -0.39098 0.03716 -0.40301 0.0408 -0.40811 C 0.04427 -0.4213 0.04445 -0.43449 0.04549 -0.44838 C 0.04479 -0.47223 0.04775 -0.50533 0.03629 -0.52732 C 0.03368 -0.54051 0.03681 -0.53542 0.02275 -0.53542 " pathEditMode="relative" ptsTypes="fffffffffffffffffffffffffffffffA">
                                      <p:cBhvr>
                                        <p:cTn id="1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59259E-6 C -0.02986 -0.00069 -0.05954 -0.00069 -0.08941 -0.00185 C -0.1059 -0.00254 -0.11788 -0.02037 -0.13333 -0.02407 C -0.13836 -0.0287 -0.14687 -0.04027 -0.14687 -0.04027 C -0.14913 -0.04884 -0.15225 -0.05578 -0.15451 -0.06458 C -0.15763 -0.07708 -0.1592 -0.09027 -0.16197 -0.10301 C -0.16145 -0.11782 -0.16145 -0.13264 -0.16059 -0.14745 C -0.16024 -0.15463 -0.15729 -0.16967 -0.15451 -0.17569 C -0.14704 -0.19166 -0.15607 -0.16504 -0.14843 -0.18565 C -0.13975 -0.20926 -0.12534 -0.22291 -0.10746 -0.23217 C -0.10243 -0.23472 -0.09635 -0.24004 -0.09079 -0.24027 C -0.0717 -0.24097 -0.05243 -0.24027 -0.03333 -0.24027 " pathEditMode="relative" ptsTypes="fffffffffffA">
                                      <p:cBhvr>
                                        <p:cTn id="21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7.40741E-6 C 0.01285 -0.00302 0.025 -0.00765 0.03785 -0.00996 C 0.04427 -0.01575 0.04896 -0.0213 0.05608 -0.02408 C 0.05816 -0.03357 0.06719 -0.04746 0.07275 -0.0544 C 0.07466 -0.06297 0.07709 -0.06343 0.07882 -0.07269 C 0.07865 -0.0845 0.08559 -0.22894 0.06511 -0.27061 C 0.06389 -0.27663 0.06268 -0.28265 0.06216 -0.2889 C 0.06094 -0.3051 0.06389 -0.31644 0.05608 -0.32732 C 0.05434 -0.33403 0.05365 -0.34121 0.05139 -0.34746 C 0.04983 -0.35186 0.04549 -0.3595 0.04549 -0.3595 C 0.04202 -0.37732 0.03073 -0.3882 0.01806 -0.39399 C 0.0125 -0.39653 0.01407 -0.39978 0.00903 -0.40394 C -0.00139 -0.41274 -0.01267 -0.41621 -0.0243 -0.42015 C -0.03993 -0.41899 -0.05104 -0.41899 -0.06528 -0.41413 C -0.07899 -0.4014 -0.05903 -0.41945 -0.07587 -0.40603 C -0.07899 -0.40348 -0.08489 -0.39792 -0.08489 -0.39792 C -0.09201 -0.3838 -0.08802 -0.38866 -0.09548 -0.38172 C -0.09982 -0.36505 -0.10069 -0.34306 -0.09392 -0.32732 C -0.09288 -0.32478 -0.08923 -0.3213 -0.08784 -0.31922 C -0.08576 -0.31575 -0.08576 -0.31019 -0.08333 -0.30695 C -0.07882 -0.30093 -0.06979 -0.29954 -0.06371 -0.297 C -0.05955 -0.29144 -0.06198 -0.29283 -0.05607 -0.29283 " pathEditMode="relative" ptsTypes="fffffffffffffffffffffA">
                                      <p:cBhvr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05365E-6 C 0.06893 -2.05365E-6 0.125 0.05597 0.125 0.12512 C 0.125 0.19404 0.06893 0.25 -1.66667E-6 0.25 C -0.06892 0.25 -0.125 0.19404 -0.125 0.12512 C -0.125 0.05597 -0.06892 -2.05365E-6 -1.66667E-6 -2.05365E-6 Z " pathEditMode="relative" ptsTypes="fffff"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-252536" y="0"/>
            <a:ext cx="9721080" cy="7029400"/>
          </a:xfrm>
          <a:prstGeom prst="actionButtonBlank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Spoj první slabiku s obrázkem.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36265" y="1657368"/>
            <a:ext cx="1512168" cy="8640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ZA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23728" y="1657368"/>
            <a:ext cx="1512168" cy="8640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ZE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07904" y="1657368"/>
            <a:ext cx="1512168" cy="8640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ZI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364088" y="1657368"/>
            <a:ext cx="1614692" cy="8640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ZO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169739" y="1657368"/>
            <a:ext cx="1512168" cy="8640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ZU</a:t>
            </a:r>
            <a:endParaRPr lang="cs-CZ" sz="60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Maruska\AppData\Local\Microsoft\Windows\Temporary Internet Files\Content.IE5\ZML8CS1Y\MC90033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229200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uska\AppData\Local\Microsoft\Windows\Temporary Internet Files\Content.IE5\ZN8PZFFD\MP9001442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594" y="3356992"/>
            <a:ext cx="2188840" cy="1383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uska\AppData\Local\Microsoft\Windows\Temporary Internet Files\Content.IE5\Q9ZKEIE3\MP9003138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212976"/>
            <a:ext cx="1645152" cy="13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uska\AppData\Local\Microsoft\Windows\Temporary Internet Files\Content.IE5\ZN8PZFFD\MP90040965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016" y="5229200"/>
            <a:ext cx="1968680" cy="107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uska\AppData\Local\Microsoft\Windows\Temporary Internet Files\Content.IE5\ZML8CS1Y\MP90042533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528" y="3764461"/>
            <a:ext cx="1763688" cy="1106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7919174" y="5883359"/>
            <a:ext cx="1429128" cy="974641"/>
          </a:xfrm>
          <a:prstGeom prst="actionButtonForwardNex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Zpět nebo Předchozí 9">
            <a:hlinkClick r:id="" action="ppaction://hlinkshowjump?jump=previousslide" highlightClick="1"/>
          </p:cNvPr>
          <p:cNvSpPr/>
          <p:nvPr/>
        </p:nvSpPr>
        <p:spPr>
          <a:xfrm>
            <a:off x="-42788" y="5934777"/>
            <a:ext cx="1446435" cy="923224"/>
          </a:xfrm>
          <a:prstGeom prst="actionButtonBackPrevious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61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0" y="0"/>
            <a:ext cx="9468544" cy="7245424"/>
          </a:xfrm>
          <a:prstGeom prst="actionButtonBlank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467544" y="2457482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2550537" y="2397939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269856" y="3811908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4300377" y="2817522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ZU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7452320" y="2996952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1151359" y="4568218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2377137" y="4994986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5364088" y="3705155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ZI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5973006" y="2467252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7666418" y="4652710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ZÉ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1547664" y="5978250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ZÚ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3198609" y="6018727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zú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4948449" y="6018727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1763688" y="3417576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5973006" y="5252068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262438" y="5470660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3328288" y="3863960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zé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4494753" y="4862824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7269150" y="5830700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zi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6660232" y="4052882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zu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3" name="Mrak 22"/>
          <p:cNvSpPr/>
          <p:nvPr/>
        </p:nvSpPr>
        <p:spPr>
          <a:xfrm>
            <a:off x="1331641" y="188640"/>
            <a:ext cx="6585582" cy="18002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Najdeš stejné slabiky?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5" name="Tlačítko akce: Zpět nebo Předchozí 24">
            <a:hlinkClick r:id="" action="ppaction://hlinkshowjump?jump=previousslide" highlightClick="1"/>
          </p:cNvPr>
          <p:cNvSpPr/>
          <p:nvPr/>
        </p:nvSpPr>
        <p:spPr>
          <a:xfrm>
            <a:off x="95295" y="188640"/>
            <a:ext cx="1645266" cy="900100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956376" y="188640"/>
            <a:ext cx="1440160" cy="900100"/>
          </a:xfrm>
          <a:prstGeom prst="actionButtonForwardNex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11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lačítko akce: Vlastní 47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Mrak 1"/>
          <p:cNvSpPr/>
          <p:nvPr/>
        </p:nvSpPr>
        <p:spPr>
          <a:xfrm>
            <a:off x="467544" y="2457482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" name="Mrak 2"/>
          <p:cNvSpPr/>
          <p:nvPr/>
        </p:nvSpPr>
        <p:spPr>
          <a:xfrm>
            <a:off x="2550537" y="2397939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269856" y="3811908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4290607" y="2276872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ZU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7452320" y="2996952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1151359" y="4568218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2377137" y="4994986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5026109" y="3234319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ZI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6300162" y="1790086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7666418" y="4652710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ZÉ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1547664" y="5978250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ZÚ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3198609" y="6018727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zú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4948449" y="6018727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1763688" y="3417576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5973006" y="5252068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262438" y="5470660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3652305" y="3885277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zé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4494753" y="4862824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7269150" y="5830700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zi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6941803" y="3885277"/>
            <a:ext cx="1296144" cy="72008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1"/>
                </a:solidFill>
              </a:rPr>
              <a:t>zu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1799431" y="260648"/>
            <a:ext cx="4821647" cy="18002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ŘEŠENÍ</a:t>
            </a:r>
            <a:endParaRPr lang="cs-CZ" sz="6000" b="1" dirty="0">
              <a:solidFill>
                <a:schemeClr val="tx1"/>
              </a:solidFill>
            </a:endParaRPr>
          </a:p>
        </p:txBody>
      </p:sp>
      <p:cxnSp>
        <p:nvCxnSpPr>
          <p:cNvPr id="24" name="Přímá spojnice se šipkou 23"/>
          <p:cNvCxnSpPr>
            <a:endCxn id="7" idx="3"/>
          </p:cNvCxnSpPr>
          <p:nvPr/>
        </p:nvCxnSpPr>
        <p:spPr>
          <a:xfrm>
            <a:off x="1566000" y="2996952"/>
            <a:ext cx="233431" cy="161243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endCxn id="14" idx="2"/>
          </p:cNvCxnSpPr>
          <p:nvPr/>
        </p:nvCxnSpPr>
        <p:spPr>
          <a:xfrm>
            <a:off x="2822824" y="3926632"/>
            <a:ext cx="2129645" cy="245213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endCxn id="13" idx="2"/>
          </p:cNvCxnSpPr>
          <p:nvPr/>
        </p:nvCxnSpPr>
        <p:spPr>
          <a:xfrm>
            <a:off x="2709686" y="6072954"/>
            <a:ext cx="492943" cy="30581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endCxn id="11" idx="2"/>
          </p:cNvCxnSpPr>
          <p:nvPr/>
        </p:nvCxnSpPr>
        <p:spPr>
          <a:xfrm>
            <a:off x="4715018" y="4376944"/>
            <a:ext cx="2955420" cy="63580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5790897" y="3926448"/>
            <a:ext cx="2309495" cy="19042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6" idx="2"/>
          </p:cNvCxnSpPr>
          <p:nvPr/>
        </p:nvCxnSpPr>
        <p:spPr>
          <a:xfrm flipV="1">
            <a:off x="5596521" y="3356992"/>
            <a:ext cx="1859819" cy="158135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17" idx="0"/>
          </p:cNvCxnSpPr>
          <p:nvPr/>
        </p:nvCxnSpPr>
        <p:spPr>
          <a:xfrm flipH="1">
            <a:off x="1557502" y="5664670"/>
            <a:ext cx="1268900" cy="1660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endCxn id="4" idx="3"/>
          </p:cNvCxnSpPr>
          <p:nvPr/>
        </p:nvCxnSpPr>
        <p:spPr>
          <a:xfrm flipH="1">
            <a:off x="917928" y="2919551"/>
            <a:ext cx="1679187" cy="9335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endCxn id="21" idx="3"/>
          </p:cNvCxnSpPr>
          <p:nvPr/>
        </p:nvCxnSpPr>
        <p:spPr>
          <a:xfrm>
            <a:off x="5479805" y="2817522"/>
            <a:ext cx="2110070" cy="110892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endCxn id="16" idx="3"/>
          </p:cNvCxnSpPr>
          <p:nvPr/>
        </p:nvCxnSpPr>
        <p:spPr>
          <a:xfrm flipH="1">
            <a:off x="6621078" y="2510166"/>
            <a:ext cx="266208" cy="278307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2" name="Tlačítko akce: Zpět nebo Předchozí 51">
            <a:hlinkClick r:id="" action="ppaction://hlinkshowjump?jump=previousslide" highlightClick="1"/>
          </p:cNvPr>
          <p:cNvSpPr/>
          <p:nvPr/>
        </p:nvSpPr>
        <p:spPr>
          <a:xfrm>
            <a:off x="269856" y="260648"/>
            <a:ext cx="1412859" cy="720080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lačítko akce: Dopředu nebo Další 52">
            <a:hlinkClick r:id="" action="ppaction://hlinkshowjump?jump=nextslide" highlightClick="1"/>
          </p:cNvPr>
          <p:cNvSpPr/>
          <p:nvPr/>
        </p:nvSpPr>
        <p:spPr>
          <a:xfrm>
            <a:off x="7253686" y="336514"/>
            <a:ext cx="1693412" cy="792088"/>
          </a:xfrm>
          <a:prstGeom prst="actionButtonForwardNex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219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612576" y="-171400"/>
            <a:ext cx="10441160" cy="7416824"/>
          </a:xfrm>
          <a:prstGeom prst="actionButtonBlank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Dej do košíku obrázky, které nemají Z.</a:t>
            </a:r>
            <a:endParaRPr lang="cs-CZ" b="1" dirty="0"/>
          </a:p>
        </p:txBody>
      </p:sp>
      <p:pic>
        <p:nvPicPr>
          <p:cNvPr id="3074" name="Picture 2" descr="C:\Users\Maruska\AppData\Local\Microsoft\Windows\Temporary Internet Files\Content.IE5\ZML8CS1Y\MC90030151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516428"/>
            <a:ext cx="1944216" cy="2640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768952" y="1436293"/>
            <a:ext cx="1512168" cy="764704"/>
          </a:xfrm>
          <a:prstGeom prst="actionButtonForwardNex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-396552" y="6093296"/>
            <a:ext cx="1440160" cy="764704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Maruska\AppData\Local\Microsoft\Windows\Temporary Internet Files\Content.IE5\ZN8PZFFD\MC900324454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65" y="1772816"/>
            <a:ext cx="1329999" cy="1329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uska\AppData\Local\Microsoft\Windows\Temporary Internet Files\Content.IE5\63C75YK2\MP9003866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604" y="4644736"/>
            <a:ext cx="2145432" cy="1448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uska\AppData\Local\Microsoft\Windows\Temporary Internet Files\Content.IE5\ZML8CS1Y\MP9004065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18611"/>
            <a:ext cx="1567036" cy="1700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uska\AppData\Local\Microsoft\Windows\Temporary Internet Files\Content.IE5\ZN8PZFFD\MC90012322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852935"/>
            <a:ext cx="1872208" cy="157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aruska\AppData\Local\Microsoft\Windows\Temporary Internet Files\Content.IE5\63C75YK2\MP900144270[2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157192"/>
            <a:ext cx="1611624" cy="164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Maruska\AppData\Local\Microsoft\Windows\Temporary Internet Files\Content.IE5\ZML8CS1Y\MP900406667[2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16832"/>
            <a:ext cx="141807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Maruska\AppData\Local\Microsoft\Windows\Temporary Internet Files\Content.IE5\ZN8PZFFD\MP90043095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45476"/>
            <a:ext cx="2339752" cy="1106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4890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19149E-6 C -0.00452 -0.01157 -0.00695 -0.01874 -0.01545 -0.02452 C -0.01754 -0.03307 -0.01962 -0.03793 -0.02622 -0.04094 C -0.03577 -0.0599 -0.04792 -0.07586 -0.05851 -0.09413 C -0.06077 -0.10315 -0.06649 -0.10708 -0.07083 -0.11471 C -0.07344 -0.12512 -0.07778 -0.13344 -0.08472 -0.13923 C -0.08629 -0.14825 -0.08924 -0.15356 -0.09236 -0.16189 C -0.09583 -0.18525 -0.09427 -0.17553 -0.09688 -0.19057 C -0.09618 -0.21693 -0.1007 -0.26365 -0.08767 -0.28886 C -0.08368 -0.30481 -0.07535 -0.31337 -0.06615 -0.32378 C -0.05955 -0.33141 -0.05452 -0.34089 -0.04774 -0.34829 C -0.04011 -0.35662 -0.03698 -0.36679 -0.02778 -0.37304 C -0.02448 -0.38553 -0.02899 -0.37304 -0.01997 -0.38321 C -0.01858 -0.38483 -0.0184 -0.38761 -0.01702 -0.38946 C -0.01563 -0.39131 -0.01389 -0.392 -0.01233 -0.39339 C -0.00712 -0.4038 -0.00278 -0.41096 0.00608 -0.41397 C 0.02153 -0.42762 0.03194 -0.44034 0.05069 -0.44681 C 0.07326 -0.44612 0.09583 -0.44612 0.1184 -0.44473 C 0.12465 -0.44427 0.13108 -0.43756 0.13698 -0.4364 C 0.14514 -0.43479 0.1533 -0.43502 0.16146 -0.43432 C 0.16302 -0.43363 0.16493 -0.43386 0.16614 -0.43247 C 0.16771 -0.43085 0.16753 -0.42692 0.16927 -0.42623 C 0.17222 -0.4253 0.17535 -0.42762 0.17847 -0.42831 C 0.18559 -0.42762 0.19288 -0.42762 0.2 -0.42623 C 0.20417 -0.42553 0.21233 -0.42207 0.21233 -0.42207 C 0.22292 -0.43178 0.2276 -0.42577 0.23837 -0.42207 C 0.24618 -0.41559 0.24219 -0.41143 0.24913 -0.4038 C 0.25208 -0.40056 0.25677 -0.40056 0.25989 -0.39755 C 0.26163 -0.39593 0.26319 -0.39362 0.26458 -0.39131 C 0.26736 -0.38668 0.27222 -0.37697 0.27222 -0.37697 C 0.27587 -0.36286 0.27066 -0.37998 0.27847 -0.36471 C 0.28038 -0.36101 0.28125 -0.35639 0.28298 -0.35245 C 0.28437 -0.34529 0.2868 -0.33442 0.28923 -0.32794 C 0.2908 -0.32355 0.29531 -0.31568 0.29531 -0.31568 C 0.29983 -0.28007 0.2993 -0.24306 0.29687 -0.20699 C 0.29618 -0.19704 0.2941 -0.1945 0.28923 -0.18849 C 0.28594 -0.18455 0.28003 -0.17623 0.28003 -0.17623 C 0.27951 -0.17415 0.2776 -0.15773 0.27378 -0.15773 " pathEditMode="relative" ptsTypes="fffffffffffffffffffffffffffffffffffffA">
                                      <p:cBhvr>
                                        <p:cTn id="1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9593E-6 C 0.00313 -0.00069 0.00642 -0.00023 0.0092 -0.00208 C 0.01077 -0.00324 0.01094 -0.00648 0.01233 -0.00809 C 0.01372 -0.00994 0.01545 -0.01087 0.01702 -0.01226 C 0.02622 -0.03099 0.02986 -0.0518 0.03229 -0.07377 C 0.03177 -0.11401 0.03212 -0.15449 0.03073 -0.19473 C 0.03073 -0.19704 0.02847 -0.19843 0.02778 -0.20074 C 0.02552 -0.20768 0.0257 -0.21924 0.02309 -0.22549 C 0.02118 -0.23011 0.01667 -0.23196 0.01389 -0.23566 C 0.01129 -0.2463 0.00729 -0.24237 1.66667E-6 -0.24792 C -0.00573 -0.25231 -0.00885 -0.25902 -0.01528 -0.26226 C -0.02344 -0.26642 -0.03298 -0.26758 -0.04149 -0.27058 C -0.04462 -0.26989 -0.04757 -0.26827 -0.05069 -0.2685 C -0.05399 -0.26873 -0.05989 -0.27243 -0.05989 -0.27243 C -0.07708 -0.27197 -0.18646 -0.26989 -0.2092 -0.2685 C -0.21545 -0.26804 -0.22153 -0.26226 -0.2276 -0.26018 C -0.23385 -0.25486 -0.24062 -0.25324 -0.24757 -0.25 C -0.24913 -0.24931 -0.25226 -0.24792 -0.25226 -0.24792 C -0.25833 -0.24006 -0.26476 -0.23451 -0.27222 -0.22942 C -0.27326 -0.22734 -0.27465 -0.22572 -0.27535 -0.2234 C -0.27621 -0.22086 -0.27569 -0.21739 -0.27691 -0.21508 C -0.27934 -0.21022 -0.28611 -0.20282 -0.28611 -0.20282 C -0.2901 -0.18733 -0.28733 -0.19403 -0.29375 -0.18247 C -0.29757 -0.16721 -0.29201 -0.18501 -0.3 -0.17206 C -0.30104 -0.17044 -0.30087 -0.1679 -0.30156 -0.16605 C -0.3033 -0.16189 -0.30555 -0.15796 -0.30764 -0.15379 C -0.30868 -0.15171 -0.31076 -0.14755 -0.31076 -0.14755 C -0.31476 -0.12604 -0.30937 -0.15079 -0.31528 -0.13321 C -0.31962 -0.12003 -0.32205 -0.10407 -0.32465 -0.09019 C -0.3316 -0.05412 -0.31979 -0.10268 -0.32917 -0.06545 C -0.32969 -0.06337 -0.33073 -0.05944 -0.33073 -0.05944 C -0.33125 -0.05319 -0.33142 -0.04695 -0.33229 -0.04093 C -0.33298 -0.03677 -0.33542 -0.02868 -0.33542 -0.02868 C -0.3375 -0.01041 -0.33854 0.00694 -0.34305 0.02451 C -0.34479 0.06175 -0.33993 0.10731 -0.34757 0.14154 C -0.34618 0.1605 -0.34618 0.15379 -0.34618 0.16189 " pathEditMode="relative" ptsTypes="fffffffffffffffffffffffffffffffffffA">
                                      <p:cBhvr>
                                        <p:cTn id="21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6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5.80019E-6 C -0.00468 -0.01527 -0.00659 -0.03909 -0.01996 -0.04511 C -0.02517 -0.05042 -0.02916 -0.05459 -0.03541 -0.05736 C -0.04843 -0.06939 -0.06458 -0.07378 -0.08003 -0.07586 C -0.11388 -0.07517 -0.14774 -0.07586 -0.18159 -0.07378 C -0.18541 -0.07355 -0.19861 -0.05112 -0.20468 -0.04719 C -0.20954 -0.034 -0.21718 -0.02059 -0.21996 -0.00625 C -0.22257 0.00739 -0.22291 0.0215 -0.22621 0.03491 C -0.22604 0.04069 -0.22031 0.16859 -0.22916 0.18639 C -0.2309 0.21946 -0.23177 0.21576 -0.22916 0.25207 C -0.22777 0.27127 -0.21944 0.28838 -0.21388 0.30526 C -0.20954 0.31845 -0.20659 0.33718 -0.19531 0.34227 C -0.19097 0.36077 -0.19757 0.3344 -0.19079 0.35452 C -0.18645 0.36724 -0.18368 0.38112 -0.17847 0.39338 C -0.17656 0.39777 -0.17534 0.40286 -0.17222 0.40563 C -0.17066 0.40702 -0.1677 0.4098 -0.1677 0.4098 " pathEditMode="relative" ptsTypes="fffffffffffffffA">
                                      <p:cBhvr>
                                        <p:cTn id="36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lačítko akce: Vlastní 28">
            <a:hlinkClick r:id="" action="ppaction://noaction" highlightClick="1"/>
          </p:cNvPr>
          <p:cNvSpPr/>
          <p:nvPr/>
        </p:nvSpPr>
        <p:spPr>
          <a:xfrm>
            <a:off x="0" y="0"/>
            <a:ext cx="9396536" cy="695739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Pracovní list -spoj slabiky do slov.</a:t>
            </a:r>
            <a:endParaRPr lang="cs-CZ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1756375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KO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157308" y="2708920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31691" y="3628373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31691" y="4626355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LÍ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131691" y="5556412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DA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380312" y="5482734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TA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380312" y="4596619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380312" y="3628373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BÁK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380312" y="2705124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380312" y="1756375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131691" y="1756375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MA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264192" y="4626355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3528" y="5556412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292327" y="5517232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SA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220072" y="1756375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23528" y="2708920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23528" y="3628373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ZI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23528" y="4600605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ZU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183095" y="2705124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ZI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220072" y="3604927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6459451" y="6237312"/>
            <a:ext cx="1152128" cy="620688"/>
          </a:xfrm>
          <a:prstGeom prst="actionButtonForwardNex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lačítko akce: Zpět nebo Předchozí 26">
            <a:hlinkClick r:id="" action="ppaction://hlinkshowjump?jump=previousslide" highlightClick="1"/>
          </p:cNvPr>
          <p:cNvSpPr/>
          <p:nvPr/>
        </p:nvSpPr>
        <p:spPr>
          <a:xfrm>
            <a:off x="1403648" y="6276492"/>
            <a:ext cx="1224136" cy="581508"/>
          </a:xfrm>
          <a:prstGeom prst="actionButtonBackPrevious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75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lačítko akce: Vlastní 45">
            <a:hlinkClick r:id="" action="ppaction://noaction" highlightClick="1"/>
          </p:cNvPr>
          <p:cNvSpPr/>
          <p:nvPr/>
        </p:nvSpPr>
        <p:spPr>
          <a:xfrm>
            <a:off x="-180528" y="0"/>
            <a:ext cx="9433048" cy="7173416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 pracovního listu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323528" y="1756375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KO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57308" y="2708920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31691" y="3628373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31691" y="4626355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LÍ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131691" y="5556412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DA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380312" y="5556412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TA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380312" y="4642096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380312" y="3628373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BÁK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380312" y="2705124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380312" y="1756375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131691" y="1756375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MA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264192" y="4626355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3528" y="5556412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292327" y="5517232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SA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220072" y="1756375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3528" y="2708920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3528" y="3628373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ZI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23528" y="4600605"/>
            <a:ext cx="1296144" cy="7200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ZU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183095" y="2705124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ZI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220072" y="3604927"/>
            <a:ext cx="1296144" cy="72008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VE</a:t>
            </a:r>
            <a:endParaRPr lang="cs-CZ" sz="4400" b="1" dirty="0">
              <a:solidFill>
                <a:schemeClr val="tx1"/>
              </a:solidFill>
            </a:endParaRPr>
          </a:p>
        </p:txBody>
      </p:sp>
      <p:cxnSp>
        <p:nvCxnSpPr>
          <p:cNvPr id="24" name="Přímá spojnice se šipkou 23"/>
          <p:cNvCxnSpPr>
            <a:stCxn id="3" idx="3"/>
            <a:endCxn id="5" idx="1"/>
          </p:cNvCxnSpPr>
          <p:nvPr/>
        </p:nvCxnSpPr>
        <p:spPr>
          <a:xfrm>
            <a:off x="1619672" y="2116415"/>
            <a:ext cx="512019" cy="187199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6" idx="1"/>
          </p:cNvCxnSpPr>
          <p:nvPr/>
        </p:nvCxnSpPr>
        <p:spPr>
          <a:xfrm flipV="1">
            <a:off x="1632475" y="4986395"/>
            <a:ext cx="499216" cy="930057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endCxn id="4" idx="1"/>
          </p:cNvCxnSpPr>
          <p:nvPr/>
        </p:nvCxnSpPr>
        <p:spPr>
          <a:xfrm flipV="1">
            <a:off x="1619660" y="3068960"/>
            <a:ext cx="537648" cy="1939931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1564853" y="2068239"/>
            <a:ext cx="566838" cy="196834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endCxn id="7" idx="1"/>
          </p:cNvCxnSpPr>
          <p:nvPr/>
        </p:nvCxnSpPr>
        <p:spPr>
          <a:xfrm>
            <a:off x="1619671" y="3093478"/>
            <a:ext cx="512020" cy="282297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endCxn id="9" idx="1"/>
          </p:cNvCxnSpPr>
          <p:nvPr/>
        </p:nvCxnSpPr>
        <p:spPr>
          <a:xfrm flipV="1">
            <a:off x="6588471" y="5002136"/>
            <a:ext cx="791841" cy="87513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1" idx="1"/>
          </p:cNvCxnSpPr>
          <p:nvPr/>
        </p:nvCxnSpPr>
        <p:spPr>
          <a:xfrm flipV="1">
            <a:off x="6524042" y="3065164"/>
            <a:ext cx="856270" cy="1895481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12" idx="1"/>
          </p:cNvCxnSpPr>
          <p:nvPr/>
        </p:nvCxnSpPr>
        <p:spPr>
          <a:xfrm flipV="1">
            <a:off x="6514844" y="2116415"/>
            <a:ext cx="865468" cy="188885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6479239" y="3141234"/>
            <a:ext cx="901073" cy="273603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6479239" y="2212766"/>
            <a:ext cx="901073" cy="187199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lačítko akce: Dopředu nebo Další 44">
            <a:hlinkClick r:id="" action="ppaction://hlinkshowjump?jump=nextslide" highlightClick="1"/>
          </p:cNvPr>
          <p:cNvSpPr/>
          <p:nvPr/>
        </p:nvSpPr>
        <p:spPr>
          <a:xfrm>
            <a:off x="3707904" y="5916452"/>
            <a:ext cx="1368152" cy="941548"/>
          </a:xfrm>
          <a:prstGeom prst="actionButtonForwardNex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39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80528" y="-99392"/>
            <a:ext cx="9649072" cy="72008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JSI ŠIKULA.</a:t>
            </a:r>
            <a:endParaRPr lang="cs-CZ" sz="6600" b="1" dirty="0"/>
          </a:p>
        </p:txBody>
      </p:sp>
      <p:pic>
        <p:nvPicPr>
          <p:cNvPr id="2050" name="Picture 2" descr="C:\Users\Maruska\AppData\Local\Microsoft\Windows\Temporary Internet Files\Content.IE5\Q9ZKEIE3\MC90043758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28800"/>
            <a:ext cx="4104455" cy="374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2873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Zdroje :</a:t>
            </a:r>
            <a:br>
              <a:rPr lang="cs-CZ" b="1" dirty="0"/>
            </a:br>
            <a:r>
              <a:rPr lang="cs-CZ" b="1" dirty="0"/>
              <a:t>Galerie Microsoft Office - Klipart</a:t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37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318</Words>
  <Application>Microsoft Office PowerPoint</Application>
  <PresentationFormat>Předvádění na obrazovce (4:3)</PresentationFormat>
  <Paragraphs>126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Pošli mráčky se slabikou Z na oblohu.</vt:lpstr>
      <vt:lpstr>Spoj první slabiku s obrázkem.</vt:lpstr>
      <vt:lpstr>Prezentace aplikace PowerPoint</vt:lpstr>
      <vt:lpstr>Prezentace aplikace PowerPoint</vt:lpstr>
      <vt:lpstr>Dej do košíku obrázky, které nemají Z.</vt:lpstr>
      <vt:lpstr>Pracovní list -spoj slabiky do slov.</vt:lpstr>
      <vt:lpstr>Řešení pracovního listu</vt:lpstr>
      <vt:lpstr>JSI ŠIKULA.</vt:lpstr>
      <vt:lpstr>Zdroje : Galerie Microsoft Office - Klipart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a MŠ Jilemnice</dc:creator>
  <cp:lastModifiedBy>ZŠ a MŠ Jilemnice</cp:lastModifiedBy>
  <cp:revision>25</cp:revision>
  <dcterms:created xsi:type="dcterms:W3CDTF">2013-03-18T15:45:06Z</dcterms:created>
  <dcterms:modified xsi:type="dcterms:W3CDTF">2013-03-19T18:33:47Z</dcterms:modified>
</cp:coreProperties>
</file>